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89" r:id="rId2"/>
    <p:sldMasterId id="2147483735" r:id="rId3"/>
    <p:sldMasterId id="2147483701" r:id="rId4"/>
    <p:sldMasterId id="2147483780" r:id="rId5"/>
  </p:sldMasterIdLst>
  <p:notesMasterIdLst>
    <p:notesMasterId r:id="rId33"/>
  </p:notesMasterIdLst>
  <p:sldIdLst>
    <p:sldId id="256" r:id="rId6"/>
    <p:sldId id="532" r:id="rId7"/>
    <p:sldId id="492" r:id="rId8"/>
    <p:sldId id="391" r:id="rId9"/>
    <p:sldId id="485" r:id="rId10"/>
    <p:sldId id="520" r:id="rId11"/>
    <p:sldId id="531" r:id="rId12"/>
    <p:sldId id="507" r:id="rId13"/>
    <p:sldId id="490" r:id="rId14"/>
    <p:sldId id="530" r:id="rId15"/>
    <p:sldId id="508" r:id="rId16"/>
    <p:sldId id="494" r:id="rId17"/>
    <p:sldId id="510" r:id="rId18"/>
    <p:sldId id="511" r:id="rId19"/>
    <p:sldId id="521" r:id="rId20"/>
    <p:sldId id="435" r:id="rId21"/>
    <p:sldId id="456" r:id="rId22"/>
    <p:sldId id="512" r:id="rId23"/>
    <p:sldId id="522" r:id="rId24"/>
    <p:sldId id="514" r:id="rId25"/>
    <p:sldId id="516" r:id="rId26"/>
    <p:sldId id="517" r:id="rId27"/>
    <p:sldId id="523" r:id="rId28"/>
    <p:sldId id="529" r:id="rId29"/>
    <p:sldId id="526" r:id="rId30"/>
    <p:sldId id="527" r:id="rId31"/>
    <p:sldId id="486" r:id="rId32"/>
  </p:sldIdLst>
  <p:sldSz cx="9144000" cy="6858000" type="screen4x3"/>
  <p:notesSz cx="7315200" cy="96012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5pPr>
    <a:lvl6pPr marL="2286000" algn="l" defTabSz="914400" rtl="0" eaLnBrk="1" latinLnBrk="0" hangingPunct="1">
      <a:defRPr kern="1200">
        <a:solidFill>
          <a:schemeClr val="tx1"/>
        </a:solidFill>
        <a:latin typeface="Garamond" pitchFamily="18" charset="0"/>
        <a:ea typeface="MS PGothic" pitchFamily="34" charset="-128"/>
        <a:cs typeface="+mn-cs"/>
      </a:defRPr>
    </a:lvl6pPr>
    <a:lvl7pPr marL="2743200" algn="l" defTabSz="914400" rtl="0" eaLnBrk="1" latinLnBrk="0" hangingPunct="1">
      <a:defRPr kern="1200">
        <a:solidFill>
          <a:schemeClr val="tx1"/>
        </a:solidFill>
        <a:latin typeface="Garamond" pitchFamily="18" charset="0"/>
        <a:ea typeface="MS PGothic" pitchFamily="34" charset="-128"/>
        <a:cs typeface="+mn-cs"/>
      </a:defRPr>
    </a:lvl7pPr>
    <a:lvl8pPr marL="3200400" algn="l" defTabSz="914400" rtl="0" eaLnBrk="1" latinLnBrk="0" hangingPunct="1">
      <a:defRPr kern="1200">
        <a:solidFill>
          <a:schemeClr val="tx1"/>
        </a:solidFill>
        <a:latin typeface="Garamond" pitchFamily="18" charset="0"/>
        <a:ea typeface="MS PGothic" pitchFamily="34" charset="-128"/>
        <a:cs typeface="+mn-cs"/>
      </a:defRPr>
    </a:lvl8pPr>
    <a:lvl9pPr marL="3657600" algn="l" defTabSz="914400" rtl="0" eaLnBrk="1" latinLnBrk="0" hangingPunct="1">
      <a:defRPr kern="1200">
        <a:solidFill>
          <a:schemeClr val="tx1"/>
        </a:solidFill>
        <a:latin typeface="Garamond" pitchFamily="18" charset="0"/>
        <a:ea typeface="MS PGothic" pitchFamily="34" charset="-128"/>
        <a:cs typeface="+mn-cs"/>
      </a:defRPr>
    </a:lvl9pPr>
  </p:defaultTextStyle>
  <p:extLst>
    <p:ext uri="{521415D9-36F7-43E2-AB2F-B90AF26B5E84}">
      <p14:sectionLst xmlns:p14="http://schemas.microsoft.com/office/powerpoint/2010/main">
        <p14:section name="Default Section" id="{F5958983-1E55-4C5C-99F5-CBF5E2516A50}">
          <p14:sldIdLst>
            <p14:sldId id="256"/>
            <p14:sldId id="532"/>
            <p14:sldId id="492"/>
            <p14:sldId id="391"/>
            <p14:sldId id="485"/>
            <p14:sldId id="520"/>
            <p14:sldId id="531"/>
            <p14:sldId id="507"/>
            <p14:sldId id="490"/>
            <p14:sldId id="530"/>
            <p14:sldId id="508"/>
            <p14:sldId id="494"/>
            <p14:sldId id="510"/>
            <p14:sldId id="511"/>
            <p14:sldId id="521"/>
            <p14:sldId id="435"/>
            <p14:sldId id="456"/>
            <p14:sldId id="512"/>
            <p14:sldId id="522"/>
            <p14:sldId id="514"/>
            <p14:sldId id="516"/>
            <p14:sldId id="517"/>
            <p14:sldId id="523"/>
            <p14:sldId id="529"/>
            <p14:sldId id="526"/>
            <p14:sldId id="527"/>
            <p14:sldId id="48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wen Salerno" initials="WS" lastIdx="1" clrIdx="0">
    <p:extLst>
      <p:ext uri="{19B8F6BF-5375-455C-9EA6-DF929625EA0E}">
        <p15:presenceInfo xmlns:p15="http://schemas.microsoft.com/office/powerpoint/2012/main" userId="S-1-5-21-3875716829-3658036189-642178126-67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FA"/>
    <a:srgbClr val="0072BC"/>
    <a:srgbClr val="001C59"/>
    <a:srgbClr val="001C1D"/>
    <a:srgbClr val="FFC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6" autoAdjust="0"/>
    <p:restoredTop sz="99467" autoAdjust="0"/>
  </p:normalViewPr>
  <p:slideViewPr>
    <p:cSldViewPr>
      <p:cViewPr varScale="1">
        <p:scale>
          <a:sx n="109" d="100"/>
          <a:sy n="109" d="100"/>
        </p:scale>
        <p:origin x="342"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Technology Issues</c:v>
          </c:tx>
          <c:spPr>
            <a:noFill/>
          </c:spPr>
          <c:invertIfNegative val="0"/>
          <c:cat>
            <c:numRef>
              <c:f>Sheet1!$C$5:$C$8</c:f>
              <c:numCache>
                <c:formatCode>General</c:formatCode>
                <c:ptCount val="4"/>
                <c:pt idx="0">
                  <c:v>1</c:v>
                </c:pt>
                <c:pt idx="1">
                  <c:v>2</c:v>
                </c:pt>
                <c:pt idx="2">
                  <c:v>3</c:v>
                </c:pt>
                <c:pt idx="3">
                  <c:v>4</c:v>
                </c:pt>
              </c:numCache>
            </c:numRef>
          </c:cat>
          <c:val>
            <c:numRef>
              <c:f>Sheet1!$E$5:$E$8</c:f>
              <c:numCache>
                <c:formatCode>0.00%</c:formatCode>
                <c:ptCount val="4"/>
                <c:pt idx="0">
                  <c:v>0.12200000000000009</c:v>
                </c:pt>
                <c:pt idx="1">
                  <c:v>0.11600000000000016</c:v>
                </c:pt>
                <c:pt idx="2">
                  <c:v>4.000000000000007E-3</c:v>
                </c:pt>
                <c:pt idx="3">
                  <c:v>0.21300000000000022</c:v>
                </c:pt>
              </c:numCache>
            </c:numRef>
          </c:val>
        </c:ser>
        <c:dLbls>
          <c:showLegendKey val="0"/>
          <c:showVal val="0"/>
          <c:showCatName val="0"/>
          <c:showSerName val="0"/>
          <c:showPercent val="0"/>
          <c:showBubbleSize val="0"/>
        </c:dLbls>
        <c:gapWidth val="150"/>
        <c:axId val="143300648"/>
        <c:axId val="143301040"/>
      </c:barChart>
      <c:catAx>
        <c:axId val="143300648"/>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43301040"/>
        <c:crosses val="autoZero"/>
        <c:auto val="1"/>
        <c:lblAlgn val="ctr"/>
        <c:lblOffset val="100"/>
        <c:noMultiLvlLbl val="0"/>
      </c:catAx>
      <c:valAx>
        <c:axId val="143301040"/>
        <c:scaling>
          <c:orientation val="minMax"/>
          <c:max val="0.5"/>
        </c:scaling>
        <c:delete val="0"/>
        <c:axPos val="l"/>
        <c:numFmt formatCode="0%" sourceLinked="0"/>
        <c:majorTickMark val="out"/>
        <c:minorTickMark val="none"/>
        <c:tickLblPos val="nextTo"/>
        <c:txPr>
          <a:bodyPr/>
          <a:lstStyle/>
          <a:p>
            <a:pPr>
              <a:defRPr sz="1400"/>
            </a:pPr>
            <a:endParaRPr lang="en-US"/>
          </a:p>
        </c:txPr>
        <c:crossAx val="143300648"/>
        <c:crosses val="autoZero"/>
        <c:crossBetween val="between"/>
        <c:majorUnit val="0.1"/>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behavioral</c:v>
          </c:tx>
          <c:spPr>
            <a:noFill/>
          </c:spPr>
          <c:invertIfNegative val="0"/>
          <c:cat>
            <c:numRef>
              <c:f>Sheet1!$G$5:$G$10</c:f>
              <c:numCache>
                <c:formatCode>General</c:formatCode>
                <c:ptCount val="6"/>
                <c:pt idx="0">
                  <c:v>1</c:v>
                </c:pt>
                <c:pt idx="1">
                  <c:v>2</c:v>
                </c:pt>
                <c:pt idx="2">
                  <c:v>3</c:v>
                </c:pt>
                <c:pt idx="3">
                  <c:v>4</c:v>
                </c:pt>
                <c:pt idx="4">
                  <c:v>5</c:v>
                </c:pt>
                <c:pt idx="5">
                  <c:v>6</c:v>
                </c:pt>
              </c:numCache>
            </c:numRef>
          </c:cat>
          <c:val>
            <c:numRef>
              <c:f>Sheet1!$I$5:$I$10</c:f>
              <c:numCache>
                <c:formatCode>0.00%</c:formatCode>
                <c:ptCount val="6"/>
                <c:pt idx="0">
                  <c:v>3.1000000000000041E-2</c:v>
                </c:pt>
                <c:pt idx="1">
                  <c:v>0.11</c:v>
                </c:pt>
                <c:pt idx="2">
                  <c:v>2.3E-2</c:v>
                </c:pt>
                <c:pt idx="3">
                  <c:v>2.9000000000000001E-2</c:v>
                </c:pt>
                <c:pt idx="4">
                  <c:v>0.16700000000000001</c:v>
                </c:pt>
                <c:pt idx="5">
                  <c:v>0.32400000000000051</c:v>
                </c:pt>
              </c:numCache>
            </c:numRef>
          </c:val>
        </c:ser>
        <c:dLbls>
          <c:showLegendKey val="0"/>
          <c:showVal val="0"/>
          <c:showCatName val="0"/>
          <c:showSerName val="0"/>
          <c:showPercent val="0"/>
          <c:showBubbleSize val="0"/>
        </c:dLbls>
        <c:gapWidth val="150"/>
        <c:axId val="143301824"/>
        <c:axId val="143302216"/>
      </c:barChart>
      <c:catAx>
        <c:axId val="143301824"/>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43302216"/>
        <c:crosses val="autoZero"/>
        <c:auto val="1"/>
        <c:lblAlgn val="ctr"/>
        <c:lblOffset val="100"/>
        <c:noMultiLvlLbl val="0"/>
      </c:catAx>
      <c:valAx>
        <c:axId val="143302216"/>
        <c:scaling>
          <c:orientation val="minMax"/>
          <c:max val="0.5"/>
        </c:scaling>
        <c:delete val="1"/>
        <c:axPos val="l"/>
        <c:numFmt formatCode="0%" sourceLinked="0"/>
        <c:majorTickMark val="out"/>
        <c:minorTickMark val="none"/>
        <c:tickLblPos val="none"/>
        <c:crossAx val="143301824"/>
        <c:crosses val="autoZero"/>
        <c:crossBetween val="between"/>
        <c:majorUnit val="0.1"/>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AB520-3ABA-485B-820E-F74B75E41BE1}" type="doc">
      <dgm:prSet loTypeId="urn:microsoft.com/office/officeart/2005/8/layout/chevron1" loCatId="process" qsTypeId="urn:microsoft.com/office/officeart/2005/8/quickstyle/simple1" qsCatId="simple" csTypeId="urn:microsoft.com/office/officeart/2005/8/colors/accent1_2" csCatId="accent1" phldr="1"/>
      <dgm:spPr/>
    </dgm:pt>
    <dgm:pt modelId="{2A14F22E-2444-4036-8FF3-5D7CE6F27762}">
      <dgm:prSet phldrT="[Text]"/>
      <dgm:spPr/>
      <dgm:t>
        <a:bodyPr/>
        <a:lstStyle/>
        <a:p>
          <a:r>
            <a:rPr lang="en-US" dirty="0" smtClean="0">
              <a:latin typeface="+mj-lt"/>
            </a:rPr>
            <a:t>2005 – 2010</a:t>
          </a:r>
          <a:endParaRPr lang="en-US" dirty="0">
            <a:latin typeface="+mj-lt"/>
          </a:endParaRPr>
        </a:p>
      </dgm:t>
    </dgm:pt>
    <dgm:pt modelId="{65D03E85-4858-4757-88C5-CB4820E60CFA}" type="parTrans" cxnId="{B0F0B6FA-D395-436C-ADE6-81247035DF93}">
      <dgm:prSet/>
      <dgm:spPr/>
      <dgm:t>
        <a:bodyPr/>
        <a:lstStyle/>
        <a:p>
          <a:endParaRPr lang="en-US"/>
        </a:p>
      </dgm:t>
    </dgm:pt>
    <dgm:pt modelId="{E68CD42E-EB3C-4F57-A161-97238F01F50D}" type="sibTrans" cxnId="{B0F0B6FA-D395-436C-ADE6-81247035DF93}">
      <dgm:prSet/>
      <dgm:spPr/>
      <dgm:t>
        <a:bodyPr/>
        <a:lstStyle/>
        <a:p>
          <a:endParaRPr lang="en-US"/>
        </a:p>
      </dgm:t>
    </dgm:pt>
    <dgm:pt modelId="{3BCCA9C6-07BC-4B75-BB0F-63F432E72DD5}">
      <dgm:prSet phldrT="[Text]"/>
      <dgm:spPr/>
      <dgm:t>
        <a:bodyPr/>
        <a:lstStyle/>
        <a:p>
          <a:r>
            <a:rPr lang="en-US" dirty="0" smtClean="0">
              <a:latin typeface="+mj-lt"/>
            </a:rPr>
            <a:t>2012</a:t>
          </a:r>
          <a:endParaRPr lang="en-US" dirty="0">
            <a:latin typeface="+mj-lt"/>
          </a:endParaRPr>
        </a:p>
      </dgm:t>
    </dgm:pt>
    <dgm:pt modelId="{E6B821CA-821A-4623-9A7E-673EA04138DD}" type="parTrans" cxnId="{377C22C7-22C1-42E8-B573-6E98E69127D0}">
      <dgm:prSet/>
      <dgm:spPr/>
      <dgm:t>
        <a:bodyPr/>
        <a:lstStyle/>
        <a:p>
          <a:endParaRPr lang="en-US"/>
        </a:p>
      </dgm:t>
    </dgm:pt>
    <dgm:pt modelId="{18749258-DDD1-4AF8-A3C4-AE55CA63DC9C}" type="sibTrans" cxnId="{377C22C7-22C1-42E8-B573-6E98E69127D0}">
      <dgm:prSet/>
      <dgm:spPr/>
      <dgm:t>
        <a:bodyPr/>
        <a:lstStyle/>
        <a:p>
          <a:endParaRPr lang="en-US"/>
        </a:p>
      </dgm:t>
    </dgm:pt>
    <dgm:pt modelId="{D6C3630E-1CBD-4D51-BA6D-5ACB26DD94C2}">
      <dgm:prSet phldrT="[Text]"/>
      <dgm:spPr/>
      <dgm:t>
        <a:bodyPr/>
        <a:lstStyle/>
        <a:p>
          <a:r>
            <a:rPr lang="en-US" dirty="0" smtClean="0">
              <a:latin typeface="+mj-lt"/>
            </a:rPr>
            <a:t>2011</a:t>
          </a:r>
          <a:endParaRPr lang="en-US" dirty="0">
            <a:latin typeface="+mj-lt"/>
          </a:endParaRPr>
        </a:p>
      </dgm:t>
    </dgm:pt>
    <dgm:pt modelId="{58FE49E4-E6C2-4576-822B-8255A928C5C3}" type="parTrans" cxnId="{142A5006-B29A-4AE2-A18A-64CF8A8C2158}">
      <dgm:prSet/>
      <dgm:spPr/>
      <dgm:t>
        <a:bodyPr/>
        <a:lstStyle/>
        <a:p>
          <a:endParaRPr lang="en-US"/>
        </a:p>
      </dgm:t>
    </dgm:pt>
    <dgm:pt modelId="{DC115168-2743-4000-8813-2766D868CF11}" type="sibTrans" cxnId="{142A5006-B29A-4AE2-A18A-64CF8A8C2158}">
      <dgm:prSet/>
      <dgm:spPr/>
      <dgm:t>
        <a:bodyPr/>
        <a:lstStyle/>
        <a:p>
          <a:endParaRPr lang="en-US"/>
        </a:p>
      </dgm:t>
    </dgm:pt>
    <dgm:pt modelId="{32EE929F-4131-4465-B19A-D7248D21317C}">
      <dgm:prSet phldrT="[Text]" custT="1"/>
      <dgm:spPr/>
      <dgm:t>
        <a:bodyPr/>
        <a:lstStyle/>
        <a:p>
          <a:r>
            <a:rPr lang="en-US" sz="2500" dirty="0" smtClean="0">
              <a:latin typeface="+mj-lt"/>
            </a:rPr>
            <a:t>2013</a:t>
          </a:r>
          <a:endParaRPr lang="en-US" sz="2500" dirty="0">
            <a:latin typeface="+mj-lt"/>
          </a:endParaRPr>
        </a:p>
      </dgm:t>
    </dgm:pt>
    <dgm:pt modelId="{B42FD215-04CA-464B-B852-C0F2BEB33E05}" type="parTrans" cxnId="{7C9CE815-5F17-4D27-9D21-BF683A310DEA}">
      <dgm:prSet/>
      <dgm:spPr/>
      <dgm:t>
        <a:bodyPr/>
        <a:lstStyle/>
        <a:p>
          <a:endParaRPr lang="en-US"/>
        </a:p>
      </dgm:t>
    </dgm:pt>
    <dgm:pt modelId="{772947B9-5042-4F8A-8EF8-A091C6C1D052}" type="sibTrans" cxnId="{7C9CE815-5F17-4D27-9D21-BF683A310DEA}">
      <dgm:prSet/>
      <dgm:spPr/>
      <dgm:t>
        <a:bodyPr/>
        <a:lstStyle/>
        <a:p>
          <a:endParaRPr lang="en-US"/>
        </a:p>
      </dgm:t>
    </dgm:pt>
    <dgm:pt modelId="{7F6FDB6B-A9EC-4B34-920E-DFECB86478BA}">
      <dgm:prSet phldrT="[Text]" custT="1"/>
      <dgm:spPr/>
      <dgm:t>
        <a:bodyPr/>
        <a:lstStyle/>
        <a:p>
          <a:r>
            <a:rPr lang="en-US" sz="2500" dirty="0" smtClean="0">
              <a:latin typeface="+mj-lt"/>
            </a:rPr>
            <a:t>2014</a:t>
          </a:r>
          <a:endParaRPr lang="en-US" sz="2500" dirty="0">
            <a:latin typeface="+mj-lt"/>
          </a:endParaRPr>
        </a:p>
      </dgm:t>
    </dgm:pt>
    <dgm:pt modelId="{F7C0D679-3431-4436-AFC4-A84D00618303}" type="parTrans" cxnId="{78566050-11EB-4CF3-98FD-14108A21264C}">
      <dgm:prSet/>
      <dgm:spPr/>
      <dgm:t>
        <a:bodyPr/>
        <a:lstStyle/>
        <a:p>
          <a:endParaRPr lang="en-US"/>
        </a:p>
      </dgm:t>
    </dgm:pt>
    <dgm:pt modelId="{747EFC69-BFDE-4C33-979B-59C7D4590BBC}" type="sibTrans" cxnId="{78566050-11EB-4CF3-98FD-14108A21264C}">
      <dgm:prSet/>
      <dgm:spPr/>
      <dgm:t>
        <a:bodyPr/>
        <a:lstStyle/>
        <a:p>
          <a:endParaRPr lang="en-US"/>
        </a:p>
      </dgm:t>
    </dgm:pt>
    <dgm:pt modelId="{C74DD3E2-4448-4D60-BEC5-81BF2D1C91C1}">
      <dgm:prSet phldrT="[Text]" custT="1"/>
      <dgm:spPr/>
      <dgm:t>
        <a:bodyPr/>
        <a:lstStyle/>
        <a:p>
          <a:r>
            <a:rPr lang="en-US" sz="1800" b="0" dirty="0" smtClean="0">
              <a:latin typeface="+mj-lt"/>
            </a:rPr>
            <a:t>05: </a:t>
          </a:r>
          <a:r>
            <a:rPr lang="en-US" sz="1800" b="0" dirty="0" smtClean="0">
              <a:latin typeface="+mj-lt"/>
              <a:cs typeface="Arial" pitchFamily="34" charset="0"/>
            </a:rPr>
            <a:t>Stanford wins DARPA Grand Challenge</a:t>
          </a:r>
          <a:endParaRPr lang="en-US" sz="1800" b="0" dirty="0">
            <a:latin typeface="+mj-lt"/>
          </a:endParaRPr>
        </a:p>
      </dgm:t>
    </dgm:pt>
    <dgm:pt modelId="{13989459-1477-4EB2-B8EF-FA328A45D010}" type="parTrans" cxnId="{AE578B12-593C-4158-B0B0-56E1A425D01D}">
      <dgm:prSet/>
      <dgm:spPr/>
      <dgm:t>
        <a:bodyPr/>
        <a:lstStyle/>
        <a:p>
          <a:endParaRPr lang="en-US"/>
        </a:p>
      </dgm:t>
    </dgm:pt>
    <dgm:pt modelId="{49768E69-9591-45B9-84CB-5831402700E6}" type="sibTrans" cxnId="{AE578B12-593C-4158-B0B0-56E1A425D01D}">
      <dgm:prSet/>
      <dgm:spPr/>
      <dgm:t>
        <a:bodyPr/>
        <a:lstStyle/>
        <a:p>
          <a:endParaRPr lang="en-US"/>
        </a:p>
      </dgm:t>
    </dgm:pt>
    <dgm:pt modelId="{A15CCB64-F2F1-48B1-AC4D-75527C125FA3}">
      <dgm:prSet phldrT="[Text]" custT="1"/>
      <dgm:spPr/>
      <dgm:t>
        <a:bodyPr/>
        <a:lstStyle/>
        <a:p>
          <a:r>
            <a:rPr lang="en-US" sz="1800" b="0" dirty="0" smtClean="0">
              <a:latin typeface="+mj-lt"/>
            </a:rPr>
            <a:t>07: </a:t>
          </a:r>
          <a:r>
            <a:rPr lang="en-US" sz="1800" b="0" dirty="0" smtClean="0">
              <a:latin typeface="+mj-lt"/>
              <a:cs typeface="Arial" pitchFamily="34" charset="0"/>
            </a:rPr>
            <a:t>CMU wins DARPA Urban </a:t>
          </a:r>
          <a:r>
            <a:rPr lang="en-US" sz="1800" b="0" dirty="0" smtClean="0">
              <a:latin typeface="+mj-lt"/>
            </a:rPr>
            <a:t>Challenge</a:t>
          </a:r>
          <a:endParaRPr lang="en-US" sz="1800" b="0" dirty="0">
            <a:latin typeface="+mj-lt"/>
          </a:endParaRPr>
        </a:p>
      </dgm:t>
    </dgm:pt>
    <dgm:pt modelId="{B761C60E-15CA-42B2-B3FD-F7B8F0260FDF}" type="parTrans" cxnId="{769A056B-4E30-4342-BB91-36F36191CD61}">
      <dgm:prSet/>
      <dgm:spPr/>
      <dgm:t>
        <a:bodyPr/>
        <a:lstStyle/>
        <a:p>
          <a:endParaRPr lang="en-US"/>
        </a:p>
      </dgm:t>
    </dgm:pt>
    <dgm:pt modelId="{5C579351-AC1A-4581-99CF-AA38A0F2B775}" type="sibTrans" cxnId="{769A056B-4E30-4342-BB91-36F36191CD61}">
      <dgm:prSet/>
      <dgm:spPr/>
      <dgm:t>
        <a:bodyPr/>
        <a:lstStyle/>
        <a:p>
          <a:endParaRPr lang="en-US"/>
        </a:p>
      </dgm:t>
    </dgm:pt>
    <dgm:pt modelId="{5C8D564E-5FB6-411C-BF5A-60A90BFBA87D}">
      <dgm:prSet phldrT="[Text]" custT="1"/>
      <dgm:spPr/>
      <dgm:t>
        <a:bodyPr/>
        <a:lstStyle/>
        <a:p>
          <a:r>
            <a:rPr lang="en-US" sz="1800" b="0" dirty="0" smtClean="0">
              <a:latin typeface="+mj-lt"/>
            </a:rPr>
            <a:t>09: Google begins testing on public roads</a:t>
          </a:r>
          <a:endParaRPr lang="en-US" sz="1800" b="0" dirty="0">
            <a:latin typeface="+mj-lt"/>
          </a:endParaRPr>
        </a:p>
      </dgm:t>
    </dgm:pt>
    <dgm:pt modelId="{2879C712-9439-486E-B3CB-9852A97BDF8C}" type="parTrans" cxnId="{E1B1EC82-2634-4077-9B6A-B70CA9B8B39D}">
      <dgm:prSet/>
      <dgm:spPr/>
      <dgm:t>
        <a:bodyPr/>
        <a:lstStyle/>
        <a:p>
          <a:endParaRPr lang="en-US"/>
        </a:p>
      </dgm:t>
    </dgm:pt>
    <dgm:pt modelId="{E5EC73B6-8C2D-428B-9255-E9F4ADE6F35B}" type="sibTrans" cxnId="{E1B1EC82-2634-4077-9B6A-B70CA9B8B39D}">
      <dgm:prSet/>
      <dgm:spPr/>
      <dgm:t>
        <a:bodyPr/>
        <a:lstStyle/>
        <a:p>
          <a:endParaRPr lang="en-US"/>
        </a:p>
      </dgm:t>
    </dgm:pt>
    <dgm:pt modelId="{CEA137D8-130C-4DEF-94D9-80E7F0D0D489}">
      <dgm:prSet custT="1"/>
      <dgm:spPr/>
      <dgm:t>
        <a:bodyPr/>
        <a:lstStyle/>
        <a:p>
          <a:r>
            <a:rPr lang="en-US" sz="1800" b="0" dirty="0" smtClean="0">
              <a:latin typeface="+mj-lt"/>
            </a:rPr>
            <a:t>09: EU launches Project SARTRE</a:t>
          </a:r>
          <a:endParaRPr lang="en-US" sz="1800" b="0" dirty="0">
            <a:latin typeface="+mj-lt"/>
          </a:endParaRPr>
        </a:p>
      </dgm:t>
    </dgm:pt>
    <dgm:pt modelId="{8D33CF9F-2565-4497-86EC-D766533A8FC3}" type="parTrans" cxnId="{8B58262D-ED43-4C9D-8ABA-2F9FCBC615A3}">
      <dgm:prSet/>
      <dgm:spPr/>
      <dgm:t>
        <a:bodyPr/>
        <a:lstStyle/>
        <a:p>
          <a:endParaRPr lang="en-US"/>
        </a:p>
      </dgm:t>
    </dgm:pt>
    <dgm:pt modelId="{95085EDC-F9A4-4FD8-A52F-6A10935B1D42}" type="sibTrans" cxnId="{8B58262D-ED43-4C9D-8ABA-2F9FCBC615A3}">
      <dgm:prSet/>
      <dgm:spPr/>
      <dgm:t>
        <a:bodyPr/>
        <a:lstStyle/>
        <a:p>
          <a:endParaRPr lang="en-US"/>
        </a:p>
      </dgm:t>
    </dgm:pt>
    <dgm:pt modelId="{A6882D0A-78B3-4F32-8A30-000A75E99A89}">
      <dgm:prSet custT="1"/>
      <dgm:spPr/>
      <dgm:t>
        <a:bodyPr/>
        <a:lstStyle/>
        <a:p>
          <a:r>
            <a:rPr lang="en-US" sz="1800" b="0" dirty="0" smtClean="0">
              <a:latin typeface="+mj-lt"/>
            </a:rPr>
            <a:t>10: Volvo City Safe standard</a:t>
          </a:r>
          <a:endParaRPr lang="en-US" sz="1800" b="0" dirty="0">
            <a:latin typeface="+mj-lt"/>
          </a:endParaRPr>
        </a:p>
      </dgm:t>
    </dgm:pt>
    <dgm:pt modelId="{EF9072C8-2CB6-4F61-ABB8-29979CA57AA6}" type="parTrans" cxnId="{7659DDF1-BB7A-4638-8ACA-6508B1E4F051}">
      <dgm:prSet/>
      <dgm:spPr/>
      <dgm:t>
        <a:bodyPr/>
        <a:lstStyle/>
        <a:p>
          <a:endParaRPr lang="en-US"/>
        </a:p>
      </dgm:t>
    </dgm:pt>
    <dgm:pt modelId="{F79CD401-11D5-4CC8-9433-DA2761066BF2}" type="sibTrans" cxnId="{7659DDF1-BB7A-4638-8ACA-6508B1E4F051}">
      <dgm:prSet/>
      <dgm:spPr/>
      <dgm:t>
        <a:bodyPr/>
        <a:lstStyle/>
        <a:p>
          <a:endParaRPr lang="en-US"/>
        </a:p>
      </dgm:t>
    </dgm:pt>
    <dgm:pt modelId="{6876CD65-604D-4BE6-A3CC-C413947A06D6}">
      <dgm:prSet phldrT="[Text]" custT="1"/>
      <dgm:spPr/>
      <dgm:t>
        <a:bodyPr/>
        <a:lstStyle/>
        <a:p>
          <a:r>
            <a:rPr lang="en-US" sz="1800" b="0" dirty="0" smtClean="0">
              <a:latin typeface="+mj-lt"/>
            </a:rPr>
            <a:t>Google surpasses 150K miles</a:t>
          </a:r>
          <a:endParaRPr lang="en-US" sz="1800" b="0" dirty="0">
            <a:latin typeface="+mj-lt"/>
          </a:endParaRPr>
        </a:p>
      </dgm:t>
    </dgm:pt>
    <dgm:pt modelId="{F8843B68-6ADF-427E-993B-22238AE55EF0}" type="parTrans" cxnId="{991624C0-25F8-4228-9CA1-8F17D312A181}">
      <dgm:prSet/>
      <dgm:spPr/>
      <dgm:t>
        <a:bodyPr/>
        <a:lstStyle/>
        <a:p>
          <a:endParaRPr lang="en-US"/>
        </a:p>
      </dgm:t>
    </dgm:pt>
    <dgm:pt modelId="{40FBCA55-DBCD-4505-A76A-69002132DC51}" type="sibTrans" cxnId="{991624C0-25F8-4228-9CA1-8F17D312A181}">
      <dgm:prSet/>
      <dgm:spPr/>
      <dgm:t>
        <a:bodyPr/>
        <a:lstStyle/>
        <a:p>
          <a:endParaRPr lang="en-US"/>
        </a:p>
      </dgm:t>
    </dgm:pt>
    <dgm:pt modelId="{99C0315F-ACA1-4114-9E9E-6A7F28F43F39}">
      <dgm:prSet custT="1"/>
      <dgm:spPr/>
      <dgm:t>
        <a:bodyPr/>
        <a:lstStyle/>
        <a:p>
          <a:r>
            <a:rPr lang="en-US" sz="1800" b="0" dirty="0" smtClean="0">
              <a:latin typeface="+mj-lt"/>
            </a:rPr>
            <a:t>BMW begins testing self driving car on public roads</a:t>
          </a:r>
          <a:endParaRPr lang="en-US" sz="1800" b="0" dirty="0">
            <a:latin typeface="+mj-lt"/>
          </a:endParaRPr>
        </a:p>
      </dgm:t>
    </dgm:pt>
    <dgm:pt modelId="{FE71306B-9D9D-46DD-BFFA-191FECAAD5EF}" type="parTrans" cxnId="{437063DC-F60A-4C80-A7D9-FF981037F338}">
      <dgm:prSet/>
      <dgm:spPr/>
      <dgm:t>
        <a:bodyPr/>
        <a:lstStyle/>
        <a:p>
          <a:endParaRPr lang="en-US"/>
        </a:p>
      </dgm:t>
    </dgm:pt>
    <dgm:pt modelId="{140E5D4A-8B74-4103-93E1-10A7BECF238D}" type="sibTrans" cxnId="{437063DC-F60A-4C80-A7D9-FF981037F338}">
      <dgm:prSet/>
      <dgm:spPr/>
      <dgm:t>
        <a:bodyPr/>
        <a:lstStyle/>
        <a:p>
          <a:endParaRPr lang="en-US"/>
        </a:p>
      </dgm:t>
    </dgm:pt>
    <dgm:pt modelId="{D3815F9F-BB25-4A26-96B4-C9498A519BBC}">
      <dgm:prSet custT="1"/>
      <dgm:spPr/>
      <dgm:t>
        <a:bodyPr/>
        <a:lstStyle/>
        <a:p>
          <a:r>
            <a:rPr lang="en-US" sz="1800" b="0" dirty="0" smtClean="0">
              <a:latin typeface="+mj-lt"/>
            </a:rPr>
            <a:t>NV passes autonomous car law</a:t>
          </a:r>
          <a:endParaRPr lang="en-US" sz="1800" b="0" dirty="0">
            <a:latin typeface="+mj-lt"/>
          </a:endParaRPr>
        </a:p>
      </dgm:t>
    </dgm:pt>
    <dgm:pt modelId="{DE00DB92-27FC-4D7C-AE45-C274981D4C3C}" type="parTrans" cxnId="{BB2ED1FF-ED49-4446-B582-C1CE26CF8B6E}">
      <dgm:prSet/>
      <dgm:spPr/>
      <dgm:t>
        <a:bodyPr/>
        <a:lstStyle/>
        <a:p>
          <a:endParaRPr lang="en-US"/>
        </a:p>
      </dgm:t>
    </dgm:pt>
    <dgm:pt modelId="{A31C14AE-A85F-4154-9463-E12FBBD0453D}" type="sibTrans" cxnId="{BB2ED1FF-ED49-4446-B582-C1CE26CF8B6E}">
      <dgm:prSet/>
      <dgm:spPr/>
      <dgm:t>
        <a:bodyPr/>
        <a:lstStyle/>
        <a:p>
          <a:endParaRPr lang="en-US"/>
        </a:p>
      </dgm:t>
    </dgm:pt>
    <dgm:pt modelId="{C9A764BE-54AE-45A1-B0F5-0802D9CC748E}">
      <dgm:prSet phldrT="[Text]" custT="1"/>
      <dgm:spPr/>
      <dgm:t>
        <a:bodyPr/>
        <a:lstStyle/>
        <a:p>
          <a:r>
            <a:rPr lang="en-US" sz="1800" b="0" dirty="0" smtClean="0">
              <a:latin typeface="+mj-lt"/>
              <a:cs typeface="Arial" pitchFamily="34" charset="0"/>
            </a:rPr>
            <a:t>Google @ 300K accident free miles</a:t>
          </a:r>
          <a:endParaRPr lang="en-US" sz="1800" b="0" dirty="0">
            <a:latin typeface="+mj-lt"/>
          </a:endParaRPr>
        </a:p>
      </dgm:t>
    </dgm:pt>
    <dgm:pt modelId="{E95B8527-6EAB-4189-824A-727CECA80829}" type="parTrans" cxnId="{BDB4A678-D8B4-40A0-994C-70A743B50EBD}">
      <dgm:prSet/>
      <dgm:spPr/>
      <dgm:t>
        <a:bodyPr/>
        <a:lstStyle/>
        <a:p>
          <a:endParaRPr lang="en-US"/>
        </a:p>
      </dgm:t>
    </dgm:pt>
    <dgm:pt modelId="{B191A329-C207-4259-A9FE-F960CCD8625B}" type="sibTrans" cxnId="{BDB4A678-D8B4-40A0-994C-70A743B50EBD}">
      <dgm:prSet/>
      <dgm:spPr/>
      <dgm:t>
        <a:bodyPr/>
        <a:lstStyle/>
        <a:p>
          <a:endParaRPr lang="en-US"/>
        </a:p>
      </dgm:t>
    </dgm:pt>
    <dgm:pt modelId="{1B784AE0-7FEC-4AE8-8B2A-18B2A7C7199A}">
      <dgm:prSet custT="1"/>
      <dgm:spPr/>
      <dgm:t>
        <a:bodyPr/>
        <a:lstStyle/>
        <a:p>
          <a:r>
            <a:rPr lang="en-US" sz="1800" b="0" dirty="0" smtClean="0">
              <a:latin typeface="+mj-lt"/>
              <a:cs typeface="Arial" pitchFamily="34" charset="0"/>
            </a:rPr>
            <a:t>Nissan opens research facility in Silicon Valley</a:t>
          </a:r>
          <a:endParaRPr lang="en-US" sz="1800" b="0" dirty="0">
            <a:latin typeface="+mj-lt"/>
            <a:cs typeface="Arial" pitchFamily="34" charset="0"/>
          </a:endParaRPr>
        </a:p>
      </dgm:t>
    </dgm:pt>
    <dgm:pt modelId="{FD657971-6E2A-431C-892A-394C440B1513}" type="parTrans" cxnId="{977FE9F3-CA0C-4E98-8573-2809BFB6D0D4}">
      <dgm:prSet/>
      <dgm:spPr/>
      <dgm:t>
        <a:bodyPr/>
        <a:lstStyle/>
        <a:p>
          <a:endParaRPr lang="en-US"/>
        </a:p>
      </dgm:t>
    </dgm:pt>
    <dgm:pt modelId="{F95959F0-FC1A-4C97-BACD-5766FE6AC963}" type="sibTrans" cxnId="{977FE9F3-CA0C-4E98-8573-2809BFB6D0D4}">
      <dgm:prSet/>
      <dgm:spPr/>
      <dgm:t>
        <a:bodyPr/>
        <a:lstStyle/>
        <a:p>
          <a:endParaRPr lang="en-US"/>
        </a:p>
      </dgm:t>
    </dgm:pt>
    <dgm:pt modelId="{98429D28-8A47-4953-A548-31B9B28509D5}">
      <dgm:prSet custT="1"/>
      <dgm:spPr/>
      <dgm:t>
        <a:bodyPr/>
        <a:lstStyle/>
        <a:p>
          <a:r>
            <a:rPr lang="en-US" sz="1800" b="0" dirty="0" smtClean="0">
              <a:latin typeface="+mj-lt"/>
              <a:cs typeface="Arial" pitchFamily="34" charset="0"/>
            </a:rPr>
            <a:t>Google &amp; Continental receive autonomous car licenses</a:t>
          </a:r>
          <a:endParaRPr lang="en-US" sz="1800" b="0" dirty="0">
            <a:latin typeface="+mj-lt"/>
            <a:cs typeface="Arial" pitchFamily="34" charset="0"/>
          </a:endParaRPr>
        </a:p>
      </dgm:t>
    </dgm:pt>
    <dgm:pt modelId="{76BD3252-A023-414A-81B7-F27C193D5E51}" type="parTrans" cxnId="{BF164E94-77F8-44E1-B8C0-6334B02E4AAD}">
      <dgm:prSet/>
      <dgm:spPr/>
      <dgm:t>
        <a:bodyPr/>
        <a:lstStyle/>
        <a:p>
          <a:endParaRPr lang="en-US"/>
        </a:p>
      </dgm:t>
    </dgm:pt>
    <dgm:pt modelId="{55FDDBA8-927B-4F90-A073-38BEA73F2B90}" type="sibTrans" cxnId="{BF164E94-77F8-44E1-B8C0-6334B02E4AAD}">
      <dgm:prSet/>
      <dgm:spPr/>
      <dgm:t>
        <a:bodyPr/>
        <a:lstStyle/>
        <a:p>
          <a:endParaRPr lang="en-US"/>
        </a:p>
      </dgm:t>
    </dgm:pt>
    <dgm:pt modelId="{224928D4-743B-4F71-9B0B-35CA1B228F55}">
      <dgm:prSet custT="1"/>
      <dgm:spPr/>
      <dgm:t>
        <a:bodyPr/>
        <a:lstStyle/>
        <a:p>
          <a:r>
            <a:rPr lang="en-US" sz="1800" b="0" dirty="0" smtClean="0">
              <a:latin typeface="+mj-lt"/>
              <a:cs typeface="Arial" pitchFamily="34" charset="0"/>
            </a:rPr>
            <a:t>FL &amp; CA pass autonomous car laws</a:t>
          </a:r>
          <a:endParaRPr lang="en-US" sz="1800" b="0" dirty="0">
            <a:latin typeface="+mj-lt"/>
            <a:cs typeface="Arial" pitchFamily="34" charset="0"/>
          </a:endParaRPr>
        </a:p>
      </dgm:t>
    </dgm:pt>
    <dgm:pt modelId="{C4E04FF2-5892-43AD-8B6B-92A27DB4EA0E}" type="parTrans" cxnId="{CCC6C9D1-286E-48D9-9B0E-3F83026E80D3}">
      <dgm:prSet/>
      <dgm:spPr/>
      <dgm:t>
        <a:bodyPr/>
        <a:lstStyle/>
        <a:p>
          <a:endParaRPr lang="en-US"/>
        </a:p>
      </dgm:t>
    </dgm:pt>
    <dgm:pt modelId="{472CD353-64D5-4454-B75C-670897064159}" type="sibTrans" cxnId="{CCC6C9D1-286E-48D9-9B0E-3F83026E80D3}">
      <dgm:prSet/>
      <dgm:spPr/>
      <dgm:t>
        <a:bodyPr/>
        <a:lstStyle/>
        <a:p>
          <a:endParaRPr lang="en-US"/>
        </a:p>
      </dgm:t>
    </dgm:pt>
    <dgm:pt modelId="{3030B8C9-5B32-4FFE-8BBE-DA7A68B0EB1E}">
      <dgm:prSet phldrT="[Text]" custT="1"/>
      <dgm:spPr/>
      <dgm:t>
        <a:bodyPr/>
        <a:lstStyle/>
        <a:p>
          <a:r>
            <a:rPr lang="en-US" sz="1800" b="0" dirty="0" smtClean="0">
              <a:latin typeface="+mj-lt"/>
              <a:cs typeface="Arial" pitchFamily="34" charset="0"/>
            </a:rPr>
            <a:t>Google @ 500K miles</a:t>
          </a:r>
          <a:endParaRPr lang="en-US" sz="1800" b="0" dirty="0">
            <a:latin typeface="+mj-lt"/>
          </a:endParaRPr>
        </a:p>
      </dgm:t>
    </dgm:pt>
    <dgm:pt modelId="{7950B5DE-62A0-45B9-8CB0-946E0F871498}" type="parTrans" cxnId="{7ECBFC16-0623-4A51-B1FE-AA00A9F15C4C}">
      <dgm:prSet/>
      <dgm:spPr/>
      <dgm:t>
        <a:bodyPr/>
        <a:lstStyle/>
        <a:p>
          <a:endParaRPr lang="en-US"/>
        </a:p>
      </dgm:t>
    </dgm:pt>
    <dgm:pt modelId="{04961D57-CE5E-48F9-9227-785F114A7783}" type="sibTrans" cxnId="{7ECBFC16-0623-4A51-B1FE-AA00A9F15C4C}">
      <dgm:prSet/>
      <dgm:spPr/>
      <dgm:t>
        <a:bodyPr/>
        <a:lstStyle/>
        <a:p>
          <a:endParaRPr lang="en-US"/>
        </a:p>
      </dgm:t>
    </dgm:pt>
    <dgm:pt modelId="{E581AF4C-03CE-4D1E-8B32-B469232CF5CF}">
      <dgm:prSet custT="1"/>
      <dgm:spPr/>
      <dgm:t>
        <a:bodyPr/>
        <a:lstStyle/>
        <a:p>
          <a:r>
            <a:rPr lang="en-US" sz="1800" b="0" dirty="0" smtClean="0">
              <a:latin typeface="+mj-lt"/>
              <a:cs typeface="Arial" pitchFamily="34" charset="0"/>
            </a:rPr>
            <a:t>Oxford creates a $7,750 self-driving system</a:t>
          </a:r>
          <a:endParaRPr lang="en-US" sz="1800" b="0" dirty="0">
            <a:latin typeface="+mj-lt"/>
            <a:cs typeface="Arial" pitchFamily="34" charset="0"/>
          </a:endParaRPr>
        </a:p>
      </dgm:t>
    </dgm:pt>
    <dgm:pt modelId="{8865CD2D-DED7-4FBD-AF86-380353BC18CF}" type="parTrans" cxnId="{CBEE7D54-5727-449A-A171-9EF788F9B658}">
      <dgm:prSet/>
      <dgm:spPr/>
      <dgm:t>
        <a:bodyPr/>
        <a:lstStyle/>
        <a:p>
          <a:endParaRPr lang="en-US"/>
        </a:p>
      </dgm:t>
    </dgm:pt>
    <dgm:pt modelId="{91D1E554-FA65-4DFE-9719-010F41695122}" type="sibTrans" cxnId="{CBEE7D54-5727-449A-A171-9EF788F9B658}">
      <dgm:prSet/>
      <dgm:spPr/>
      <dgm:t>
        <a:bodyPr/>
        <a:lstStyle/>
        <a:p>
          <a:endParaRPr lang="en-US"/>
        </a:p>
      </dgm:t>
    </dgm:pt>
    <dgm:pt modelId="{7B793295-60CD-4E1C-8A55-06566C983C8B}">
      <dgm:prSet custT="1"/>
      <dgm:spPr/>
      <dgm:t>
        <a:bodyPr/>
        <a:lstStyle/>
        <a:p>
          <a:r>
            <a:rPr lang="en-US" sz="1800" b="0" dirty="0" smtClean="0">
              <a:latin typeface="+mj-lt"/>
              <a:cs typeface="Arial" pitchFamily="34" charset="0"/>
            </a:rPr>
            <a:t>Audi receives AV car license</a:t>
          </a:r>
          <a:endParaRPr lang="en-US" sz="1800" b="0" dirty="0">
            <a:latin typeface="+mj-lt"/>
            <a:cs typeface="Arial" pitchFamily="34" charset="0"/>
          </a:endParaRPr>
        </a:p>
      </dgm:t>
    </dgm:pt>
    <dgm:pt modelId="{B8B97DE2-2136-4804-B173-16F025F36D3F}" type="parTrans" cxnId="{5BA8FBF2-70F5-409E-BF5B-49AF5B59D26E}">
      <dgm:prSet/>
      <dgm:spPr/>
      <dgm:t>
        <a:bodyPr/>
        <a:lstStyle/>
        <a:p>
          <a:endParaRPr lang="en-US"/>
        </a:p>
      </dgm:t>
    </dgm:pt>
    <dgm:pt modelId="{4B5C47FA-649A-4759-9D10-9075348BC9E4}" type="sibTrans" cxnId="{5BA8FBF2-70F5-409E-BF5B-49AF5B59D26E}">
      <dgm:prSet/>
      <dgm:spPr/>
      <dgm:t>
        <a:bodyPr/>
        <a:lstStyle/>
        <a:p>
          <a:endParaRPr lang="en-US"/>
        </a:p>
      </dgm:t>
    </dgm:pt>
    <dgm:pt modelId="{54EE3F0E-667D-43C2-982B-C87B6B6CE1C7}">
      <dgm:prSet custT="1"/>
      <dgm:spPr/>
      <dgm:t>
        <a:bodyPr/>
        <a:lstStyle/>
        <a:p>
          <a:r>
            <a:rPr lang="en-US" sz="1800" b="0" dirty="0" smtClean="0">
              <a:latin typeface="+mj-lt"/>
              <a:cs typeface="Arial" pitchFamily="34" charset="0"/>
            </a:rPr>
            <a:t>NHTSA issues policy on AVs</a:t>
          </a:r>
          <a:endParaRPr lang="en-US" sz="1800" b="0" dirty="0">
            <a:latin typeface="+mj-lt"/>
            <a:cs typeface="Arial" pitchFamily="34" charset="0"/>
          </a:endParaRPr>
        </a:p>
      </dgm:t>
    </dgm:pt>
    <dgm:pt modelId="{F0844BB3-0889-4C60-BFAF-6E7804A98A08}" type="parTrans" cxnId="{3494DD82-A609-49D2-A229-89D848D6EA95}">
      <dgm:prSet/>
      <dgm:spPr/>
      <dgm:t>
        <a:bodyPr/>
        <a:lstStyle/>
        <a:p>
          <a:endParaRPr lang="en-US"/>
        </a:p>
      </dgm:t>
    </dgm:pt>
    <dgm:pt modelId="{98AD2D7D-EE01-4B55-977E-92733FC11AFA}" type="sibTrans" cxnId="{3494DD82-A609-49D2-A229-89D848D6EA95}">
      <dgm:prSet/>
      <dgm:spPr/>
      <dgm:t>
        <a:bodyPr/>
        <a:lstStyle/>
        <a:p>
          <a:endParaRPr lang="en-US"/>
        </a:p>
      </dgm:t>
    </dgm:pt>
    <dgm:pt modelId="{A3E10CBD-9172-40C2-A55E-414FF1EC9D81}">
      <dgm:prSet custT="1"/>
      <dgm:spPr/>
      <dgm:t>
        <a:bodyPr/>
        <a:lstStyle/>
        <a:p>
          <a:r>
            <a:rPr lang="en-US" sz="1800" b="0" dirty="0" smtClean="0">
              <a:latin typeface="+mj-lt"/>
              <a:cs typeface="Arial" pitchFamily="34" charset="0"/>
            </a:rPr>
            <a:t>DC passes AV car law</a:t>
          </a:r>
          <a:endParaRPr lang="en-US" sz="1800" b="0" dirty="0">
            <a:latin typeface="+mj-lt"/>
            <a:cs typeface="Arial" pitchFamily="34" charset="0"/>
          </a:endParaRPr>
        </a:p>
      </dgm:t>
    </dgm:pt>
    <dgm:pt modelId="{EF18146E-0C42-4C16-80D6-05644007F706}" type="parTrans" cxnId="{6B827A4B-D81E-4F74-8C4D-473B87802936}">
      <dgm:prSet/>
      <dgm:spPr/>
      <dgm:t>
        <a:bodyPr/>
        <a:lstStyle/>
        <a:p>
          <a:endParaRPr lang="en-US"/>
        </a:p>
      </dgm:t>
    </dgm:pt>
    <dgm:pt modelId="{5D49AB6A-0E7B-49BC-B0E2-408683DAFE3F}" type="sibTrans" cxnId="{6B827A4B-D81E-4F74-8C4D-473B87802936}">
      <dgm:prSet/>
      <dgm:spPr/>
      <dgm:t>
        <a:bodyPr/>
        <a:lstStyle/>
        <a:p>
          <a:endParaRPr lang="en-US"/>
        </a:p>
      </dgm:t>
    </dgm:pt>
    <dgm:pt modelId="{EAC36948-C43D-4330-94CC-CD4E9EFD0D92}">
      <dgm:prSet custT="1"/>
      <dgm:spPr/>
      <dgm:t>
        <a:bodyPr/>
        <a:lstStyle/>
        <a:p>
          <a:r>
            <a:rPr lang="en-US" sz="1800" b="0" dirty="0" smtClean="0">
              <a:latin typeface="+mj-lt"/>
              <a:cs typeface="Arial" pitchFamily="34" charset="0"/>
            </a:rPr>
            <a:t>Public road testing</a:t>
          </a:r>
          <a:endParaRPr lang="en-US" sz="1800" b="0" dirty="0">
            <a:latin typeface="+mj-lt"/>
            <a:cs typeface="Arial" pitchFamily="34" charset="0"/>
          </a:endParaRPr>
        </a:p>
      </dgm:t>
    </dgm:pt>
    <dgm:pt modelId="{DBF74653-E6A0-46BD-8E38-57E6CC534E35}" type="parTrans" cxnId="{3E5B1116-A1C0-42E8-9663-A66C596524A0}">
      <dgm:prSet/>
      <dgm:spPr/>
      <dgm:t>
        <a:bodyPr/>
        <a:lstStyle/>
        <a:p>
          <a:endParaRPr lang="en-US"/>
        </a:p>
      </dgm:t>
    </dgm:pt>
    <dgm:pt modelId="{79C93358-E55E-45B0-9174-50B154213133}" type="sibTrans" cxnId="{3E5B1116-A1C0-42E8-9663-A66C596524A0}">
      <dgm:prSet/>
      <dgm:spPr/>
      <dgm:t>
        <a:bodyPr/>
        <a:lstStyle/>
        <a:p>
          <a:endParaRPr lang="en-US"/>
        </a:p>
      </dgm:t>
    </dgm:pt>
    <dgm:pt modelId="{27647065-E301-42E9-9558-D009A1FA4D86}">
      <dgm:prSet custT="1"/>
      <dgm:spPr/>
      <dgm:t>
        <a:bodyPr/>
        <a:lstStyle/>
        <a:p>
          <a:r>
            <a:rPr lang="en-US" sz="1800" b="0" dirty="0" smtClean="0">
              <a:latin typeface="+mj-lt"/>
              <a:cs typeface="Arial" pitchFamily="34" charset="0"/>
            </a:rPr>
            <a:t>Britain</a:t>
          </a:r>
          <a:endParaRPr lang="en-US" sz="1800" b="0" dirty="0">
            <a:latin typeface="+mj-lt"/>
            <a:cs typeface="Arial" pitchFamily="34" charset="0"/>
          </a:endParaRPr>
        </a:p>
      </dgm:t>
    </dgm:pt>
    <dgm:pt modelId="{E606A05C-2B2E-4FAF-BACE-A6B7CF240F90}" type="parTrans" cxnId="{2D83AEEB-A8BB-4F4F-8079-B88457FF498C}">
      <dgm:prSet/>
      <dgm:spPr/>
      <dgm:t>
        <a:bodyPr/>
        <a:lstStyle/>
        <a:p>
          <a:endParaRPr lang="en-US"/>
        </a:p>
      </dgm:t>
    </dgm:pt>
    <dgm:pt modelId="{6AF68D04-304F-4E89-BC8B-1927B0A4143F}" type="sibTrans" cxnId="{2D83AEEB-A8BB-4F4F-8079-B88457FF498C}">
      <dgm:prSet/>
      <dgm:spPr/>
      <dgm:t>
        <a:bodyPr/>
        <a:lstStyle/>
        <a:p>
          <a:endParaRPr lang="en-US"/>
        </a:p>
      </dgm:t>
    </dgm:pt>
    <dgm:pt modelId="{77472069-EF37-4E27-8689-82BC88BE1971}">
      <dgm:prSet custT="1"/>
      <dgm:spPr/>
      <dgm:t>
        <a:bodyPr/>
        <a:lstStyle/>
        <a:p>
          <a:r>
            <a:rPr lang="en-US" sz="1800" b="0" dirty="0" smtClean="0">
              <a:latin typeface="+mj-lt"/>
              <a:cs typeface="Arial" pitchFamily="34" charset="0"/>
            </a:rPr>
            <a:t>Mercedes</a:t>
          </a:r>
          <a:endParaRPr lang="en-US" sz="1800" b="0" dirty="0">
            <a:latin typeface="+mj-lt"/>
            <a:cs typeface="Arial" pitchFamily="34" charset="0"/>
          </a:endParaRPr>
        </a:p>
      </dgm:t>
    </dgm:pt>
    <dgm:pt modelId="{9F1CD1B1-EBEC-4845-8FF4-CF61F42C63AE}" type="parTrans" cxnId="{D4908D1E-4D9B-46BB-ACA3-A6D6760A1BA0}">
      <dgm:prSet/>
      <dgm:spPr/>
      <dgm:t>
        <a:bodyPr/>
        <a:lstStyle/>
        <a:p>
          <a:endParaRPr lang="en-US"/>
        </a:p>
      </dgm:t>
    </dgm:pt>
    <dgm:pt modelId="{21A44865-5E34-48E6-941C-25D32D5A573E}" type="sibTrans" cxnId="{D4908D1E-4D9B-46BB-ACA3-A6D6760A1BA0}">
      <dgm:prSet/>
      <dgm:spPr/>
      <dgm:t>
        <a:bodyPr/>
        <a:lstStyle/>
        <a:p>
          <a:endParaRPr lang="en-US"/>
        </a:p>
      </dgm:t>
    </dgm:pt>
    <dgm:pt modelId="{C39EB5CD-2DC7-473B-A9AD-E40C0B020ADC}">
      <dgm:prSet custT="1"/>
      <dgm:spPr/>
      <dgm:t>
        <a:bodyPr/>
        <a:lstStyle/>
        <a:p>
          <a:r>
            <a:rPr lang="en-US" sz="1800" b="0" dirty="0" smtClean="0">
              <a:latin typeface="+mj-lt"/>
              <a:cs typeface="Arial" pitchFamily="34" charset="0"/>
            </a:rPr>
            <a:t>CMU</a:t>
          </a:r>
          <a:endParaRPr lang="en-US" sz="1800" b="0" dirty="0">
            <a:latin typeface="+mj-lt"/>
            <a:cs typeface="Arial" pitchFamily="34" charset="0"/>
          </a:endParaRPr>
        </a:p>
      </dgm:t>
    </dgm:pt>
    <dgm:pt modelId="{B4BB8081-2955-491B-A7FB-8B0FD9E17E66}" type="parTrans" cxnId="{1DF36A54-9E9C-4343-9339-D9F1CF59ACDC}">
      <dgm:prSet/>
      <dgm:spPr/>
      <dgm:t>
        <a:bodyPr/>
        <a:lstStyle/>
        <a:p>
          <a:endParaRPr lang="en-US"/>
        </a:p>
      </dgm:t>
    </dgm:pt>
    <dgm:pt modelId="{C53560B9-516D-4320-9F8D-A6B4351286AB}" type="sibTrans" cxnId="{1DF36A54-9E9C-4343-9339-D9F1CF59ACDC}">
      <dgm:prSet/>
      <dgm:spPr/>
      <dgm:t>
        <a:bodyPr/>
        <a:lstStyle/>
        <a:p>
          <a:endParaRPr lang="en-US"/>
        </a:p>
      </dgm:t>
    </dgm:pt>
    <dgm:pt modelId="{71D5D2C4-18D8-441B-BA37-343488E0FCEF}">
      <dgm:prSet phldrT="[Text]" custT="1"/>
      <dgm:spPr/>
      <dgm:t>
        <a:bodyPr/>
        <a:lstStyle/>
        <a:p>
          <a:r>
            <a:rPr lang="en-US" sz="1800" b="0" dirty="0" smtClean="0">
              <a:latin typeface="+mj-lt"/>
              <a:cs typeface="Arial" pitchFamily="34" charset="0"/>
            </a:rPr>
            <a:t>MI passes AV law</a:t>
          </a:r>
          <a:endParaRPr lang="en-US" sz="1800" b="0" dirty="0">
            <a:latin typeface="+mj-lt"/>
          </a:endParaRPr>
        </a:p>
      </dgm:t>
    </dgm:pt>
    <dgm:pt modelId="{AD91F3D4-6EA3-4843-8396-4274D2E6AD57}" type="parTrans" cxnId="{930E7D90-2F2C-47C7-89E3-5A37596E00BA}">
      <dgm:prSet/>
      <dgm:spPr/>
      <dgm:t>
        <a:bodyPr/>
        <a:lstStyle/>
        <a:p>
          <a:endParaRPr lang="en-US"/>
        </a:p>
      </dgm:t>
    </dgm:pt>
    <dgm:pt modelId="{2D0E1027-C1D3-4406-A9D7-F601B388DD72}" type="sibTrans" cxnId="{930E7D90-2F2C-47C7-89E3-5A37596E00BA}">
      <dgm:prSet/>
      <dgm:spPr/>
      <dgm:t>
        <a:bodyPr/>
        <a:lstStyle/>
        <a:p>
          <a:endParaRPr lang="en-US"/>
        </a:p>
      </dgm:t>
    </dgm:pt>
    <dgm:pt modelId="{FDCF17EE-48CB-4470-B89E-72E6BC0F3567}">
      <dgm:prSet custT="1"/>
      <dgm:spPr/>
      <dgm:t>
        <a:bodyPr/>
        <a:lstStyle/>
        <a:p>
          <a:r>
            <a:rPr lang="en-US" sz="1800" b="0" dirty="0" smtClean="0">
              <a:latin typeface="+mj-lt"/>
              <a:cs typeface="Arial" pitchFamily="34" charset="0"/>
            </a:rPr>
            <a:t>NHTSA passes V2V</a:t>
          </a:r>
          <a:endParaRPr lang="en-US" sz="1800" b="0" dirty="0">
            <a:latin typeface="+mj-lt"/>
            <a:cs typeface="Arial" pitchFamily="34" charset="0"/>
          </a:endParaRPr>
        </a:p>
      </dgm:t>
    </dgm:pt>
    <dgm:pt modelId="{B633C94C-239A-442A-8007-7F86B86AD753}" type="parTrans" cxnId="{213B2BE8-3D39-498D-B4A8-F140A3B9D2EA}">
      <dgm:prSet/>
      <dgm:spPr/>
      <dgm:t>
        <a:bodyPr/>
        <a:lstStyle/>
        <a:p>
          <a:endParaRPr lang="en-US"/>
        </a:p>
      </dgm:t>
    </dgm:pt>
    <dgm:pt modelId="{F383D647-1FCF-4DBD-9E20-550776DBD775}" type="sibTrans" cxnId="{213B2BE8-3D39-498D-B4A8-F140A3B9D2EA}">
      <dgm:prSet/>
      <dgm:spPr/>
      <dgm:t>
        <a:bodyPr/>
        <a:lstStyle/>
        <a:p>
          <a:endParaRPr lang="en-US"/>
        </a:p>
      </dgm:t>
    </dgm:pt>
    <dgm:pt modelId="{56251047-0E28-41E3-97B4-52C31B37BD68}">
      <dgm:prSet custT="1"/>
      <dgm:spPr/>
      <dgm:t>
        <a:bodyPr/>
        <a:lstStyle/>
        <a:p>
          <a:r>
            <a:rPr lang="en-US" sz="1800" b="0" dirty="0" smtClean="0">
              <a:latin typeface="+mj-lt"/>
              <a:cs typeface="Arial" pitchFamily="34" charset="0"/>
            </a:rPr>
            <a:t>Google @ 700k miles</a:t>
          </a:r>
          <a:endParaRPr lang="en-US" sz="1800" b="0" dirty="0">
            <a:latin typeface="+mj-lt"/>
            <a:cs typeface="Arial" pitchFamily="34" charset="0"/>
          </a:endParaRPr>
        </a:p>
      </dgm:t>
    </dgm:pt>
    <dgm:pt modelId="{9A2286AB-CA13-4A50-88C0-8E4B4CD0094B}" type="parTrans" cxnId="{53C6AABE-1E30-4672-A93D-666B53E8F84F}">
      <dgm:prSet/>
      <dgm:spPr/>
      <dgm:t>
        <a:bodyPr/>
        <a:lstStyle/>
        <a:p>
          <a:endParaRPr lang="en-US"/>
        </a:p>
      </dgm:t>
    </dgm:pt>
    <dgm:pt modelId="{FB661D0A-007D-48FC-BE8A-15F58DF96BE9}" type="sibTrans" cxnId="{53C6AABE-1E30-4672-A93D-666B53E8F84F}">
      <dgm:prSet/>
      <dgm:spPr/>
      <dgm:t>
        <a:bodyPr/>
        <a:lstStyle/>
        <a:p>
          <a:endParaRPr lang="en-US"/>
        </a:p>
      </dgm:t>
    </dgm:pt>
    <dgm:pt modelId="{0C128FB4-7317-4A01-8176-C774E260D61B}">
      <dgm:prSet custT="1"/>
      <dgm:spPr/>
      <dgm:t>
        <a:bodyPr/>
        <a:lstStyle/>
        <a:p>
          <a:r>
            <a:rPr lang="en-US" sz="1800" b="0" dirty="0" smtClean="0">
              <a:latin typeface="+mj-lt"/>
              <a:cs typeface="Arial" pitchFamily="34" charset="0"/>
            </a:rPr>
            <a:t>Volvo ‘Drive Me’ tests in Gothenburg</a:t>
          </a:r>
          <a:endParaRPr lang="en-US" sz="1800" b="0" dirty="0">
            <a:latin typeface="+mj-lt"/>
            <a:cs typeface="Arial" pitchFamily="34" charset="0"/>
          </a:endParaRPr>
        </a:p>
      </dgm:t>
    </dgm:pt>
    <dgm:pt modelId="{F0956AB2-2CD8-4D7C-AFD3-AFAEC2015EE4}" type="parTrans" cxnId="{5BBC8CB9-0867-45DE-B6DB-653D5EB6A2FE}">
      <dgm:prSet/>
      <dgm:spPr/>
      <dgm:t>
        <a:bodyPr/>
        <a:lstStyle/>
        <a:p>
          <a:endParaRPr lang="en-US"/>
        </a:p>
      </dgm:t>
    </dgm:pt>
    <dgm:pt modelId="{4BCBD6D8-AD14-4F62-BE2A-7306DF276F3D}" type="sibTrans" cxnId="{5BBC8CB9-0867-45DE-B6DB-653D5EB6A2FE}">
      <dgm:prSet/>
      <dgm:spPr/>
      <dgm:t>
        <a:bodyPr/>
        <a:lstStyle/>
        <a:p>
          <a:endParaRPr lang="en-US"/>
        </a:p>
      </dgm:t>
    </dgm:pt>
    <dgm:pt modelId="{616B2995-FF9F-4144-BC48-44F6A667C704}">
      <dgm:prSet custT="1"/>
      <dgm:spPr/>
      <dgm:t>
        <a:bodyPr/>
        <a:lstStyle/>
        <a:p>
          <a:r>
            <a:rPr lang="en-US" sz="1800" b="0" dirty="0" smtClean="0">
              <a:latin typeface="+mj-lt"/>
              <a:cs typeface="Arial" pitchFamily="34" charset="0"/>
            </a:rPr>
            <a:t>Google developing driverless car without steering wheel or brakes</a:t>
          </a:r>
          <a:endParaRPr lang="en-US" sz="1800" b="0" dirty="0">
            <a:latin typeface="+mj-lt"/>
            <a:cs typeface="Arial" pitchFamily="34" charset="0"/>
          </a:endParaRPr>
        </a:p>
      </dgm:t>
    </dgm:pt>
    <dgm:pt modelId="{F435EC7A-1691-4025-A53C-6ADFB6AF7021}" type="parTrans" cxnId="{D5612BDD-DF09-4DEA-99FB-630A2EF85E10}">
      <dgm:prSet/>
      <dgm:spPr/>
      <dgm:t>
        <a:bodyPr/>
        <a:lstStyle/>
        <a:p>
          <a:endParaRPr lang="en-US"/>
        </a:p>
      </dgm:t>
    </dgm:pt>
    <dgm:pt modelId="{D47E53A1-E2E9-45AC-9B81-E17263BAECF1}" type="sibTrans" cxnId="{D5612BDD-DF09-4DEA-99FB-630A2EF85E10}">
      <dgm:prSet/>
      <dgm:spPr/>
      <dgm:t>
        <a:bodyPr/>
        <a:lstStyle/>
        <a:p>
          <a:endParaRPr lang="en-US"/>
        </a:p>
      </dgm:t>
    </dgm:pt>
    <dgm:pt modelId="{EBD64F95-E0E3-4D8B-A682-77A01472ECC6}" type="pres">
      <dgm:prSet presAssocID="{795AB520-3ABA-485B-820E-F74B75E41BE1}" presName="Name0" presStyleCnt="0">
        <dgm:presLayoutVars>
          <dgm:dir/>
          <dgm:animLvl val="lvl"/>
          <dgm:resizeHandles val="exact"/>
        </dgm:presLayoutVars>
      </dgm:prSet>
      <dgm:spPr/>
    </dgm:pt>
    <dgm:pt modelId="{A49C4E6A-E3BE-40DC-9392-6DC1362418DF}" type="pres">
      <dgm:prSet presAssocID="{2A14F22E-2444-4036-8FF3-5D7CE6F27762}" presName="composite" presStyleCnt="0"/>
      <dgm:spPr/>
    </dgm:pt>
    <dgm:pt modelId="{A9D356E9-733E-4ABD-85B4-0112E871A05B}" type="pres">
      <dgm:prSet presAssocID="{2A14F22E-2444-4036-8FF3-5D7CE6F27762}" presName="parTx" presStyleLbl="node1" presStyleIdx="0" presStyleCnt="5">
        <dgm:presLayoutVars>
          <dgm:chMax val="0"/>
          <dgm:chPref val="0"/>
          <dgm:bulletEnabled val="1"/>
        </dgm:presLayoutVars>
      </dgm:prSet>
      <dgm:spPr/>
      <dgm:t>
        <a:bodyPr/>
        <a:lstStyle/>
        <a:p>
          <a:endParaRPr lang="en-US"/>
        </a:p>
      </dgm:t>
    </dgm:pt>
    <dgm:pt modelId="{A9DCDCDE-8901-46F1-8D5D-0064154C87B9}" type="pres">
      <dgm:prSet presAssocID="{2A14F22E-2444-4036-8FF3-5D7CE6F27762}" presName="desTx" presStyleLbl="revTx" presStyleIdx="0" presStyleCnt="5">
        <dgm:presLayoutVars>
          <dgm:bulletEnabled val="1"/>
        </dgm:presLayoutVars>
      </dgm:prSet>
      <dgm:spPr/>
      <dgm:t>
        <a:bodyPr/>
        <a:lstStyle/>
        <a:p>
          <a:endParaRPr lang="en-US"/>
        </a:p>
      </dgm:t>
    </dgm:pt>
    <dgm:pt modelId="{F76BE5AB-7586-479E-A45B-9AFD9C6DA44E}" type="pres">
      <dgm:prSet presAssocID="{E68CD42E-EB3C-4F57-A161-97238F01F50D}" presName="space" presStyleCnt="0"/>
      <dgm:spPr/>
    </dgm:pt>
    <dgm:pt modelId="{D14617C8-3897-4519-AB34-0F66A3446598}" type="pres">
      <dgm:prSet presAssocID="{D6C3630E-1CBD-4D51-BA6D-5ACB26DD94C2}" presName="composite" presStyleCnt="0"/>
      <dgm:spPr/>
    </dgm:pt>
    <dgm:pt modelId="{E3BE64C3-172D-4A1C-9BAA-4D240970473F}" type="pres">
      <dgm:prSet presAssocID="{D6C3630E-1CBD-4D51-BA6D-5ACB26DD94C2}" presName="parTx" presStyleLbl="node1" presStyleIdx="1" presStyleCnt="5">
        <dgm:presLayoutVars>
          <dgm:chMax val="0"/>
          <dgm:chPref val="0"/>
          <dgm:bulletEnabled val="1"/>
        </dgm:presLayoutVars>
      </dgm:prSet>
      <dgm:spPr/>
      <dgm:t>
        <a:bodyPr/>
        <a:lstStyle/>
        <a:p>
          <a:endParaRPr lang="en-US"/>
        </a:p>
      </dgm:t>
    </dgm:pt>
    <dgm:pt modelId="{F1EE9DF4-B37B-4B60-A93D-356073A70D00}" type="pres">
      <dgm:prSet presAssocID="{D6C3630E-1CBD-4D51-BA6D-5ACB26DD94C2}" presName="desTx" presStyleLbl="revTx" presStyleIdx="1" presStyleCnt="5">
        <dgm:presLayoutVars>
          <dgm:bulletEnabled val="1"/>
        </dgm:presLayoutVars>
      </dgm:prSet>
      <dgm:spPr/>
      <dgm:t>
        <a:bodyPr/>
        <a:lstStyle/>
        <a:p>
          <a:endParaRPr lang="en-US"/>
        </a:p>
      </dgm:t>
    </dgm:pt>
    <dgm:pt modelId="{CD9E0953-5BBC-4660-91EE-2F199637F5D4}" type="pres">
      <dgm:prSet presAssocID="{DC115168-2743-4000-8813-2766D868CF11}" presName="space" presStyleCnt="0"/>
      <dgm:spPr/>
    </dgm:pt>
    <dgm:pt modelId="{A41703E9-5789-4BA8-8CE9-492F85B555C3}" type="pres">
      <dgm:prSet presAssocID="{3BCCA9C6-07BC-4B75-BB0F-63F432E72DD5}" presName="composite" presStyleCnt="0"/>
      <dgm:spPr/>
    </dgm:pt>
    <dgm:pt modelId="{E983332A-D8B1-48A4-AAC7-2F3789652E0F}" type="pres">
      <dgm:prSet presAssocID="{3BCCA9C6-07BC-4B75-BB0F-63F432E72DD5}" presName="parTx" presStyleLbl="node1" presStyleIdx="2" presStyleCnt="5">
        <dgm:presLayoutVars>
          <dgm:chMax val="0"/>
          <dgm:chPref val="0"/>
          <dgm:bulletEnabled val="1"/>
        </dgm:presLayoutVars>
      </dgm:prSet>
      <dgm:spPr/>
      <dgm:t>
        <a:bodyPr/>
        <a:lstStyle/>
        <a:p>
          <a:endParaRPr lang="en-US"/>
        </a:p>
      </dgm:t>
    </dgm:pt>
    <dgm:pt modelId="{F823BB73-24AC-46EF-829D-14354D09732B}" type="pres">
      <dgm:prSet presAssocID="{3BCCA9C6-07BC-4B75-BB0F-63F432E72DD5}" presName="desTx" presStyleLbl="revTx" presStyleIdx="2" presStyleCnt="5">
        <dgm:presLayoutVars>
          <dgm:bulletEnabled val="1"/>
        </dgm:presLayoutVars>
      </dgm:prSet>
      <dgm:spPr/>
      <dgm:t>
        <a:bodyPr/>
        <a:lstStyle/>
        <a:p>
          <a:endParaRPr lang="en-US"/>
        </a:p>
      </dgm:t>
    </dgm:pt>
    <dgm:pt modelId="{167055E8-A9B0-4A64-B847-E484E0ABA558}" type="pres">
      <dgm:prSet presAssocID="{18749258-DDD1-4AF8-A3C4-AE55CA63DC9C}" presName="space" presStyleCnt="0"/>
      <dgm:spPr/>
    </dgm:pt>
    <dgm:pt modelId="{6F3C2AF4-F690-4BAD-8EBF-5D180AD32CF3}" type="pres">
      <dgm:prSet presAssocID="{32EE929F-4131-4465-B19A-D7248D21317C}" presName="composite" presStyleCnt="0"/>
      <dgm:spPr/>
    </dgm:pt>
    <dgm:pt modelId="{B64BF5F5-6165-42E5-B99C-E8AFFA83D040}" type="pres">
      <dgm:prSet presAssocID="{32EE929F-4131-4465-B19A-D7248D21317C}" presName="parTx" presStyleLbl="node1" presStyleIdx="3" presStyleCnt="5">
        <dgm:presLayoutVars>
          <dgm:chMax val="0"/>
          <dgm:chPref val="0"/>
          <dgm:bulletEnabled val="1"/>
        </dgm:presLayoutVars>
      </dgm:prSet>
      <dgm:spPr/>
      <dgm:t>
        <a:bodyPr/>
        <a:lstStyle/>
        <a:p>
          <a:endParaRPr lang="en-US"/>
        </a:p>
      </dgm:t>
    </dgm:pt>
    <dgm:pt modelId="{DFB8A4CA-84EF-43D8-8CDA-26745680F91D}" type="pres">
      <dgm:prSet presAssocID="{32EE929F-4131-4465-B19A-D7248D21317C}" presName="desTx" presStyleLbl="revTx" presStyleIdx="3" presStyleCnt="5">
        <dgm:presLayoutVars>
          <dgm:bulletEnabled val="1"/>
        </dgm:presLayoutVars>
      </dgm:prSet>
      <dgm:spPr/>
      <dgm:t>
        <a:bodyPr/>
        <a:lstStyle/>
        <a:p>
          <a:endParaRPr lang="en-US"/>
        </a:p>
      </dgm:t>
    </dgm:pt>
    <dgm:pt modelId="{A326CF57-9124-475B-AFE7-A95B322D6562}" type="pres">
      <dgm:prSet presAssocID="{772947B9-5042-4F8A-8EF8-A091C6C1D052}" presName="space" presStyleCnt="0"/>
      <dgm:spPr/>
    </dgm:pt>
    <dgm:pt modelId="{3D8C615C-B86C-4B20-B397-E516D8D675DA}" type="pres">
      <dgm:prSet presAssocID="{7F6FDB6B-A9EC-4B34-920E-DFECB86478BA}" presName="composite" presStyleCnt="0"/>
      <dgm:spPr/>
    </dgm:pt>
    <dgm:pt modelId="{A1DE7F28-DFD6-4C19-902E-B538619B4949}" type="pres">
      <dgm:prSet presAssocID="{7F6FDB6B-A9EC-4B34-920E-DFECB86478BA}" presName="parTx" presStyleLbl="node1" presStyleIdx="4" presStyleCnt="5">
        <dgm:presLayoutVars>
          <dgm:chMax val="0"/>
          <dgm:chPref val="0"/>
          <dgm:bulletEnabled val="1"/>
        </dgm:presLayoutVars>
      </dgm:prSet>
      <dgm:spPr/>
      <dgm:t>
        <a:bodyPr/>
        <a:lstStyle/>
        <a:p>
          <a:endParaRPr lang="en-US"/>
        </a:p>
      </dgm:t>
    </dgm:pt>
    <dgm:pt modelId="{4287817A-D187-441A-AD42-7148D44C4CBB}" type="pres">
      <dgm:prSet presAssocID="{7F6FDB6B-A9EC-4B34-920E-DFECB86478BA}" presName="desTx" presStyleLbl="revTx" presStyleIdx="4" presStyleCnt="5">
        <dgm:presLayoutVars>
          <dgm:bulletEnabled val="1"/>
        </dgm:presLayoutVars>
      </dgm:prSet>
      <dgm:spPr/>
      <dgm:t>
        <a:bodyPr/>
        <a:lstStyle/>
        <a:p>
          <a:endParaRPr lang="en-US"/>
        </a:p>
      </dgm:t>
    </dgm:pt>
  </dgm:ptLst>
  <dgm:cxnLst>
    <dgm:cxn modelId="{20E8A9BF-CFD7-4400-8C34-DF6238D3F00D}" type="presOf" srcId="{7F6FDB6B-A9EC-4B34-920E-DFECB86478BA}" destId="{A1DE7F28-DFD6-4C19-902E-B538619B4949}" srcOrd="0" destOrd="0" presId="urn:microsoft.com/office/officeart/2005/8/layout/chevron1"/>
    <dgm:cxn modelId="{EE4C1DC6-F0A6-4D10-9EB8-0D1A4564A20C}" type="presOf" srcId="{98429D28-8A47-4953-A548-31B9B28509D5}" destId="{F823BB73-24AC-46EF-829D-14354D09732B}" srcOrd="0" destOrd="2" presId="urn:microsoft.com/office/officeart/2005/8/layout/chevron1"/>
    <dgm:cxn modelId="{9984CD37-0714-4695-A555-8BF823B15B05}" type="presOf" srcId="{C9A764BE-54AE-45A1-B0F5-0802D9CC748E}" destId="{F823BB73-24AC-46EF-829D-14354D09732B}" srcOrd="0" destOrd="0" presId="urn:microsoft.com/office/officeart/2005/8/layout/chevron1"/>
    <dgm:cxn modelId="{BB7E4056-CC94-4B17-AEAF-F04C5516DCD1}" type="presOf" srcId="{FDCF17EE-48CB-4470-B89E-72E6BC0F3567}" destId="{4287817A-D187-441A-AD42-7148D44C4CBB}" srcOrd="0" destOrd="1" presId="urn:microsoft.com/office/officeart/2005/8/layout/chevron1"/>
    <dgm:cxn modelId="{EBD8060A-E7E7-4014-956E-731302718438}" type="presOf" srcId="{795AB520-3ABA-485B-820E-F74B75E41BE1}" destId="{EBD64F95-E0E3-4D8B-A682-77A01472ECC6}" srcOrd="0" destOrd="0" presId="urn:microsoft.com/office/officeart/2005/8/layout/chevron1"/>
    <dgm:cxn modelId="{7C9CE815-5F17-4D27-9D21-BF683A310DEA}" srcId="{795AB520-3ABA-485B-820E-F74B75E41BE1}" destId="{32EE929F-4131-4465-B19A-D7248D21317C}" srcOrd="3" destOrd="0" parTransId="{B42FD215-04CA-464B-B852-C0F2BEB33E05}" sibTransId="{772947B9-5042-4F8A-8EF8-A091C6C1D052}"/>
    <dgm:cxn modelId="{06C8EE6A-3435-46C1-A4F5-20166328A60D}" type="presOf" srcId="{32EE929F-4131-4465-B19A-D7248D21317C}" destId="{B64BF5F5-6165-42E5-B99C-E8AFFA83D040}" srcOrd="0" destOrd="0" presId="urn:microsoft.com/office/officeart/2005/8/layout/chevron1"/>
    <dgm:cxn modelId="{377C22C7-22C1-42E8-B573-6E98E69127D0}" srcId="{795AB520-3ABA-485B-820E-F74B75E41BE1}" destId="{3BCCA9C6-07BC-4B75-BB0F-63F432E72DD5}" srcOrd="2" destOrd="0" parTransId="{E6B821CA-821A-4623-9A7E-673EA04138DD}" sibTransId="{18749258-DDD1-4AF8-A3C4-AE55CA63DC9C}"/>
    <dgm:cxn modelId="{142A5006-B29A-4AE2-A18A-64CF8A8C2158}" srcId="{795AB520-3ABA-485B-820E-F74B75E41BE1}" destId="{D6C3630E-1CBD-4D51-BA6D-5ACB26DD94C2}" srcOrd="1" destOrd="0" parTransId="{58FE49E4-E6C2-4576-822B-8255A928C5C3}" sibTransId="{DC115168-2743-4000-8813-2766D868CF11}"/>
    <dgm:cxn modelId="{54F4F98D-D0A4-4C4C-9141-4AEBE221633F}" type="presOf" srcId="{6876CD65-604D-4BE6-A3CC-C413947A06D6}" destId="{F1EE9DF4-B37B-4B60-A93D-356073A70D00}" srcOrd="0" destOrd="0" presId="urn:microsoft.com/office/officeart/2005/8/layout/chevron1"/>
    <dgm:cxn modelId="{BF164E94-77F8-44E1-B8C0-6334B02E4AAD}" srcId="{3BCCA9C6-07BC-4B75-BB0F-63F432E72DD5}" destId="{98429D28-8A47-4953-A548-31B9B28509D5}" srcOrd="2" destOrd="0" parTransId="{76BD3252-A023-414A-81B7-F27C193D5E51}" sibTransId="{55FDDBA8-927B-4F90-A073-38BEA73F2B90}"/>
    <dgm:cxn modelId="{1D563476-7D70-41B6-BC8F-A0E60694B050}" type="presOf" srcId="{D3815F9F-BB25-4A26-96B4-C9498A519BBC}" destId="{F1EE9DF4-B37B-4B60-A93D-356073A70D00}" srcOrd="0" destOrd="2" presId="urn:microsoft.com/office/officeart/2005/8/layout/chevron1"/>
    <dgm:cxn modelId="{E7FA99B7-8CA6-4731-A232-162F239D3EFE}" type="presOf" srcId="{A3E10CBD-9172-40C2-A55E-414FF1EC9D81}" destId="{DFB8A4CA-84EF-43D8-8CDA-26745680F91D}" srcOrd="0" destOrd="8" presId="urn:microsoft.com/office/officeart/2005/8/layout/chevron1"/>
    <dgm:cxn modelId="{8B58262D-ED43-4C9D-8ABA-2F9FCBC615A3}" srcId="{2A14F22E-2444-4036-8FF3-5D7CE6F27762}" destId="{CEA137D8-130C-4DEF-94D9-80E7F0D0D489}" srcOrd="3" destOrd="0" parTransId="{8D33CF9F-2565-4497-86EC-D766533A8FC3}" sibTransId="{95085EDC-F9A4-4FD8-A52F-6A10935B1D42}"/>
    <dgm:cxn modelId="{3494DD82-A609-49D2-A229-89D848D6EA95}" srcId="{32EE929F-4131-4465-B19A-D7248D21317C}" destId="{54EE3F0E-667D-43C2-982B-C87B6B6CE1C7}" srcOrd="4" destOrd="0" parTransId="{F0844BB3-0889-4C60-BFAF-6E7804A98A08}" sibTransId="{98AD2D7D-EE01-4B55-977E-92733FC11AFA}"/>
    <dgm:cxn modelId="{213B2BE8-3D39-498D-B4A8-F140A3B9D2EA}" srcId="{7F6FDB6B-A9EC-4B34-920E-DFECB86478BA}" destId="{FDCF17EE-48CB-4470-B89E-72E6BC0F3567}" srcOrd="1" destOrd="0" parTransId="{B633C94C-239A-442A-8007-7F86B86AD753}" sibTransId="{F383D647-1FCF-4DBD-9E20-550776DBD775}"/>
    <dgm:cxn modelId="{769A056B-4E30-4342-BB91-36F36191CD61}" srcId="{2A14F22E-2444-4036-8FF3-5D7CE6F27762}" destId="{A15CCB64-F2F1-48B1-AC4D-75527C125FA3}" srcOrd="1" destOrd="0" parTransId="{B761C60E-15CA-42B2-B3FD-F7B8F0260FDF}" sibTransId="{5C579351-AC1A-4581-99CF-AA38A0F2B775}"/>
    <dgm:cxn modelId="{E1B1EC82-2634-4077-9B6A-B70CA9B8B39D}" srcId="{2A14F22E-2444-4036-8FF3-5D7CE6F27762}" destId="{5C8D564E-5FB6-411C-BF5A-60A90BFBA87D}" srcOrd="2" destOrd="0" parTransId="{2879C712-9439-486E-B3CB-9852A97BDF8C}" sibTransId="{E5EC73B6-8C2D-428B-9255-E9F4ADE6F35B}"/>
    <dgm:cxn modelId="{23C74440-9BDB-4CD5-901D-DBA442E17119}" type="presOf" srcId="{C39EB5CD-2DC7-473B-A9AD-E40C0B020ADC}" destId="{DFB8A4CA-84EF-43D8-8CDA-26745680F91D}" srcOrd="0" destOrd="5" presId="urn:microsoft.com/office/officeart/2005/8/layout/chevron1"/>
    <dgm:cxn modelId="{5EE3CFE9-E4DB-475D-95EE-BD7F52ED0E9E}" type="presOf" srcId="{71D5D2C4-18D8-441B-BA37-343488E0FCEF}" destId="{4287817A-D187-441A-AD42-7148D44C4CBB}" srcOrd="0" destOrd="0" presId="urn:microsoft.com/office/officeart/2005/8/layout/chevron1"/>
    <dgm:cxn modelId="{1DF36A54-9E9C-4343-9339-D9F1CF59ACDC}" srcId="{EAC36948-C43D-4330-94CC-CD4E9EFD0D92}" destId="{C39EB5CD-2DC7-473B-A9AD-E40C0B020ADC}" srcOrd="2" destOrd="0" parTransId="{B4BB8081-2955-491B-A7FB-8B0FD9E17E66}" sibTransId="{C53560B9-516D-4320-9F8D-A6B4351286AB}"/>
    <dgm:cxn modelId="{D151D3F7-047C-427A-B9A4-C91CE97BD124}" type="presOf" srcId="{3030B8C9-5B32-4FFE-8BBE-DA7A68B0EB1E}" destId="{DFB8A4CA-84EF-43D8-8CDA-26745680F91D}" srcOrd="0" destOrd="0" presId="urn:microsoft.com/office/officeart/2005/8/layout/chevron1"/>
    <dgm:cxn modelId="{4DD0EB31-16FF-453E-BB95-4B41DDD6C891}" type="presOf" srcId="{EAC36948-C43D-4330-94CC-CD4E9EFD0D92}" destId="{DFB8A4CA-84EF-43D8-8CDA-26745680F91D}" srcOrd="0" destOrd="2" presId="urn:microsoft.com/office/officeart/2005/8/layout/chevron1"/>
    <dgm:cxn modelId="{1E8D8313-1159-45EA-9DBA-C025CF4BE4B8}" type="presOf" srcId="{CEA137D8-130C-4DEF-94D9-80E7F0D0D489}" destId="{A9DCDCDE-8901-46F1-8D5D-0064154C87B9}" srcOrd="0" destOrd="3" presId="urn:microsoft.com/office/officeart/2005/8/layout/chevron1"/>
    <dgm:cxn modelId="{5BBC8CB9-0867-45DE-B6DB-653D5EB6A2FE}" srcId="{7F6FDB6B-A9EC-4B34-920E-DFECB86478BA}" destId="{0C128FB4-7317-4A01-8176-C774E260D61B}" srcOrd="3" destOrd="0" parTransId="{F0956AB2-2CD8-4D7C-AFD3-AFAEC2015EE4}" sibTransId="{4BCBD6D8-AD14-4F62-BE2A-7306DF276F3D}"/>
    <dgm:cxn modelId="{BDB4A678-D8B4-40A0-994C-70A743B50EBD}" srcId="{3BCCA9C6-07BC-4B75-BB0F-63F432E72DD5}" destId="{C9A764BE-54AE-45A1-B0F5-0802D9CC748E}" srcOrd="0" destOrd="0" parTransId="{E95B8527-6EAB-4189-824A-727CECA80829}" sibTransId="{B191A329-C207-4259-A9FE-F960CCD8625B}"/>
    <dgm:cxn modelId="{8324D176-5189-4832-9EAA-86315B2DBA5C}" type="presOf" srcId="{2A14F22E-2444-4036-8FF3-5D7CE6F27762}" destId="{A9D356E9-733E-4ABD-85B4-0112E871A05B}" srcOrd="0" destOrd="0" presId="urn:microsoft.com/office/officeart/2005/8/layout/chevron1"/>
    <dgm:cxn modelId="{991624C0-25F8-4228-9CA1-8F17D312A181}" srcId="{D6C3630E-1CBD-4D51-BA6D-5ACB26DD94C2}" destId="{6876CD65-604D-4BE6-A3CC-C413947A06D6}" srcOrd="0" destOrd="0" parTransId="{F8843B68-6ADF-427E-993B-22238AE55EF0}" sibTransId="{40FBCA55-DBCD-4505-A76A-69002132DC51}"/>
    <dgm:cxn modelId="{977FE9F3-CA0C-4E98-8573-2809BFB6D0D4}" srcId="{3BCCA9C6-07BC-4B75-BB0F-63F432E72DD5}" destId="{1B784AE0-7FEC-4AE8-8B2A-18B2A7C7199A}" srcOrd="1" destOrd="0" parTransId="{FD657971-6E2A-431C-892A-394C440B1513}" sibTransId="{F95959F0-FC1A-4C97-BACD-5766FE6AC963}"/>
    <dgm:cxn modelId="{2AB88833-D228-4BF8-A29B-C65854038F48}" type="presOf" srcId="{616B2995-FF9F-4144-BC48-44F6A667C704}" destId="{4287817A-D187-441A-AD42-7148D44C4CBB}" srcOrd="0" destOrd="4" presId="urn:microsoft.com/office/officeart/2005/8/layout/chevron1"/>
    <dgm:cxn modelId="{AE578B12-593C-4158-B0B0-56E1A425D01D}" srcId="{2A14F22E-2444-4036-8FF3-5D7CE6F27762}" destId="{C74DD3E2-4448-4D60-BEC5-81BF2D1C91C1}" srcOrd="0" destOrd="0" parTransId="{13989459-1477-4EB2-B8EF-FA328A45D010}" sibTransId="{49768E69-9591-45B9-84CB-5831402700E6}"/>
    <dgm:cxn modelId="{78566050-11EB-4CF3-98FD-14108A21264C}" srcId="{795AB520-3ABA-485B-820E-F74B75E41BE1}" destId="{7F6FDB6B-A9EC-4B34-920E-DFECB86478BA}" srcOrd="4" destOrd="0" parTransId="{F7C0D679-3431-4436-AFC4-A84D00618303}" sibTransId="{747EFC69-BFDE-4C33-979B-59C7D4590BBC}"/>
    <dgm:cxn modelId="{F2370B02-60FD-4BFE-B61C-E6E90AAA6418}" type="presOf" srcId="{D6C3630E-1CBD-4D51-BA6D-5ACB26DD94C2}" destId="{E3BE64C3-172D-4A1C-9BAA-4D240970473F}" srcOrd="0" destOrd="0" presId="urn:microsoft.com/office/officeart/2005/8/layout/chevron1"/>
    <dgm:cxn modelId="{AB511042-DD76-44AF-8068-810185435EA7}" type="presOf" srcId="{56251047-0E28-41E3-97B4-52C31B37BD68}" destId="{4287817A-D187-441A-AD42-7148D44C4CBB}" srcOrd="0" destOrd="2" presId="urn:microsoft.com/office/officeart/2005/8/layout/chevron1"/>
    <dgm:cxn modelId="{7ECBFC16-0623-4A51-B1FE-AA00A9F15C4C}" srcId="{32EE929F-4131-4465-B19A-D7248D21317C}" destId="{3030B8C9-5B32-4FFE-8BBE-DA7A68B0EB1E}" srcOrd="0" destOrd="0" parTransId="{7950B5DE-62A0-45B9-8CB0-946E0F871498}" sibTransId="{04961D57-CE5E-48F9-9227-785F114A7783}"/>
    <dgm:cxn modelId="{3E5B1116-A1C0-42E8-9663-A66C596524A0}" srcId="{32EE929F-4131-4465-B19A-D7248D21317C}" destId="{EAC36948-C43D-4330-94CC-CD4E9EFD0D92}" srcOrd="2" destOrd="0" parTransId="{DBF74653-E6A0-46BD-8E38-57E6CC534E35}" sibTransId="{79C93358-E55E-45B0-9174-50B154213133}"/>
    <dgm:cxn modelId="{930E7D90-2F2C-47C7-89E3-5A37596E00BA}" srcId="{7F6FDB6B-A9EC-4B34-920E-DFECB86478BA}" destId="{71D5D2C4-18D8-441B-BA37-343488E0FCEF}" srcOrd="0" destOrd="0" parTransId="{AD91F3D4-6EA3-4843-8396-4274D2E6AD57}" sibTransId="{2D0E1027-C1D3-4406-A9D7-F601B388DD72}"/>
    <dgm:cxn modelId="{2D83AEEB-A8BB-4F4F-8079-B88457FF498C}" srcId="{EAC36948-C43D-4330-94CC-CD4E9EFD0D92}" destId="{27647065-E301-42E9-9558-D009A1FA4D86}" srcOrd="0" destOrd="0" parTransId="{E606A05C-2B2E-4FAF-BACE-A6B7CF240F90}" sibTransId="{6AF68D04-304F-4E89-BC8B-1927B0A4143F}"/>
    <dgm:cxn modelId="{D5612BDD-DF09-4DEA-99FB-630A2EF85E10}" srcId="{7F6FDB6B-A9EC-4B34-920E-DFECB86478BA}" destId="{616B2995-FF9F-4144-BC48-44F6A667C704}" srcOrd="4" destOrd="0" parTransId="{F435EC7A-1691-4025-A53C-6ADFB6AF7021}" sibTransId="{D47E53A1-E2E9-45AC-9B81-E17263BAECF1}"/>
    <dgm:cxn modelId="{BB2ED1FF-ED49-4446-B582-C1CE26CF8B6E}" srcId="{D6C3630E-1CBD-4D51-BA6D-5ACB26DD94C2}" destId="{D3815F9F-BB25-4A26-96B4-C9498A519BBC}" srcOrd="2" destOrd="0" parTransId="{DE00DB92-27FC-4D7C-AE45-C274981D4C3C}" sibTransId="{A31C14AE-A85F-4154-9463-E12FBBD0453D}"/>
    <dgm:cxn modelId="{685C3A31-E5D0-4C22-BB41-C4CD3330A616}" type="presOf" srcId="{224928D4-743B-4F71-9B0B-35CA1B228F55}" destId="{F823BB73-24AC-46EF-829D-14354D09732B}" srcOrd="0" destOrd="3" presId="urn:microsoft.com/office/officeart/2005/8/layout/chevron1"/>
    <dgm:cxn modelId="{3B731879-7AC1-4701-B1BD-8BF4EAD53459}" type="presOf" srcId="{0C128FB4-7317-4A01-8176-C774E260D61B}" destId="{4287817A-D187-441A-AD42-7148D44C4CBB}" srcOrd="0" destOrd="3" presId="urn:microsoft.com/office/officeart/2005/8/layout/chevron1"/>
    <dgm:cxn modelId="{DC9A4162-62B1-48CA-A738-A643629FA709}" type="presOf" srcId="{3BCCA9C6-07BC-4B75-BB0F-63F432E72DD5}" destId="{E983332A-D8B1-48A4-AAC7-2F3789652E0F}" srcOrd="0" destOrd="0" presId="urn:microsoft.com/office/officeart/2005/8/layout/chevron1"/>
    <dgm:cxn modelId="{6B827A4B-D81E-4F74-8C4D-473B87802936}" srcId="{32EE929F-4131-4465-B19A-D7248D21317C}" destId="{A3E10CBD-9172-40C2-A55E-414FF1EC9D81}" srcOrd="5" destOrd="0" parTransId="{EF18146E-0C42-4C16-80D6-05644007F706}" sibTransId="{5D49AB6A-0E7B-49BC-B0E2-408683DAFE3F}"/>
    <dgm:cxn modelId="{7659DDF1-BB7A-4638-8ACA-6508B1E4F051}" srcId="{2A14F22E-2444-4036-8FF3-5D7CE6F27762}" destId="{A6882D0A-78B3-4F32-8A30-000A75E99A89}" srcOrd="4" destOrd="0" parTransId="{EF9072C8-2CB6-4F61-ABB8-29979CA57AA6}" sibTransId="{F79CD401-11D5-4CC8-9433-DA2761066BF2}"/>
    <dgm:cxn modelId="{D4908D1E-4D9B-46BB-ACA3-A6D6760A1BA0}" srcId="{EAC36948-C43D-4330-94CC-CD4E9EFD0D92}" destId="{77472069-EF37-4E27-8689-82BC88BE1971}" srcOrd="1" destOrd="0" parTransId="{9F1CD1B1-EBEC-4845-8FF4-CF61F42C63AE}" sibTransId="{21A44865-5E34-48E6-941C-25D32D5A573E}"/>
    <dgm:cxn modelId="{B0F0B6FA-D395-436C-ADE6-81247035DF93}" srcId="{795AB520-3ABA-485B-820E-F74B75E41BE1}" destId="{2A14F22E-2444-4036-8FF3-5D7CE6F27762}" srcOrd="0" destOrd="0" parTransId="{65D03E85-4858-4757-88C5-CB4820E60CFA}" sibTransId="{E68CD42E-EB3C-4F57-A161-97238F01F50D}"/>
    <dgm:cxn modelId="{2579229C-B914-4100-B2CE-75EB2433AF78}" type="presOf" srcId="{A15CCB64-F2F1-48B1-AC4D-75527C125FA3}" destId="{A9DCDCDE-8901-46F1-8D5D-0064154C87B9}" srcOrd="0" destOrd="1" presId="urn:microsoft.com/office/officeart/2005/8/layout/chevron1"/>
    <dgm:cxn modelId="{1B6946EE-5377-4F11-BDFD-EE65354287C9}" type="presOf" srcId="{1B784AE0-7FEC-4AE8-8B2A-18B2A7C7199A}" destId="{F823BB73-24AC-46EF-829D-14354D09732B}" srcOrd="0" destOrd="1" presId="urn:microsoft.com/office/officeart/2005/8/layout/chevron1"/>
    <dgm:cxn modelId="{5BA8FBF2-70F5-409E-BF5B-49AF5B59D26E}" srcId="{32EE929F-4131-4465-B19A-D7248D21317C}" destId="{7B793295-60CD-4E1C-8A55-06566C983C8B}" srcOrd="3" destOrd="0" parTransId="{B8B97DE2-2136-4804-B173-16F025F36D3F}" sibTransId="{4B5C47FA-649A-4759-9D10-9075348BC9E4}"/>
    <dgm:cxn modelId="{53C6AABE-1E30-4672-A93D-666B53E8F84F}" srcId="{7F6FDB6B-A9EC-4B34-920E-DFECB86478BA}" destId="{56251047-0E28-41E3-97B4-52C31B37BD68}" srcOrd="2" destOrd="0" parTransId="{9A2286AB-CA13-4A50-88C0-8E4B4CD0094B}" sibTransId="{FB661D0A-007D-48FC-BE8A-15F58DF96BE9}"/>
    <dgm:cxn modelId="{066BD192-6E9B-42BE-9955-45052525F28E}" type="presOf" srcId="{27647065-E301-42E9-9558-D009A1FA4D86}" destId="{DFB8A4CA-84EF-43D8-8CDA-26745680F91D}" srcOrd="0" destOrd="3" presId="urn:microsoft.com/office/officeart/2005/8/layout/chevron1"/>
    <dgm:cxn modelId="{7B35C8D9-ADFF-425E-9218-946D474D0DD9}" type="presOf" srcId="{99C0315F-ACA1-4114-9E9E-6A7F28F43F39}" destId="{F1EE9DF4-B37B-4B60-A93D-356073A70D00}" srcOrd="0" destOrd="1" presId="urn:microsoft.com/office/officeart/2005/8/layout/chevron1"/>
    <dgm:cxn modelId="{3CD6A243-72D6-4AA4-80CA-8A469E1328B1}" type="presOf" srcId="{7B793295-60CD-4E1C-8A55-06566C983C8B}" destId="{DFB8A4CA-84EF-43D8-8CDA-26745680F91D}" srcOrd="0" destOrd="6" presId="urn:microsoft.com/office/officeart/2005/8/layout/chevron1"/>
    <dgm:cxn modelId="{56F48BFF-09AE-4785-A97B-EC9FB8DA9851}" type="presOf" srcId="{A6882D0A-78B3-4F32-8A30-000A75E99A89}" destId="{A9DCDCDE-8901-46F1-8D5D-0064154C87B9}" srcOrd="0" destOrd="4" presId="urn:microsoft.com/office/officeart/2005/8/layout/chevron1"/>
    <dgm:cxn modelId="{437063DC-F60A-4C80-A7D9-FF981037F338}" srcId="{D6C3630E-1CBD-4D51-BA6D-5ACB26DD94C2}" destId="{99C0315F-ACA1-4114-9E9E-6A7F28F43F39}" srcOrd="1" destOrd="0" parTransId="{FE71306B-9D9D-46DD-BFFA-191FECAAD5EF}" sibTransId="{140E5D4A-8B74-4103-93E1-10A7BECF238D}"/>
    <dgm:cxn modelId="{F6C1601C-9ECB-424E-A9B0-6DDA1A76AF0A}" type="presOf" srcId="{77472069-EF37-4E27-8689-82BC88BE1971}" destId="{DFB8A4CA-84EF-43D8-8CDA-26745680F91D}" srcOrd="0" destOrd="4" presId="urn:microsoft.com/office/officeart/2005/8/layout/chevron1"/>
    <dgm:cxn modelId="{455C1C59-C640-446B-A8DA-36203983567B}" type="presOf" srcId="{5C8D564E-5FB6-411C-BF5A-60A90BFBA87D}" destId="{A9DCDCDE-8901-46F1-8D5D-0064154C87B9}" srcOrd="0" destOrd="2" presId="urn:microsoft.com/office/officeart/2005/8/layout/chevron1"/>
    <dgm:cxn modelId="{3174F86F-8506-4492-A1C7-6AE46902EFF8}" type="presOf" srcId="{E581AF4C-03CE-4D1E-8B32-B469232CF5CF}" destId="{DFB8A4CA-84EF-43D8-8CDA-26745680F91D}" srcOrd="0" destOrd="1" presId="urn:microsoft.com/office/officeart/2005/8/layout/chevron1"/>
    <dgm:cxn modelId="{05A022BC-2503-4DF1-B625-5140B72E51DD}" type="presOf" srcId="{C74DD3E2-4448-4D60-BEC5-81BF2D1C91C1}" destId="{A9DCDCDE-8901-46F1-8D5D-0064154C87B9}" srcOrd="0" destOrd="0" presId="urn:microsoft.com/office/officeart/2005/8/layout/chevron1"/>
    <dgm:cxn modelId="{CCC6C9D1-286E-48D9-9B0E-3F83026E80D3}" srcId="{3BCCA9C6-07BC-4B75-BB0F-63F432E72DD5}" destId="{224928D4-743B-4F71-9B0B-35CA1B228F55}" srcOrd="3" destOrd="0" parTransId="{C4E04FF2-5892-43AD-8B6B-92A27DB4EA0E}" sibTransId="{472CD353-64D5-4454-B75C-670897064159}"/>
    <dgm:cxn modelId="{43387F91-C951-40EB-B38B-BDC40EE6D742}" type="presOf" srcId="{54EE3F0E-667D-43C2-982B-C87B6B6CE1C7}" destId="{DFB8A4CA-84EF-43D8-8CDA-26745680F91D}" srcOrd="0" destOrd="7" presId="urn:microsoft.com/office/officeart/2005/8/layout/chevron1"/>
    <dgm:cxn modelId="{CBEE7D54-5727-449A-A171-9EF788F9B658}" srcId="{32EE929F-4131-4465-B19A-D7248D21317C}" destId="{E581AF4C-03CE-4D1E-8B32-B469232CF5CF}" srcOrd="1" destOrd="0" parTransId="{8865CD2D-DED7-4FBD-AF86-380353BC18CF}" sibTransId="{91D1E554-FA65-4DFE-9719-010F41695122}"/>
    <dgm:cxn modelId="{AA224869-3026-4719-9500-7003AA50AE89}" type="presParOf" srcId="{EBD64F95-E0E3-4D8B-A682-77A01472ECC6}" destId="{A49C4E6A-E3BE-40DC-9392-6DC1362418DF}" srcOrd="0" destOrd="0" presId="urn:microsoft.com/office/officeart/2005/8/layout/chevron1"/>
    <dgm:cxn modelId="{1E148B92-1474-4EBA-B584-B75CF37F37B7}" type="presParOf" srcId="{A49C4E6A-E3BE-40DC-9392-6DC1362418DF}" destId="{A9D356E9-733E-4ABD-85B4-0112E871A05B}" srcOrd="0" destOrd="0" presId="urn:microsoft.com/office/officeart/2005/8/layout/chevron1"/>
    <dgm:cxn modelId="{3CF197AF-420A-4199-B57F-2CA2324DE56B}" type="presParOf" srcId="{A49C4E6A-E3BE-40DC-9392-6DC1362418DF}" destId="{A9DCDCDE-8901-46F1-8D5D-0064154C87B9}" srcOrd="1" destOrd="0" presId="urn:microsoft.com/office/officeart/2005/8/layout/chevron1"/>
    <dgm:cxn modelId="{EB4B9D10-A4E2-4B11-AF93-1E867D089CDF}" type="presParOf" srcId="{EBD64F95-E0E3-4D8B-A682-77A01472ECC6}" destId="{F76BE5AB-7586-479E-A45B-9AFD9C6DA44E}" srcOrd="1" destOrd="0" presId="urn:microsoft.com/office/officeart/2005/8/layout/chevron1"/>
    <dgm:cxn modelId="{5AD7D63D-4B2C-4243-99C6-BE03E2B8FB2C}" type="presParOf" srcId="{EBD64F95-E0E3-4D8B-A682-77A01472ECC6}" destId="{D14617C8-3897-4519-AB34-0F66A3446598}" srcOrd="2" destOrd="0" presId="urn:microsoft.com/office/officeart/2005/8/layout/chevron1"/>
    <dgm:cxn modelId="{85139A6A-465B-419B-B21E-625527AA9D65}" type="presParOf" srcId="{D14617C8-3897-4519-AB34-0F66A3446598}" destId="{E3BE64C3-172D-4A1C-9BAA-4D240970473F}" srcOrd="0" destOrd="0" presId="urn:microsoft.com/office/officeart/2005/8/layout/chevron1"/>
    <dgm:cxn modelId="{A68A5204-72FB-473D-816B-8B14F2E1208E}" type="presParOf" srcId="{D14617C8-3897-4519-AB34-0F66A3446598}" destId="{F1EE9DF4-B37B-4B60-A93D-356073A70D00}" srcOrd="1" destOrd="0" presId="urn:microsoft.com/office/officeart/2005/8/layout/chevron1"/>
    <dgm:cxn modelId="{D2F61538-657E-4F98-BACE-E8722A03AD7D}" type="presParOf" srcId="{EBD64F95-E0E3-4D8B-A682-77A01472ECC6}" destId="{CD9E0953-5BBC-4660-91EE-2F199637F5D4}" srcOrd="3" destOrd="0" presId="urn:microsoft.com/office/officeart/2005/8/layout/chevron1"/>
    <dgm:cxn modelId="{82140551-780C-4C82-8D46-68C1E4CE668C}" type="presParOf" srcId="{EBD64F95-E0E3-4D8B-A682-77A01472ECC6}" destId="{A41703E9-5789-4BA8-8CE9-492F85B555C3}" srcOrd="4" destOrd="0" presId="urn:microsoft.com/office/officeart/2005/8/layout/chevron1"/>
    <dgm:cxn modelId="{EFBC6F53-C129-42D2-911E-EB62DD877990}" type="presParOf" srcId="{A41703E9-5789-4BA8-8CE9-492F85B555C3}" destId="{E983332A-D8B1-48A4-AAC7-2F3789652E0F}" srcOrd="0" destOrd="0" presId="urn:microsoft.com/office/officeart/2005/8/layout/chevron1"/>
    <dgm:cxn modelId="{7972EB4F-E9F5-4993-87C5-19733A71BAD0}" type="presParOf" srcId="{A41703E9-5789-4BA8-8CE9-492F85B555C3}" destId="{F823BB73-24AC-46EF-829D-14354D09732B}" srcOrd="1" destOrd="0" presId="urn:microsoft.com/office/officeart/2005/8/layout/chevron1"/>
    <dgm:cxn modelId="{5FCBB200-E15A-4469-9FD3-F0FF113CD20B}" type="presParOf" srcId="{EBD64F95-E0E3-4D8B-A682-77A01472ECC6}" destId="{167055E8-A9B0-4A64-B847-E484E0ABA558}" srcOrd="5" destOrd="0" presId="urn:microsoft.com/office/officeart/2005/8/layout/chevron1"/>
    <dgm:cxn modelId="{247F29A0-3977-42EB-9C45-64A0950C5B8D}" type="presParOf" srcId="{EBD64F95-E0E3-4D8B-A682-77A01472ECC6}" destId="{6F3C2AF4-F690-4BAD-8EBF-5D180AD32CF3}" srcOrd="6" destOrd="0" presId="urn:microsoft.com/office/officeart/2005/8/layout/chevron1"/>
    <dgm:cxn modelId="{48B9CF70-5D73-49B0-BA9A-7170B87DBA62}" type="presParOf" srcId="{6F3C2AF4-F690-4BAD-8EBF-5D180AD32CF3}" destId="{B64BF5F5-6165-42E5-B99C-E8AFFA83D040}" srcOrd="0" destOrd="0" presId="urn:microsoft.com/office/officeart/2005/8/layout/chevron1"/>
    <dgm:cxn modelId="{80FCC076-F7BE-4677-B2A9-D7A652F0A8E6}" type="presParOf" srcId="{6F3C2AF4-F690-4BAD-8EBF-5D180AD32CF3}" destId="{DFB8A4CA-84EF-43D8-8CDA-26745680F91D}" srcOrd="1" destOrd="0" presId="urn:microsoft.com/office/officeart/2005/8/layout/chevron1"/>
    <dgm:cxn modelId="{B7DCF5E3-7EBA-4406-A0E7-52972A48A950}" type="presParOf" srcId="{EBD64F95-E0E3-4D8B-A682-77A01472ECC6}" destId="{A326CF57-9124-475B-AFE7-A95B322D6562}" srcOrd="7" destOrd="0" presId="urn:microsoft.com/office/officeart/2005/8/layout/chevron1"/>
    <dgm:cxn modelId="{2EEF7F87-2423-4159-999E-6FBC374BB337}" type="presParOf" srcId="{EBD64F95-E0E3-4D8B-A682-77A01472ECC6}" destId="{3D8C615C-B86C-4B20-B397-E516D8D675DA}" srcOrd="8" destOrd="0" presId="urn:microsoft.com/office/officeart/2005/8/layout/chevron1"/>
    <dgm:cxn modelId="{57DBC947-4F7B-46D6-8F8A-325DE1EF37B7}" type="presParOf" srcId="{3D8C615C-B86C-4B20-B397-E516D8D675DA}" destId="{A1DE7F28-DFD6-4C19-902E-B538619B4949}" srcOrd="0" destOrd="0" presId="urn:microsoft.com/office/officeart/2005/8/layout/chevron1"/>
    <dgm:cxn modelId="{BF6DCCF0-EB75-4169-ACD9-73603777B81E}" type="presParOf" srcId="{3D8C615C-B86C-4B20-B397-E516D8D675DA}" destId="{4287817A-D187-441A-AD42-7148D44C4CBB}" srcOrd="1"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42D29-E110-4030-A0DF-4B9214DD638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BD43462-5B5C-4E26-9E9A-BF3F4E9A4A8E}">
      <dgm:prSet phldrT="[Text]" custT="1"/>
      <dgm:spPr/>
      <dgm:t>
        <a:bodyPr/>
        <a:lstStyle/>
        <a:p>
          <a:r>
            <a:rPr lang="en-US" altLang="en-US" sz="2400" b="1" dirty="0" smtClean="0">
              <a:latin typeface="+mj-lt"/>
              <a:cs typeface="Arial" charset="0"/>
            </a:rPr>
            <a:t>New benchmark should be calculated</a:t>
          </a:r>
          <a:endParaRPr lang="en-US" sz="2400" b="1" dirty="0">
            <a:latin typeface="+mj-lt"/>
          </a:endParaRPr>
        </a:p>
      </dgm:t>
    </dgm:pt>
    <dgm:pt modelId="{BF4709F3-A181-41E2-9DA3-CB01C911EB67}" type="parTrans" cxnId="{0EC835D3-875B-40B5-81F4-F566C8CB181C}">
      <dgm:prSet/>
      <dgm:spPr/>
      <dgm:t>
        <a:bodyPr/>
        <a:lstStyle/>
        <a:p>
          <a:endParaRPr lang="en-US"/>
        </a:p>
      </dgm:t>
    </dgm:pt>
    <dgm:pt modelId="{B3FE122C-AD7F-49CA-BFBE-ED89DBFA52D3}" type="sibTrans" cxnId="{0EC835D3-875B-40B5-81F4-F566C8CB181C}">
      <dgm:prSet/>
      <dgm:spPr/>
      <dgm:t>
        <a:bodyPr/>
        <a:lstStyle/>
        <a:p>
          <a:endParaRPr lang="en-US"/>
        </a:p>
      </dgm:t>
    </dgm:pt>
    <dgm:pt modelId="{C3546FFE-B1A8-4A0C-91F1-99848B83DE3A}">
      <dgm:prSet phldrT="[Text]" custT="1"/>
      <dgm:spPr/>
      <dgm:t>
        <a:bodyPr/>
        <a:lstStyle/>
        <a:p>
          <a:r>
            <a:rPr lang="en-US" altLang="en-US" sz="1800" dirty="0" smtClean="0">
              <a:latin typeface="+mj-lt"/>
              <a:cs typeface="Arial" charset="0"/>
            </a:rPr>
            <a:t>Data is old and unrepresentative</a:t>
          </a:r>
          <a:endParaRPr lang="en-US" sz="1800" dirty="0">
            <a:latin typeface="+mj-lt"/>
          </a:endParaRPr>
        </a:p>
      </dgm:t>
    </dgm:pt>
    <dgm:pt modelId="{CDC7DD86-D213-408C-A86A-53B53F250A59}" type="parTrans" cxnId="{DDF0E7AC-C707-40CD-A654-41C0B29E429D}">
      <dgm:prSet/>
      <dgm:spPr/>
      <dgm:t>
        <a:bodyPr/>
        <a:lstStyle/>
        <a:p>
          <a:endParaRPr lang="en-US"/>
        </a:p>
      </dgm:t>
    </dgm:pt>
    <dgm:pt modelId="{CD9F6243-D670-43E2-A8A0-04B7C47766DB}" type="sibTrans" cxnId="{DDF0E7AC-C707-40CD-A654-41C0B29E429D}">
      <dgm:prSet/>
      <dgm:spPr/>
      <dgm:t>
        <a:bodyPr/>
        <a:lstStyle/>
        <a:p>
          <a:endParaRPr lang="en-US"/>
        </a:p>
      </dgm:t>
    </dgm:pt>
    <dgm:pt modelId="{FDF0FEF3-83D1-4770-8BB0-1D3993C950C3}">
      <dgm:prSet phldrT="[Text]" custT="1"/>
      <dgm:spPr/>
      <dgm:t>
        <a:bodyPr/>
        <a:lstStyle/>
        <a:p>
          <a:r>
            <a:rPr lang="en-US" altLang="en-US" sz="2400" b="1" dirty="0" smtClean="0">
              <a:latin typeface="+mj-lt"/>
              <a:cs typeface="Arial" charset="0"/>
            </a:rPr>
            <a:t>Appropriate test for each risk</a:t>
          </a:r>
          <a:endParaRPr lang="en-US" sz="2400" b="1" dirty="0">
            <a:latin typeface="+mj-lt"/>
          </a:endParaRPr>
        </a:p>
      </dgm:t>
    </dgm:pt>
    <dgm:pt modelId="{65DFEB6E-2D2C-43B6-A458-3C5C7B107082}" type="parTrans" cxnId="{AF8159A1-31ED-4B6A-A6D8-DF5BF0F2E169}">
      <dgm:prSet/>
      <dgm:spPr/>
      <dgm:t>
        <a:bodyPr/>
        <a:lstStyle/>
        <a:p>
          <a:endParaRPr lang="en-US"/>
        </a:p>
      </dgm:t>
    </dgm:pt>
    <dgm:pt modelId="{0C929564-A46E-48B0-B257-58AFB5DB96EA}" type="sibTrans" cxnId="{AF8159A1-31ED-4B6A-A6D8-DF5BF0F2E169}">
      <dgm:prSet/>
      <dgm:spPr/>
      <dgm:t>
        <a:bodyPr/>
        <a:lstStyle/>
        <a:p>
          <a:endParaRPr lang="en-US"/>
        </a:p>
      </dgm:t>
    </dgm:pt>
    <dgm:pt modelId="{17C69CD3-E395-4368-92DB-D99664C36DF5}">
      <dgm:prSet phldrT="[Text]" custT="1"/>
      <dgm:spPr/>
      <dgm:t>
        <a:bodyPr/>
        <a:lstStyle/>
        <a:p>
          <a:r>
            <a:rPr lang="en-US" altLang="en-US" sz="1800" dirty="0" smtClean="0">
              <a:latin typeface="+mj-lt"/>
              <a:cs typeface="Arial" charset="0"/>
            </a:rPr>
            <a:t>Computer simulations for technology’s error rate</a:t>
          </a:r>
          <a:endParaRPr lang="en-US" sz="1800" dirty="0">
            <a:latin typeface="+mj-lt"/>
          </a:endParaRPr>
        </a:p>
      </dgm:t>
    </dgm:pt>
    <dgm:pt modelId="{104DA538-76C2-4E7C-9D0E-A4B66C3C88EE}" type="parTrans" cxnId="{F0FAA671-3BCF-4EF8-B310-9BD40C4BD6E3}">
      <dgm:prSet/>
      <dgm:spPr/>
      <dgm:t>
        <a:bodyPr/>
        <a:lstStyle/>
        <a:p>
          <a:endParaRPr lang="en-US"/>
        </a:p>
      </dgm:t>
    </dgm:pt>
    <dgm:pt modelId="{3D2EEE11-F1D6-4516-AC64-359A7DBA07B3}" type="sibTrans" cxnId="{F0FAA671-3BCF-4EF8-B310-9BD40C4BD6E3}">
      <dgm:prSet/>
      <dgm:spPr/>
      <dgm:t>
        <a:bodyPr/>
        <a:lstStyle/>
        <a:p>
          <a:endParaRPr lang="en-US"/>
        </a:p>
      </dgm:t>
    </dgm:pt>
    <dgm:pt modelId="{F2E21EAC-BE68-4DC0-9687-F794080BD284}">
      <dgm:prSet custT="1"/>
      <dgm:spPr/>
      <dgm:t>
        <a:bodyPr/>
        <a:lstStyle/>
        <a:p>
          <a:r>
            <a:rPr lang="en-US" altLang="en-US" sz="2400" b="1" dirty="0" smtClean="0">
              <a:latin typeface="+mj-lt"/>
              <a:cs typeface="Arial" charset="0"/>
            </a:rPr>
            <a:t>Policy changes can increase AV’s safety</a:t>
          </a:r>
          <a:endParaRPr lang="en-US" sz="2400" b="1" dirty="0">
            <a:latin typeface="+mj-lt"/>
          </a:endParaRPr>
        </a:p>
      </dgm:t>
    </dgm:pt>
    <dgm:pt modelId="{C09AF430-CDC5-436B-92B3-976FE93A1CC3}" type="parTrans" cxnId="{E1EFE4E0-F47B-41F4-AAFA-640192F042A0}">
      <dgm:prSet/>
      <dgm:spPr/>
      <dgm:t>
        <a:bodyPr/>
        <a:lstStyle/>
        <a:p>
          <a:endParaRPr lang="en-US"/>
        </a:p>
      </dgm:t>
    </dgm:pt>
    <dgm:pt modelId="{77E59FCD-9485-4CEB-AB0D-3B4A831BD1AF}" type="sibTrans" cxnId="{E1EFE4E0-F47B-41F4-AAFA-640192F042A0}">
      <dgm:prSet/>
      <dgm:spPr/>
      <dgm:t>
        <a:bodyPr/>
        <a:lstStyle/>
        <a:p>
          <a:endParaRPr lang="en-US"/>
        </a:p>
      </dgm:t>
    </dgm:pt>
    <dgm:pt modelId="{A235A316-B4E5-45DD-AF6D-B3FF080C69FB}">
      <dgm:prSet custT="1"/>
      <dgm:spPr/>
      <dgm:t>
        <a:bodyPr/>
        <a:lstStyle/>
        <a:p>
          <a:r>
            <a:rPr lang="en-US" altLang="en-US" sz="1800" dirty="0" smtClean="0">
              <a:latin typeface="+mj-lt"/>
              <a:cs typeface="Arial" charset="0"/>
            </a:rPr>
            <a:t>1% reduction in accidents is ~55k fewer accidents and $1.4 billion of economic value per year</a:t>
          </a:r>
          <a:endParaRPr lang="en-US" sz="1800" dirty="0">
            <a:latin typeface="+mj-lt"/>
          </a:endParaRPr>
        </a:p>
      </dgm:t>
    </dgm:pt>
    <dgm:pt modelId="{E9B390C1-7E6A-4422-87FA-0D91C139EC36}" type="parTrans" cxnId="{D76B9975-821D-446B-961F-A24EAF1FEA4F}">
      <dgm:prSet/>
      <dgm:spPr/>
      <dgm:t>
        <a:bodyPr/>
        <a:lstStyle/>
        <a:p>
          <a:endParaRPr lang="en-US"/>
        </a:p>
      </dgm:t>
    </dgm:pt>
    <dgm:pt modelId="{B86778A1-DB25-4414-AC4B-F42F4DE1FBCA}" type="sibTrans" cxnId="{D76B9975-821D-446B-961F-A24EAF1FEA4F}">
      <dgm:prSet/>
      <dgm:spPr/>
      <dgm:t>
        <a:bodyPr/>
        <a:lstStyle/>
        <a:p>
          <a:endParaRPr lang="en-US"/>
        </a:p>
      </dgm:t>
    </dgm:pt>
    <dgm:pt modelId="{E291DCFB-F579-4565-B147-E39F8D17B5DF}">
      <dgm:prSet custT="1"/>
      <dgm:spPr/>
      <dgm:t>
        <a:bodyPr/>
        <a:lstStyle/>
        <a:p>
          <a:r>
            <a:rPr lang="en-US" altLang="en-US" sz="1800" dirty="0" smtClean="0">
              <a:latin typeface="+mj-lt"/>
              <a:cs typeface="Arial" charset="0"/>
            </a:rPr>
            <a:t>Human driving risks &lt;&gt; automated vehicle risks</a:t>
          </a:r>
        </a:p>
      </dgm:t>
    </dgm:pt>
    <dgm:pt modelId="{C87A9C72-C799-4C3F-BF9B-38553D08A097}" type="parTrans" cxnId="{8DF89CAC-BF5D-4CE3-8A08-2C3A3540B5A6}">
      <dgm:prSet/>
      <dgm:spPr/>
      <dgm:t>
        <a:bodyPr/>
        <a:lstStyle/>
        <a:p>
          <a:endParaRPr lang="en-US"/>
        </a:p>
      </dgm:t>
    </dgm:pt>
    <dgm:pt modelId="{3295341D-0B64-4463-A119-53954E796D5B}" type="sibTrans" cxnId="{8DF89CAC-BF5D-4CE3-8A08-2C3A3540B5A6}">
      <dgm:prSet/>
      <dgm:spPr/>
      <dgm:t>
        <a:bodyPr/>
        <a:lstStyle/>
        <a:p>
          <a:endParaRPr lang="en-US"/>
        </a:p>
      </dgm:t>
    </dgm:pt>
    <dgm:pt modelId="{85B4678E-44CD-45E4-92F0-F9EB09B90561}">
      <dgm:prSet custT="1"/>
      <dgm:spPr/>
      <dgm:t>
        <a:bodyPr/>
        <a:lstStyle/>
        <a:p>
          <a:r>
            <a:rPr lang="en-US" altLang="en-US" sz="1800" dirty="0" smtClean="0">
              <a:latin typeface="+mj-lt"/>
              <a:cs typeface="Arial" charset="0"/>
            </a:rPr>
            <a:t>Policy cost benefit analysis</a:t>
          </a:r>
        </a:p>
      </dgm:t>
    </dgm:pt>
    <dgm:pt modelId="{ADE84C35-A93C-4EFD-85E7-87E5D30F7D26}" type="parTrans" cxnId="{A55CAB0F-7EA5-4BAA-8C89-2FF3A38C72B8}">
      <dgm:prSet/>
      <dgm:spPr/>
      <dgm:t>
        <a:bodyPr/>
        <a:lstStyle/>
        <a:p>
          <a:endParaRPr lang="en-US"/>
        </a:p>
      </dgm:t>
    </dgm:pt>
    <dgm:pt modelId="{9603BE63-F539-47E6-84F8-E7E58D816ED9}" type="sibTrans" cxnId="{A55CAB0F-7EA5-4BAA-8C89-2FF3A38C72B8}">
      <dgm:prSet/>
      <dgm:spPr/>
      <dgm:t>
        <a:bodyPr/>
        <a:lstStyle/>
        <a:p>
          <a:endParaRPr lang="en-US"/>
        </a:p>
      </dgm:t>
    </dgm:pt>
    <dgm:pt modelId="{8DC2CCF7-7CBD-4707-8C87-6B2ECC2AF57A}">
      <dgm:prSet custT="1"/>
      <dgm:spPr/>
      <dgm:t>
        <a:bodyPr/>
        <a:lstStyle/>
        <a:p>
          <a:r>
            <a:rPr lang="en-US" altLang="en-US" sz="1800" dirty="0" smtClean="0">
              <a:latin typeface="+mj-lt"/>
              <a:cs typeface="Arial" charset="0"/>
            </a:rPr>
            <a:t>E.g. driver training program, automated vehicle only lanes, allowing the </a:t>
          </a:r>
          <a:r>
            <a:rPr lang="en-US" altLang="en-US" sz="1800" dirty="0" err="1" smtClean="0">
              <a:latin typeface="+mj-lt"/>
              <a:cs typeface="Arial" charset="0"/>
            </a:rPr>
            <a:t>Avs</a:t>
          </a:r>
          <a:r>
            <a:rPr lang="en-US" altLang="en-US" sz="1800" dirty="0" smtClean="0">
              <a:latin typeface="+mj-lt"/>
              <a:cs typeface="Arial" charset="0"/>
            </a:rPr>
            <a:t> to speed</a:t>
          </a:r>
        </a:p>
      </dgm:t>
    </dgm:pt>
    <dgm:pt modelId="{77EFA39A-F32F-4E4C-BF64-2F25DC310656}" type="parTrans" cxnId="{8E442209-E667-4643-865F-351D4D1226DE}">
      <dgm:prSet/>
      <dgm:spPr/>
      <dgm:t>
        <a:bodyPr/>
        <a:lstStyle/>
        <a:p>
          <a:endParaRPr lang="en-US"/>
        </a:p>
      </dgm:t>
    </dgm:pt>
    <dgm:pt modelId="{C0641FCE-268F-44B8-9BCA-CA5708764F3F}" type="sibTrans" cxnId="{8E442209-E667-4643-865F-351D4D1226DE}">
      <dgm:prSet/>
      <dgm:spPr/>
      <dgm:t>
        <a:bodyPr/>
        <a:lstStyle/>
        <a:p>
          <a:endParaRPr lang="en-US"/>
        </a:p>
      </dgm:t>
    </dgm:pt>
    <dgm:pt modelId="{282DA4AD-635C-42C5-9E71-142FA2FE8100}">
      <dgm:prSet phldrT="[Text]" custT="1"/>
      <dgm:spPr/>
      <dgm:t>
        <a:bodyPr/>
        <a:lstStyle/>
        <a:p>
          <a:r>
            <a:rPr lang="en-US" altLang="en-US" sz="1800" dirty="0" smtClean="0">
              <a:latin typeface="+mj-lt"/>
              <a:cs typeface="Arial" charset="0"/>
            </a:rPr>
            <a:t>Simulations provide little insight into driver’s actual use of technology.</a:t>
          </a:r>
          <a:endParaRPr lang="en-US" sz="1800" dirty="0">
            <a:latin typeface="+mj-lt"/>
          </a:endParaRPr>
        </a:p>
      </dgm:t>
    </dgm:pt>
    <dgm:pt modelId="{CEB95AE7-4999-4C22-A166-6E1218AF877E}" type="parTrans" cxnId="{691E3195-34E1-4736-9D04-CB34791286B6}">
      <dgm:prSet/>
      <dgm:spPr/>
      <dgm:t>
        <a:bodyPr/>
        <a:lstStyle/>
        <a:p>
          <a:endParaRPr lang="en-US"/>
        </a:p>
      </dgm:t>
    </dgm:pt>
    <dgm:pt modelId="{4F0D010E-EC65-4B83-9E1D-BDCD22A8885E}" type="sibTrans" cxnId="{691E3195-34E1-4736-9D04-CB34791286B6}">
      <dgm:prSet/>
      <dgm:spPr/>
      <dgm:t>
        <a:bodyPr/>
        <a:lstStyle/>
        <a:p>
          <a:endParaRPr lang="en-US"/>
        </a:p>
      </dgm:t>
    </dgm:pt>
    <dgm:pt modelId="{A73F516B-1298-4AB4-B28A-FE31B6EBFE26}" type="pres">
      <dgm:prSet presAssocID="{1E342D29-E110-4030-A0DF-4B9214DD6388}" presName="linear" presStyleCnt="0">
        <dgm:presLayoutVars>
          <dgm:animLvl val="lvl"/>
          <dgm:resizeHandles val="exact"/>
        </dgm:presLayoutVars>
      </dgm:prSet>
      <dgm:spPr/>
      <dgm:t>
        <a:bodyPr/>
        <a:lstStyle/>
        <a:p>
          <a:endParaRPr lang="en-US"/>
        </a:p>
      </dgm:t>
    </dgm:pt>
    <dgm:pt modelId="{256D01DB-8B5B-4D4D-BA39-BF5EE336E9C6}" type="pres">
      <dgm:prSet presAssocID="{8BD43462-5B5C-4E26-9E9A-BF3F4E9A4A8E}" presName="parentText" presStyleLbl="node1" presStyleIdx="0" presStyleCnt="3" custLinFactNeighborY="-16680">
        <dgm:presLayoutVars>
          <dgm:chMax val="0"/>
          <dgm:bulletEnabled val="1"/>
        </dgm:presLayoutVars>
      </dgm:prSet>
      <dgm:spPr/>
      <dgm:t>
        <a:bodyPr/>
        <a:lstStyle/>
        <a:p>
          <a:endParaRPr lang="en-US"/>
        </a:p>
      </dgm:t>
    </dgm:pt>
    <dgm:pt modelId="{E7FA2941-7C03-405D-AC24-E46B57504BF8}" type="pres">
      <dgm:prSet presAssocID="{8BD43462-5B5C-4E26-9E9A-BF3F4E9A4A8E}" presName="childText" presStyleLbl="revTx" presStyleIdx="0" presStyleCnt="3">
        <dgm:presLayoutVars>
          <dgm:bulletEnabled val="1"/>
        </dgm:presLayoutVars>
      </dgm:prSet>
      <dgm:spPr/>
      <dgm:t>
        <a:bodyPr/>
        <a:lstStyle/>
        <a:p>
          <a:endParaRPr lang="en-US"/>
        </a:p>
      </dgm:t>
    </dgm:pt>
    <dgm:pt modelId="{EE3DF30D-D4D7-4ECE-A70D-E7C3C7FB052C}" type="pres">
      <dgm:prSet presAssocID="{FDF0FEF3-83D1-4770-8BB0-1D3993C950C3}" presName="parentText" presStyleLbl="node1" presStyleIdx="1" presStyleCnt="3">
        <dgm:presLayoutVars>
          <dgm:chMax val="0"/>
          <dgm:bulletEnabled val="1"/>
        </dgm:presLayoutVars>
      </dgm:prSet>
      <dgm:spPr/>
      <dgm:t>
        <a:bodyPr/>
        <a:lstStyle/>
        <a:p>
          <a:endParaRPr lang="en-US"/>
        </a:p>
      </dgm:t>
    </dgm:pt>
    <dgm:pt modelId="{87E902F1-39BD-41BD-93F8-C6E51D8534BB}" type="pres">
      <dgm:prSet presAssocID="{FDF0FEF3-83D1-4770-8BB0-1D3993C950C3}" presName="childText" presStyleLbl="revTx" presStyleIdx="1" presStyleCnt="3">
        <dgm:presLayoutVars>
          <dgm:bulletEnabled val="1"/>
        </dgm:presLayoutVars>
      </dgm:prSet>
      <dgm:spPr/>
      <dgm:t>
        <a:bodyPr/>
        <a:lstStyle/>
        <a:p>
          <a:endParaRPr lang="en-US"/>
        </a:p>
      </dgm:t>
    </dgm:pt>
    <dgm:pt modelId="{B744BD55-9576-4615-AF64-12BB639F03F7}" type="pres">
      <dgm:prSet presAssocID="{F2E21EAC-BE68-4DC0-9687-F794080BD284}" presName="parentText" presStyleLbl="node1" presStyleIdx="2" presStyleCnt="3">
        <dgm:presLayoutVars>
          <dgm:chMax val="0"/>
          <dgm:bulletEnabled val="1"/>
        </dgm:presLayoutVars>
      </dgm:prSet>
      <dgm:spPr/>
      <dgm:t>
        <a:bodyPr/>
        <a:lstStyle/>
        <a:p>
          <a:endParaRPr lang="en-US"/>
        </a:p>
      </dgm:t>
    </dgm:pt>
    <dgm:pt modelId="{DC19BBE5-E501-4F62-AA41-ADE4DFD79504}" type="pres">
      <dgm:prSet presAssocID="{F2E21EAC-BE68-4DC0-9687-F794080BD284}" presName="childText" presStyleLbl="revTx" presStyleIdx="2" presStyleCnt="3">
        <dgm:presLayoutVars>
          <dgm:bulletEnabled val="1"/>
        </dgm:presLayoutVars>
      </dgm:prSet>
      <dgm:spPr/>
      <dgm:t>
        <a:bodyPr/>
        <a:lstStyle/>
        <a:p>
          <a:endParaRPr lang="en-US"/>
        </a:p>
      </dgm:t>
    </dgm:pt>
  </dgm:ptLst>
  <dgm:cxnLst>
    <dgm:cxn modelId="{AF8159A1-31ED-4B6A-A6D8-DF5BF0F2E169}" srcId="{1E342D29-E110-4030-A0DF-4B9214DD6388}" destId="{FDF0FEF3-83D1-4770-8BB0-1D3993C950C3}" srcOrd="1" destOrd="0" parTransId="{65DFEB6E-2D2C-43B6-A458-3C5C7B107082}" sibTransId="{0C929564-A46E-48B0-B257-58AFB5DB96EA}"/>
    <dgm:cxn modelId="{1E21EF75-613B-4671-8EA5-67608B982996}" type="presOf" srcId="{282DA4AD-635C-42C5-9E71-142FA2FE8100}" destId="{87E902F1-39BD-41BD-93F8-C6E51D8534BB}" srcOrd="0" destOrd="1" presId="urn:microsoft.com/office/officeart/2005/8/layout/vList2"/>
    <dgm:cxn modelId="{A55CAB0F-7EA5-4BAA-8C89-2FF3A38C72B8}" srcId="{F2E21EAC-BE68-4DC0-9687-F794080BD284}" destId="{85B4678E-44CD-45E4-92F0-F9EB09B90561}" srcOrd="1" destOrd="0" parTransId="{ADE84C35-A93C-4EFD-85E7-87E5D30F7D26}" sibTransId="{9603BE63-F539-47E6-84F8-E7E58D816ED9}"/>
    <dgm:cxn modelId="{5BA31831-1B71-4E30-AC2E-4BBC4116EC13}" type="presOf" srcId="{8DC2CCF7-7CBD-4707-8C87-6B2ECC2AF57A}" destId="{DC19BBE5-E501-4F62-AA41-ADE4DFD79504}" srcOrd="0" destOrd="2" presId="urn:microsoft.com/office/officeart/2005/8/layout/vList2"/>
    <dgm:cxn modelId="{04603DAD-D35C-467E-B2A5-857B9EB2D106}" type="presOf" srcId="{A235A316-B4E5-45DD-AF6D-B3FF080C69FB}" destId="{DC19BBE5-E501-4F62-AA41-ADE4DFD79504}" srcOrd="0" destOrd="0" presId="urn:microsoft.com/office/officeart/2005/8/layout/vList2"/>
    <dgm:cxn modelId="{0CC0A1B7-EDB8-4143-9A73-F3C02DF15E83}" type="presOf" srcId="{1E342D29-E110-4030-A0DF-4B9214DD6388}" destId="{A73F516B-1298-4AB4-B28A-FE31B6EBFE26}" srcOrd="0" destOrd="0" presId="urn:microsoft.com/office/officeart/2005/8/layout/vList2"/>
    <dgm:cxn modelId="{12E19B01-3DAA-4502-ABA6-8B634AFB179E}" type="presOf" srcId="{C3546FFE-B1A8-4A0C-91F1-99848B83DE3A}" destId="{E7FA2941-7C03-405D-AC24-E46B57504BF8}" srcOrd="0" destOrd="0" presId="urn:microsoft.com/office/officeart/2005/8/layout/vList2"/>
    <dgm:cxn modelId="{0EC835D3-875B-40B5-81F4-F566C8CB181C}" srcId="{1E342D29-E110-4030-A0DF-4B9214DD6388}" destId="{8BD43462-5B5C-4E26-9E9A-BF3F4E9A4A8E}" srcOrd="0" destOrd="0" parTransId="{BF4709F3-A181-41E2-9DA3-CB01C911EB67}" sibTransId="{B3FE122C-AD7F-49CA-BFBE-ED89DBFA52D3}"/>
    <dgm:cxn modelId="{691E3195-34E1-4736-9D04-CB34791286B6}" srcId="{FDF0FEF3-83D1-4770-8BB0-1D3993C950C3}" destId="{282DA4AD-635C-42C5-9E71-142FA2FE8100}" srcOrd="1" destOrd="0" parTransId="{CEB95AE7-4999-4C22-A166-6E1218AF877E}" sibTransId="{4F0D010E-EC65-4B83-9E1D-BDCD22A8885E}"/>
    <dgm:cxn modelId="{CBF4BC62-D90E-4C80-B12B-68E9B48C525C}" type="presOf" srcId="{17C69CD3-E395-4368-92DB-D99664C36DF5}" destId="{87E902F1-39BD-41BD-93F8-C6E51D8534BB}" srcOrd="0" destOrd="0" presId="urn:microsoft.com/office/officeart/2005/8/layout/vList2"/>
    <dgm:cxn modelId="{DDF0E7AC-C707-40CD-A654-41C0B29E429D}" srcId="{8BD43462-5B5C-4E26-9E9A-BF3F4E9A4A8E}" destId="{C3546FFE-B1A8-4A0C-91F1-99848B83DE3A}" srcOrd="0" destOrd="0" parTransId="{CDC7DD86-D213-408C-A86A-53B53F250A59}" sibTransId="{CD9F6243-D670-43E2-A8A0-04B7C47766DB}"/>
    <dgm:cxn modelId="{F0FAA671-3BCF-4EF8-B310-9BD40C4BD6E3}" srcId="{FDF0FEF3-83D1-4770-8BB0-1D3993C950C3}" destId="{17C69CD3-E395-4368-92DB-D99664C36DF5}" srcOrd="0" destOrd="0" parTransId="{104DA538-76C2-4E7C-9D0E-A4B66C3C88EE}" sibTransId="{3D2EEE11-F1D6-4516-AC64-359A7DBA07B3}"/>
    <dgm:cxn modelId="{8E442209-E667-4643-865F-351D4D1226DE}" srcId="{F2E21EAC-BE68-4DC0-9687-F794080BD284}" destId="{8DC2CCF7-7CBD-4707-8C87-6B2ECC2AF57A}" srcOrd="2" destOrd="0" parTransId="{77EFA39A-F32F-4E4C-BF64-2F25DC310656}" sibTransId="{C0641FCE-268F-44B8-9BCA-CA5708764F3F}"/>
    <dgm:cxn modelId="{D76B9975-821D-446B-961F-A24EAF1FEA4F}" srcId="{F2E21EAC-BE68-4DC0-9687-F794080BD284}" destId="{A235A316-B4E5-45DD-AF6D-B3FF080C69FB}" srcOrd="0" destOrd="0" parTransId="{E9B390C1-7E6A-4422-87FA-0D91C139EC36}" sibTransId="{B86778A1-DB25-4414-AC4B-F42F4DE1FBCA}"/>
    <dgm:cxn modelId="{8DF89CAC-BF5D-4CE3-8A08-2C3A3540B5A6}" srcId="{8BD43462-5B5C-4E26-9E9A-BF3F4E9A4A8E}" destId="{E291DCFB-F579-4565-B147-E39F8D17B5DF}" srcOrd="1" destOrd="0" parTransId="{C87A9C72-C799-4C3F-BF9B-38553D08A097}" sibTransId="{3295341D-0B64-4463-A119-53954E796D5B}"/>
    <dgm:cxn modelId="{D5145A18-B30D-45A4-A98C-D85A49DD7BE0}" type="presOf" srcId="{F2E21EAC-BE68-4DC0-9687-F794080BD284}" destId="{B744BD55-9576-4615-AF64-12BB639F03F7}" srcOrd="0" destOrd="0" presId="urn:microsoft.com/office/officeart/2005/8/layout/vList2"/>
    <dgm:cxn modelId="{923D7D54-9054-4401-B464-86794203BC52}" type="presOf" srcId="{85B4678E-44CD-45E4-92F0-F9EB09B90561}" destId="{DC19BBE5-E501-4F62-AA41-ADE4DFD79504}" srcOrd="0" destOrd="1" presId="urn:microsoft.com/office/officeart/2005/8/layout/vList2"/>
    <dgm:cxn modelId="{65A17B35-F5A1-467B-9C64-2DEB42F8F99A}" type="presOf" srcId="{E291DCFB-F579-4565-B147-E39F8D17B5DF}" destId="{E7FA2941-7C03-405D-AC24-E46B57504BF8}" srcOrd="0" destOrd="1" presId="urn:microsoft.com/office/officeart/2005/8/layout/vList2"/>
    <dgm:cxn modelId="{0823A9D0-BA83-41BB-B3BF-E4DC916AF4DF}" type="presOf" srcId="{8BD43462-5B5C-4E26-9E9A-BF3F4E9A4A8E}" destId="{256D01DB-8B5B-4D4D-BA39-BF5EE336E9C6}" srcOrd="0" destOrd="0" presId="urn:microsoft.com/office/officeart/2005/8/layout/vList2"/>
    <dgm:cxn modelId="{65F6B22A-8BF2-4DC9-B79B-5BAC7220305F}" type="presOf" srcId="{FDF0FEF3-83D1-4770-8BB0-1D3993C950C3}" destId="{EE3DF30D-D4D7-4ECE-A70D-E7C3C7FB052C}" srcOrd="0" destOrd="0" presId="urn:microsoft.com/office/officeart/2005/8/layout/vList2"/>
    <dgm:cxn modelId="{E1EFE4E0-F47B-41F4-AAFA-640192F042A0}" srcId="{1E342D29-E110-4030-A0DF-4B9214DD6388}" destId="{F2E21EAC-BE68-4DC0-9687-F794080BD284}" srcOrd="2" destOrd="0" parTransId="{C09AF430-CDC5-436B-92B3-976FE93A1CC3}" sibTransId="{77E59FCD-9485-4CEB-AB0D-3B4A831BD1AF}"/>
    <dgm:cxn modelId="{394BB59C-C15C-43FA-8183-C07F73028921}" type="presParOf" srcId="{A73F516B-1298-4AB4-B28A-FE31B6EBFE26}" destId="{256D01DB-8B5B-4D4D-BA39-BF5EE336E9C6}" srcOrd="0" destOrd="0" presId="urn:microsoft.com/office/officeart/2005/8/layout/vList2"/>
    <dgm:cxn modelId="{149A6B70-0A60-4B3A-9F20-1855AC5F0C8F}" type="presParOf" srcId="{A73F516B-1298-4AB4-B28A-FE31B6EBFE26}" destId="{E7FA2941-7C03-405D-AC24-E46B57504BF8}" srcOrd="1" destOrd="0" presId="urn:microsoft.com/office/officeart/2005/8/layout/vList2"/>
    <dgm:cxn modelId="{2CDAA9E7-29A9-4AB6-92C2-18A45E5070CA}" type="presParOf" srcId="{A73F516B-1298-4AB4-B28A-FE31B6EBFE26}" destId="{EE3DF30D-D4D7-4ECE-A70D-E7C3C7FB052C}" srcOrd="2" destOrd="0" presId="urn:microsoft.com/office/officeart/2005/8/layout/vList2"/>
    <dgm:cxn modelId="{44ABFDC7-BA24-4433-A477-46D9B20FBD78}" type="presParOf" srcId="{A73F516B-1298-4AB4-B28A-FE31B6EBFE26}" destId="{87E902F1-39BD-41BD-93F8-C6E51D8534BB}" srcOrd="3" destOrd="0" presId="urn:microsoft.com/office/officeart/2005/8/layout/vList2"/>
    <dgm:cxn modelId="{598A63F9-EA47-4151-938D-B440D1B5B378}" type="presParOf" srcId="{A73F516B-1298-4AB4-B28A-FE31B6EBFE26}" destId="{B744BD55-9576-4615-AF64-12BB639F03F7}" srcOrd="4" destOrd="0" presId="urn:microsoft.com/office/officeart/2005/8/layout/vList2"/>
    <dgm:cxn modelId="{0D187B9D-6A6D-4764-8E20-F45F4F196273}" type="presParOf" srcId="{A73F516B-1298-4AB4-B28A-FE31B6EBFE26}" destId="{DC19BBE5-E501-4F62-AA41-ADE4DFD7950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56E9-733E-4ABD-85B4-0112E871A05B}">
      <dsp:nvSpPr>
        <dsp:cNvPr id="0" name=""/>
        <dsp:cNvSpPr/>
      </dsp:nvSpPr>
      <dsp:spPr>
        <a:xfrm>
          <a:off x="5188" y="250951"/>
          <a:ext cx="1923324" cy="7693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2005 – 2010</a:t>
          </a:r>
          <a:endParaRPr lang="en-US" sz="2500" kern="1200" dirty="0">
            <a:latin typeface="+mj-lt"/>
          </a:endParaRPr>
        </a:p>
      </dsp:txBody>
      <dsp:txXfrm>
        <a:off x="389853" y="250951"/>
        <a:ext cx="1153995" cy="769329"/>
      </dsp:txXfrm>
    </dsp:sp>
    <dsp:sp modelId="{A9DCDCDE-8901-46F1-8D5D-0064154C87B9}">
      <dsp:nvSpPr>
        <dsp:cNvPr id="0" name=""/>
        <dsp:cNvSpPr/>
      </dsp:nvSpPr>
      <dsp:spPr>
        <a:xfrm>
          <a:off x="5188" y="1116448"/>
          <a:ext cx="1538659" cy="45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latin typeface="+mj-lt"/>
            </a:rPr>
            <a:t>05: </a:t>
          </a:r>
          <a:r>
            <a:rPr lang="en-US" sz="1800" b="0" kern="1200" dirty="0" smtClean="0">
              <a:latin typeface="+mj-lt"/>
              <a:cs typeface="Arial" pitchFamily="34" charset="0"/>
            </a:rPr>
            <a:t>Stanford wins DARPA Grand Challenge</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rPr>
            <a:t>07: </a:t>
          </a:r>
          <a:r>
            <a:rPr lang="en-US" sz="1800" b="0" kern="1200" dirty="0" smtClean="0">
              <a:latin typeface="+mj-lt"/>
              <a:cs typeface="Arial" pitchFamily="34" charset="0"/>
            </a:rPr>
            <a:t>CMU wins DARPA Urban </a:t>
          </a:r>
          <a:r>
            <a:rPr lang="en-US" sz="1800" b="0" kern="1200" dirty="0" smtClean="0">
              <a:latin typeface="+mj-lt"/>
            </a:rPr>
            <a:t>Challenge</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rPr>
            <a:t>09: Google begins testing on public roads</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rPr>
            <a:t>09: EU launches Project SARTRE</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rPr>
            <a:t>10: Volvo City Safe standard</a:t>
          </a:r>
          <a:endParaRPr lang="en-US" sz="1800" b="0" kern="1200" dirty="0">
            <a:latin typeface="+mj-lt"/>
          </a:endParaRPr>
        </a:p>
      </dsp:txBody>
      <dsp:txXfrm>
        <a:off x="5188" y="1116448"/>
        <a:ext cx="1538659" cy="4500000"/>
      </dsp:txXfrm>
    </dsp:sp>
    <dsp:sp modelId="{E3BE64C3-172D-4A1C-9BAA-4D240970473F}">
      <dsp:nvSpPr>
        <dsp:cNvPr id="0" name=""/>
        <dsp:cNvSpPr/>
      </dsp:nvSpPr>
      <dsp:spPr>
        <a:xfrm>
          <a:off x="1712513" y="250951"/>
          <a:ext cx="1923324" cy="7693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2011</a:t>
          </a:r>
          <a:endParaRPr lang="en-US" sz="2500" kern="1200" dirty="0">
            <a:latin typeface="+mj-lt"/>
          </a:endParaRPr>
        </a:p>
      </dsp:txBody>
      <dsp:txXfrm>
        <a:off x="2097178" y="250951"/>
        <a:ext cx="1153995" cy="769329"/>
      </dsp:txXfrm>
    </dsp:sp>
    <dsp:sp modelId="{F1EE9DF4-B37B-4B60-A93D-356073A70D00}">
      <dsp:nvSpPr>
        <dsp:cNvPr id="0" name=""/>
        <dsp:cNvSpPr/>
      </dsp:nvSpPr>
      <dsp:spPr>
        <a:xfrm>
          <a:off x="1712513" y="1116448"/>
          <a:ext cx="1538659" cy="45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latin typeface="+mj-lt"/>
            </a:rPr>
            <a:t>Google surpasses 150K miles</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rPr>
            <a:t>BMW begins testing self driving car on public roads</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rPr>
            <a:t>NV passes autonomous car law</a:t>
          </a:r>
          <a:endParaRPr lang="en-US" sz="1800" b="0" kern="1200" dirty="0">
            <a:latin typeface="+mj-lt"/>
          </a:endParaRPr>
        </a:p>
      </dsp:txBody>
      <dsp:txXfrm>
        <a:off x="1712513" y="1116448"/>
        <a:ext cx="1538659" cy="4500000"/>
      </dsp:txXfrm>
    </dsp:sp>
    <dsp:sp modelId="{E983332A-D8B1-48A4-AAC7-2F3789652E0F}">
      <dsp:nvSpPr>
        <dsp:cNvPr id="0" name=""/>
        <dsp:cNvSpPr/>
      </dsp:nvSpPr>
      <dsp:spPr>
        <a:xfrm>
          <a:off x="3419837" y="250951"/>
          <a:ext cx="1923324" cy="7693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2012</a:t>
          </a:r>
          <a:endParaRPr lang="en-US" sz="2500" kern="1200" dirty="0">
            <a:latin typeface="+mj-lt"/>
          </a:endParaRPr>
        </a:p>
      </dsp:txBody>
      <dsp:txXfrm>
        <a:off x="3804502" y="250951"/>
        <a:ext cx="1153995" cy="769329"/>
      </dsp:txXfrm>
    </dsp:sp>
    <dsp:sp modelId="{F823BB73-24AC-46EF-829D-14354D09732B}">
      <dsp:nvSpPr>
        <dsp:cNvPr id="0" name=""/>
        <dsp:cNvSpPr/>
      </dsp:nvSpPr>
      <dsp:spPr>
        <a:xfrm>
          <a:off x="3419837" y="1116448"/>
          <a:ext cx="1538659" cy="45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Google @ 300K accident free miles</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Nissan opens research facility in Silicon Valley</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Google &amp; Continental receive autonomous car licenses</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FL &amp; CA pass autonomous car laws</a:t>
          </a:r>
          <a:endParaRPr lang="en-US" sz="1800" b="0" kern="1200" dirty="0">
            <a:latin typeface="+mj-lt"/>
            <a:cs typeface="Arial" pitchFamily="34" charset="0"/>
          </a:endParaRPr>
        </a:p>
      </dsp:txBody>
      <dsp:txXfrm>
        <a:off x="3419837" y="1116448"/>
        <a:ext cx="1538659" cy="4500000"/>
      </dsp:txXfrm>
    </dsp:sp>
    <dsp:sp modelId="{B64BF5F5-6165-42E5-B99C-E8AFFA83D040}">
      <dsp:nvSpPr>
        <dsp:cNvPr id="0" name=""/>
        <dsp:cNvSpPr/>
      </dsp:nvSpPr>
      <dsp:spPr>
        <a:xfrm>
          <a:off x="5127162" y="250951"/>
          <a:ext cx="1923324" cy="7693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2013</a:t>
          </a:r>
          <a:endParaRPr lang="en-US" sz="2500" kern="1200" dirty="0">
            <a:latin typeface="+mj-lt"/>
          </a:endParaRPr>
        </a:p>
      </dsp:txBody>
      <dsp:txXfrm>
        <a:off x="5511827" y="250951"/>
        <a:ext cx="1153995" cy="769329"/>
      </dsp:txXfrm>
    </dsp:sp>
    <dsp:sp modelId="{DFB8A4CA-84EF-43D8-8CDA-26745680F91D}">
      <dsp:nvSpPr>
        <dsp:cNvPr id="0" name=""/>
        <dsp:cNvSpPr/>
      </dsp:nvSpPr>
      <dsp:spPr>
        <a:xfrm>
          <a:off x="5127162" y="1116448"/>
          <a:ext cx="1538659" cy="45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Google @ 500K miles</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Oxford creates a $7,750 self-driving system</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Public road testing</a:t>
          </a:r>
          <a:endParaRPr lang="en-US" sz="1800" b="0" kern="1200" dirty="0">
            <a:latin typeface="+mj-lt"/>
            <a:cs typeface="Arial" pitchFamily="34" charset="0"/>
          </a:endParaRPr>
        </a:p>
        <a:p>
          <a:pPr marL="342900" lvl="2" indent="-171450" algn="l" defTabSz="800100">
            <a:lnSpc>
              <a:spcPct val="90000"/>
            </a:lnSpc>
            <a:spcBef>
              <a:spcPct val="0"/>
            </a:spcBef>
            <a:spcAft>
              <a:spcPct val="15000"/>
            </a:spcAft>
            <a:buChar char="••"/>
          </a:pPr>
          <a:r>
            <a:rPr lang="en-US" sz="1800" b="0" kern="1200" dirty="0" smtClean="0">
              <a:latin typeface="+mj-lt"/>
              <a:cs typeface="Arial" pitchFamily="34" charset="0"/>
            </a:rPr>
            <a:t>Britain</a:t>
          </a:r>
          <a:endParaRPr lang="en-US" sz="1800" b="0" kern="1200" dirty="0">
            <a:latin typeface="+mj-lt"/>
            <a:cs typeface="Arial" pitchFamily="34" charset="0"/>
          </a:endParaRPr>
        </a:p>
        <a:p>
          <a:pPr marL="342900" lvl="2" indent="-171450" algn="l" defTabSz="800100">
            <a:lnSpc>
              <a:spcPct val="90000"/>
            </a:lnSpc>
            <a:spcBef>
              <a:spcPct val="0"/>
            </a:spcBef>
            <a:spcAft>
              <a:spcPct val="15000"/>
            </a:spcAft>
            <a:buChar char="••"/>
          </a:pPr>
          <a:r>
            <a:rPr lang="en-US" sz="1800" b="0" kern="1200" dirty="0" smtClean="0">
              <a:latin typeface="+mj-lt"/>
              <a:cs typeface="Arial" pitchFamily="34" charset="0"/>
            </a:rPr>
            <a:t>Mercedes</a:t>
          </a:r>
          <a:endParaRPr lang="en-US" sz="1800" b="0" kern="1200" dirty="0">
            <a:latin typeface="+mj-lt"/>
            <a:cs typeface="Arial" pitchFamily="34" charset="0"/>
          </a:endParaRPr>
        </a:p>
        <a:p>
          <a:pPr marL="342900" lvl="2" indent="-171450" algn="l" defTabSz="800100">
            <a:lnSpc>
              <a:spcPct val="90000"/>
            </a:lnSpc>
            <a:spcBef>
              <a:spcPct val="0"/>
            </a:spcBef>
            <a:spcAft>
              <a:spcPct val="15000"/>
            </a:spcAft>
            <a:buChar char="••"/>
          </a:pPr>
          <a:r>
            <a:rPr lang="en-US" sz="1800" b="0" kern="1200" dirty="0" smtClean="0">
              <a:latin typeface="+mj-lt"/>
              <a:cs typeface="Arial" pitchFamily="34" charset="0"/>
            </a:rPr>
            <a:t>CMU</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Audi receives AV car license</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NHTSA issues policy on AVs</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DC passes AV car law</a:t>
          </a:r>
          <a:endParaRPr lang="en-US" sz="1800" b="0" kern="1200" dirty="0">
            <a:latin typeface="+mj-lt"/>
            <a:cs typeface="Arial" pitchFamily="34" charset="0"/>
          </a:endParaRPr>
        </a:p>
      </dsp:txBody>
      <dsp:txXfrm>
        <a:off x="5127162" y="1116448"/>
        <a:ext cx="1538659" cy="4500000"/>
      </dsp:txXfrm>
    </dsp:sp>
    <dsp:sp modelId="{A1DE7F28-DFD6-4C19-902E-B538619B4949}">
      <dsp:nvSpPr>
        <dsp:cNvPr id="0" name=""/>
        <dsp:cNvSpPr/>
      </dsp:nvSpPr>
      <dsp:spPr>
        <a:xfrm>
          <a:off x="6834486" y="250951"/>
          <a:ext cx="1923324" cy="7693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2014</a:t>
          </a:r>
          <a:endParaRPr lang="en-US" sz="2500" kern="1200" dirty="0">
            <a:latin typeface="+mj-lt"/>
          </a:endParaRPr>
        </a:p>
      </dsp:txBody>
      <dsp:txXfrm>
        <a:off x="7219151" y="250951"/>
        <a:ext cx="1153995" cy="769329"/>
      </dsp:txXfrm>
    </dsp:sp>
    <dsp:sp modelId="{4287817A-D187-441A-AD42-7148D44C4CBB}">
      <dsp:nvSpPr>
        <dsp:cNvPr id="0" name=""/>
        <dsp:cNvSpPr/>
      </dsp:nvSpPr>
      <dsp:spPr>
        <a:xfrm>
          <a:off x="6834486" y="1116448"/>
          <a:ext cx="1538659" cy="45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MI passes AV law</a:t>
          </a:r>
          <a:endParaRPr lang="en-US" sz="1800" b="0" kern="1200" dirty="0">
            <a:latin typeface="+mj-lt"/>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NHTSA passes V2V</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Google @ 700k miles</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Volvo ‘Drive Me’ tests in Gothenburg</a:t>
          </a:r>
          <a:endParaRPr lang="en-US" sz="1800" b="0" kern="1200" dirty="0">
            <a:latin typeface="+mj-lt"/>
            <a:cs typeface="Arial" pitchFamily="34" charset="0"/>
          </a:endParaRPr>
        </a:p>
        <a:p>
          <a:pPr marL="171450" lvl="1" indent="-171450" algn="l" defTabSz="800100">
            <a:lnSpc>
              <a:spcPct val="90000"/>
            </a:lnSpc>
            <a:spcBef>
              <a:spcPct val="0"/>
            </a:spcBef>
            <a:spcAft>
              <a:spcPct val="15000"/>
            </a:spcAft>
            <a:buChar char="••"/>
          </a:pPr>
          <a:r>
            <a:rPr lang="en-US" sz="1800" b="0" kern="1200" dirty="0" smtClean="0">
              <a:latin typeface="+mj-lt"/>
              <a:cs typeface="Arial" pitchFamily="34" charset="0"/>
            </a:rPr>
            <a:t>Google developing driverless car without steering wheel or brakes</a:t>
          </a:r>
          <a:endParaRPr lang="en-US" sz="1800" b="0" kern="1200" dirty="0">
            <a:latin typeface="+mj-lt"/>
            <a:cs typeface="Arial" pitchFamily="34" charset="0"/>
          </a:endParaRPr>
        </a:p>
      </dsp:txBody>
      <dsp:txXfrm>
        <a:off x="6834486" y="1116448"/>
        <a:ext cx="1538659" cy="45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D01DB-8B5B-4D4D-BA39-BF5EE336E9C6}">
      <dsp:nvSpPr>
        <dsp:cNvPr id="0" name=""/>
        <dsp:cNvSpPr/>
      </dsp:nvSpPr>
      <dsp:spPr>
        <a:xfrm>
          <a:off x="0" y="0"/>
          <a:ext cx="73152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en-US" sz="2400" b="1" kern="1200" dirty="0" smtClean="0">
              <a:latin typeface="+mj-lt"/>
              <a:cs typeface="Arial" charset="0"/>
            </a:rPr>
            <a:t>New benchmark should be calculated</a:t>
          </a:r>
          <a:endParaRPr lang="en-US" sz="2400" b="1" kern="1200" dirty="0">
            <a:latin typeface="+mj-lt"/>
          </a:endParaRPr>
        </a:p>
      </dsp:txBody>
      <dsp:txXfrm>
        <a:off x="34726" y="34726"/>
        <a:ext cx="7245748" cy="641908"/>
      </dsp:txXfrm>
    </dsp:sp>
    <dsp:sp modelId="{E7FA2941-7C03-405D-AC24-E46B57504BF8}">
      <dsp:nvSpPr>
        <dsp:cNvPr id="0" name=""/>
        <dsp:cNvSpPr/>
      </dsp:nvSpPr>
      <dsp:spPr>
        <a:xfrm>
          <a:off x="0" y="745500"/>
          <a:ext cx="73152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Data is old and unrepresentative</a:t>
          </a:r>
          <a:endParaRPr lang="en-US" sz="1800" kern="1200" dirty="0">
            <a:latin typeface="+mj-lt"/>
          </a:endParaRPr>
        </a:p>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Human driving risks &lt;&gt; automated vehicle risks</a:t>
          </a:r>
        </a:p>
      </dsp:txBody>
      <dsp:txXfrm>
        <a:off x="0" y="745500"/>
        <a:ext cx="7315200" cy="629280"/>
      </dsp:txXfrm>
    </dsp:sp>
    <dsp:sp modelId="{EE3DF30D-D4D7-4ECE-A70D-E7C3C7FB052C}">
      <dsp:nvSpPr>
        <dsp:cNvPr id="0" name=""/>
        <dsp:cNvSpPr/>
      </dsp:nvSpPr>
      <dsp:spPr>
        <a:xfrm>
          <a:off x="0" y="1374780"/>
          <a:ext cx="73152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en-US" sz="2400" b="1" kern="1200" dirty="0" smtClean="0">
              <a:latin typeface="+mj-lt"/>
              <a:cs typeface="Arial" charset="0"/>
            </a:rPr>
            <a:t>Appropriate test for each risk</a:t>
          </a:r>
          <a:endParaRPr lang="en-US" sz="2400" b="1" kern="1200" dirty="0">
            <a:latin typeface="+mj-lt"/>
          </a:endParaRPr>
        </a:p>
      </dsp:txBody>
      <dsp:txXfrm>
        <a:off x="34726" y="1409506"/>
        <a:ext cx="7245748" cy="641908"/>
      </dsp:txXfrm>
    </dsp:sp>
    <dsp:sp modelId="{87E902F1-39BD-41BD-93F8-C6E51D8534BB}">
      <dsp:nvSpPr>
        <dsp:cNvPr id="0" name=""/>
        <dsp:cNvSpPr/>
      </dsp:nvSpPr>
      <dsp:spPr>
        <a:xfrm>
          <a:off x="0" y="2086140"/>
          <a:ext cx="73152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Computer simulations for technology’s error rate</a:t>
          </a:r>
          <a:endParaRPr lang="en-US" sz="1800" kern="1200" dirty="0">
            <a:latin typeface="+mj-lt"/>
          </a:endParaRPr>
        </a:p>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Simulations provide little insight into driver’s actual use of technology.</a:t>
          </a:r>
          <a:endParaRPr lang="en-US" sz="1800" kern="1200" dirty="0">
            <a:latin typeface="+mj-lt"/>
          </a:endParaRPr>
        </a:p>
      </dsp:txBody>
      <dsp:txXfrm>
        <a:off x="0" y="2086140"/>
        <a:ext cx="7315200" cy="629280"/>
      </dsp:txXfrm>
    </dsp:sp>
    <dsp:sp modelId="{B744BD55-9576-4615-AF64-12BB639F03F7}">
      <dsp:nvSpPr>
        <dsp:cNvPr id="0" name=""/>
        <dsp:cNvSpPr/>
      </dsp:nvSpPr>
      <dsp:spPr>
        <a:xfrm>
          <a:off x="0" y="2715420"/>
          <a:ext cx="73152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en-US" sz="2400" b="1" kern="1200" dirty="0" smtClean="0">
              <a:latin typeface="+mj-lt"/>
              <a:cs typeface="Arial" charset="0"/>
            </a:rPr>
            <a:t>Policy changes can increase AV’s safety</a:t>
          </a:r>
          <a:endParaRPr lang="en-US" sz="2400" b="1" kern="1200" dirty="0">
            <a:latin typeface="+mj-lt"/>
          </a:endParaRPr>
        </a:p>
      </dsp:txBody>
      <dsp:txXfrm>
        <a:off x="34726" y="2750146"/>
        <a:ext cx="7245748" cy="641908"/>
      </dsp:txXfrm>
    </dsp:sp>
    <dsp:sp modelId="{DC19BBE5-E501-4F62-AA41-ADE4DFD79504}">
      <dsp:nvSpPr>
        <dsp:cNvPr id="0" name=""/>
        <dsp:cNvSpPr/>
      </dsp:nvSpPr>
      <dsp:spPr>
        <a:xfrm>
          <a:off x="0" y="3426780"/>
          <a:ext cx="7315200"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1% reduction in accidents is ~55k fewer accidents and $1.4 billion of economic value per year</a:t>
          </a:r>
          <a:endParaRPr lang="en-US" sz="1800" kern="1200" dirty="0">
            <a:latin typeface="+mj-lt"/>
          </a:endParaRPr>
        </a:p>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Policy cost benefit analysis</a:t>
          </a:r>
        </a:p>
        <a:p>
          <a:pPr marL="171450" lvl="1" indent="-171450" algn="l" defTabSz="800100">
            <a:lnSpc>
              <a:spcPct val="90000"/>
            </a:lnSpc>
            <a:spcBef>
              <a:spcPct val="0"/>
            </a:spcBef>
            <a:spcAft>
              <a:spcPct val="20000"/>
            </a:spcAft>
            <a:buChar char="••"/>
          </a:pPr>
          <a:r>
            <a:rPr lang="en-US" altLang="en-US" sz="1800" kern="1200" dirty="0" smtClean="0">
              <a:latin typeface="+mj-lt"/>
              <a:cs typeface="Arial" charset="0"/>
            </a:rPr>
            <a:t>E.g. driver training program, automated vehicle only lanes, allowing the </a:t>
          </a:r>
          <a:r>
            <a:rPr lang="en-US" altLang="en-US" sz="1800" kern="1200" dirty="0" err="1" smtClean="0">
              <a:latin typeface="+mj-lt"/>
              <a:cs typeface="Arial" charset="0"/>
            </a:rPr>
            <a:t>Avs</a:t>
          </a:r>
          <a:r>
            <a:rPr lang="en-US" altLang="en-US" sz="1800" kern="1200" dirty="0" smtClean="0">
              <a:latin typeface="+mj-lt"/>
              <a:cs typeface="Arial" charset="0"/>
            </a:rPr>
            <a:t> to speed</a:t>
          </a:r>
        </a:p>
      </dsp:txBody>
      <dsp:txXfrm>
        <a:off x="0" y="3426780"/>
        <a:ext cx="7315200" cy="14158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1"/>
            <a:ext cx="3170583" cy="480388"/>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eaLnBrk="1" hangingPunct="1">
              <a:defRPr sz="1300">
                <a:latin typeface="Arial" charset="0"/>
                <a:ea typeface="+mn-ea"/>
              </a:defRPr>
            </a:lvl1pPr>
          </a:lstStyle>
          <a:p>
            <a:pPr>
              <a:defRPr/>
            </a:pPr>
            <a:endParaRPr lang="en-US"/>
          </a:p>
        </p:txBody>
      </p:sp>
      <p:sp>
        <p:nvSpPr>
          <p:cNvPr id="63491" name="Rectangle 3"/>
          <p:cNvSpPr>
            <a:spLocks noGrp="1" noChangeArrowheads="1"/>
          </p:cNvSpPr>
          <p:nvPr>
            <p:ph type="dt" idx="1"/>
          </p:nvPr>
        </p:nvSpPr>
        <p:spPr bwMode="auto">
          <a:xfrm>
            <a:off x="4142961" y="1"/>
            <a:ext cx="3170583" cy="480388"/>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eaLnBrk="1" hangingPunct="1">
              <a:defRPr sz="1300">
                <a:latin typeface="Arial" charset="0"/>
                <a:ea typeface="+mn-ea"/>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258888" y="719138"/>
            <a:ext cx="4797425" cy="3598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32184" y="4561227"/>
            <a:ext cx="5850835" cy="4320213"/>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1" y="9119173"/>
            <a:ext cx="3170583" cy="480388"/>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eaLnBrk="1" hangingPunct="1">
              <a:defRPr sz="1300">
                <a:latin typeface="Arial" charset="0"/>
                <a:ea typeface="+mn-ea"/>
              </a:defRPr>
            </a:lvl1pPr>
          </a:lstStyle>
          <a:p>
            <a:pPr>
              <a:defRPr/>
            </a:pPr>
            <a:endParaRPr lang="en-US"/>
          </a:p>
        </p:txBody>
      </p:sp>
      <p:sp>
        <p:nvSpPr>
          <p:cNvPr id="63495" name="Rectangle 7"/>
          <p:cNvSpPr>
            <a:spLocks noGrp="1" noChangeArrowheads="1"/>
          </p:cNvSpPr>
          <p:nvPr>
            <p:ph type="sldNum" sz="quarter" idx="5"/>
          </p:nvPr>
        </p:nvSpPr>
        <p:spPr bwMode="auto">
          <a:xfrm>
            <a:off x="4142961" y="9119173"/>
            <a:ext cx="3170583" cy="480388"/>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eaLnBrk="1" hangingPunct="1">
              <a:defRPr sz="1300">
                <a:latin typeface="Arial" pitchFamily="34" charset="0"/>
              </a:defRPr>
            </a:lvl1pPr>
          </a:lstStyle>
          <a:p>
            <a:pPr>
              <a:defRPr/>
            </a:pPr>
            <a:fld id="{701923B9-7B17-45B2-BA0A-730A36CDB4AF}" type="slidenum">
              <a:rPr lang="en-US"/>
              <a:pPr>
                <a:defRPr/>
              </a:pPr>
              <a:t>‹#›</a:t>
            </a:fld>
            <a:endParaRPr lang="en-US" dirty="0"/>
          </a:p>
        </p:txBody>
      </p:sp>
    </p:spTree>
    <p:extLst>
      <p:ext uri="{BB962C8B-B14F-4D97-AF65-F5344CB8AC3E}">
        <p14:creationId xmlns:p14="http://schemas.microsoft.com/office/powerpoint/2010/main" val="4272595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monash.edu.au/miri/research/reports/muarc256.pdf" TargetMode="External"/><Relationship Id="rId13" Type="http://schemas.openxmlformats.org/officeDocument/2006/relationships/hyperlink" Target="http://www.sae.org/events/gim/presentations/2013/johnson_tim.pdf" TargetMode="External"/><Relationship Id="rId3" Type="http://schemas.openxmlformats.org/officeDocument/2006/relationships/hyperlink" Target="http://deepblue.lib.umich.edu/handle/2027.42/64993" TargetMode="External"/><Relationship Id="rId7" Type="http://schemas.openxmlformats.org/officeDocument/2006/relationships/hyperlink" Target="http://www.fhwa.dot.gov/publications/publicroads/95winter/p95wi14.cfm" TargetMode="External"/><Relationship Id="rId12" Type="http://schemas.openxmlformats.org/officeDocument/2006/relationships/hyperlink" Target="http://www-nrd.nhtsa.dot.gov/pubs/811059.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nhtsa.gov/people/injury/research/udashortrpt/summary.html" TargetMode="External"/><Relationship Id="rId11" Type="http://schemas.openxmlformats.org/officeDocument/2006/relationships/hyperlink" Target="https://www.gov.uk/government/statistical-data-sets/ras50-contributory-factors" TargetMode="External"/><Relationship Id="rId5" Type="http://schemas.openxmlformats.org/officeDocument/2006/relationships/hyperlink" Target="http://ntlsearch.bts.gov/tris/record/ntl/47286.html" TargetMode="External"/><Relationship Id="rId15" Type="http://schemas.openxmlformats.org/officeDocument/2006/relationships/hyperlink" Target="http://automotivedigest.com/2012/06/automation-could-reduce-the-fatality-rate/" TargetMode="External"/><Relationship Id="rId10" Type="http://schemas.openxmlformats.org/officeDocument/2006/relationships/hyperlink" Target="http://assets.dft.gov.uk/statistics/releases/road-accidents-and-safety-annual-report-2011/rrcgb2011-04.pdf" TargetMode="External"/><Relationship Id="rId4" Type="http://schemas.openxmlformats.org/officeDocument/2006/relationships/hyperlink" Target="http://ntlsearch.bts.gov/tris/record/ntl/25515.html" TargetMode="External"/><Relationship Id="rId9" Type="http://schemas.openxmlformats.org/officeDocument/2006/relationships/hyperlink" Target="http://www.nhtsa.gov/people/injury/research/UDAshortrpt/UDAlongreport.pdf%E2%80%8E" TargetMode="External"/><Relationship Id="rId14" Type="http://schemas.openxmlformats.org/officeDocument/2006/relationships/hyperlink" Target="http://www.japantransport.com/seminar/Carra_Presentation_20130320.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00397BD6-259F-44D6-8491-D8EF7620C3F6}" type="slidenum">
              <a:rPr lang="en-US" altLang="en-US" smtClean="0">
                <a:latin typeface="Arial" charset="0"/>
              </a:rPr>
              <a:pPr/>
              <a:t>1</a:t>
            </a:fld>
            <a:endParaRPr lang="en-US" altLang="en-US" dirty="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1385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http://www.coventrytelegraph.net/news/coventry-news/driverless-cars-trialled-coventry-roads-8625717</a:t>
            </a:r>
            <a:endParaRPr lang="en-US" dirty="0"/>
          </a:p>
        </p:txBody>
      </p:sp>
      <p:sp>
        <p:nvSpPr>
          <p:cNvPr id="4" name="Slide Number Placeholder 3"/>
          <p:cNvSpPr>
            <a:spLocks noGrp="1"/>
          </p:cNvSpPr>
          <p:nvPr>
            <p:ph type="sldNum" sz="quarter" idx="10"/>
          </p:nvPr>
        </p:nvSpPr>
        <p:spPr/>
        <p:txBody>
          <a:bodyPr/>
          <a:lstStyle/>
          <a:p>
            <a:pPr>
              <a:defRPr/>
            </a:pPr>
            <a:fld id="{701923B9-7B17-45B2-BA0A-730A36CDB4AF}" type="slidenum">
              <a:rPr lang="en-US" smtClean="0"/>
              <a:pPr>
                <a:defRPr/>
              </a:pPr>
              <a:t>13</a:t>
            </a:fld>
            <a:endParaRPr lang="en-US" dirty="0"/>
          </a:p>
        </p:txBody>
      </p:sp>
    </p:spTree>
    <p:extLst>
      <p:ext uri="{BB962C8B-B14F-4D97-AF65-F5344CB8AC3E}">
        <p14:creationId xmlns:p14="http://schemas.microsoft.com/office/powerpoint/2010/main" val="54165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Concept/layout stolen from Bryant Walker Smith’s talk at University</a:t>
            </a:r>
            <a:r>
              <a:rPr lang="en-US" altLang="en-US" baseline="0" dirty="0" smtClean="0"/>
              <a:t> of Minnesota</a:t>
            </a:r>
            <a:endParaRPr lang="en-US" alt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18111BD6-42A4-4494-8AA7-1C2D6A5C25C2}" type="slidenum">
              <a:rPr lang="en-US" altLang="en-US" smtClean="0">
                <a:latin typeface="Arial" charset="0"/>
              </a:rPr>
              <a:pPr/>
              <a:t>14</a:t>
            </a:fld>
            <a:endParaRPr lang="en-US" altLang="en-US" smtClean="0">
              <a:latin typeface="Arial" charset="0"/>
            </a:endParaRPr>
          </a:p>
        </p:txBody>
      </p:sp>
    </p:spTree>
    <p:extLst>
      <p:ext uri="{BB962C8B-B14F-4D97-AF65-F5344CB8AC3E}">
        <p14:creationId xmlns:p14="http://schemas.microsoft.com/office/powerpoint/2010/main" val="305207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15</a:t>
            </a:fld>
            <a:endParaRPr lang="en-US" altLang="en-US" dirty="0" smtClean="0">
              <a:latin typeface="Arial" charset="0"/>
            </a:endParaRPr>
          </a:p>
        </p:txBody>
      </p:sp>
    </p:spTree>
    <p:extLst>
      <p:ext uri="{BB962C8B-B14F-4D97-AF65-F5344CB8AC3E}">
        <p14:creationId xmlns:p14="http://schemas.microsoft.com/office/powerpoint/2010/main" val="389987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05">
              <a:defRPr/>
            </a:pPr>
            <a:r>
              <a:rPr lang="en-US" dirty="0" smtClean="0"/>
              <a:t>(1) The most thorough analysis of crash causation, the Tri-Level Study of the Causes of Traffic Accidents published in 1979, found that "human errors and deficiencies" were a definite or probable cause in 90-93% of the incidents examined. The executive summary is </a:t>
            </a:r>
            <a:r>
              <a:rPr lang="en-US" dirty="0" smtClean="0">
                <a:hlinkClick r:id="rId3"/>
              </a:rPr>
              <a:t>here</a:t>
            </a:r>
            <a:r>
              <a:rPr lang="en-US" dirty="0" smtClean="0"/>
              <a:t> (see vii), and the two-part final report is </a:t>
            </a:r>
            <a:r>
              <a:rPr lang="en-US" dirty="0" smtClean="0">
                <a:hlinkClick r:id="rId4"/>
              </a:rPr>
              <a:t>here</a:t>
            </a:r>
            <a:r>
              <a:rPr lang="en-US" dirty="0" smtClean="0"/>
              <a:t> and </a:t>
            </a:r>
            <a:r>
              <a:rPr lang="en-US" dirty="0" smtClean="0">
                <a:hlinkClick r:id="rId5"/>
              </a:rPr>
              <a:t>here</a:t>
            </a:r>
            <a:r>
              <a:rPr lang="en-US" dirty="0" smtClean="0"/>
              <a:t>.  The study continues to be </a:t>
            </a:r>
            <a:r>
              <a:rPr lang="en-US" dirty="0" smtClean="0">
                <a:hlinkClick r:id="rId6"/>
              </a:rPr>
              <a:t>cited</a:t>
            </a:r>
            <a:r>
              <a:rPr lang="en-US" dirty="0" smtClean="0"/>
              <a:t>, and the Venn diagram on </a:t>
            </a:r>
            <a:r>
              <a:rPr lang="en-US" dirty="0" smtClean="0">
                <a:hlinkClick r:id="rId7"/>
              </a:rPr>
              <a:t>this page</a:t>
            </a:r>
            <a:r>
              <a:rPr lang="en-US" dirty="0" smtClean="0"/>
              <a:t> provides a useful summary.</a:t>
            </a:r>
          </a:p>
          <a:p>
            <a:endParaRPr lang="en-US" altLang="en-US" dirty="0" smtClean="0"/>
          </a:p>
          <a:p>
            <a:r>
              <a:rPr lang="en-US" dirty="0" smtClean="0">
                <a:effectLst/>
              </a:rPr>
              <a:t>(2) A UK study published in 1980 (summarized </a:t>
            </a:r>
            <a:r>
              <a:rPr lang="en-US" dirty="0" smtClean="0">
                <a:effectLst/>
                <a:hlinkClick r:id="rId8"/>
              </a:rPr>
              <a:t>here</a:t>
            </a:r>
            <a:r>
              <a:rPr lang="en-US" dirty="0" smtClean="0">
                <a:effectLst/>
              </a:rPr>
              <a:t> at 88-89) likewise identifies driver error, pedestrian error, or impairment as the "main contributory factor[]" in 95% of the crashes examined.</a:t>
            </a:r>
          </a:p>
          <a:p>
            <a:endParaRPr lang="en-US" dirty="0" smtClean="0"/>
          </a:p>
          <a:p>
            <a:r>
              <a:rPr lang="en-US" dirty="0" smtClean="0">
                <a:effectLst/>
              </a:rPr>
              <a:t>(3) Another US study published in 2001 (available </a:t>
            </a:r>
            <a:r>
              <a:rPr lang="en-US" dirty="0" smtClean="0">
                <a:effectLst/>
                <a:hlinkClick r:id="rId9"/>
              </a:rPr>
              <a:t>here</a:t>
            </a:r>
            <a:r>
              <a:rPr lang="en-US" dirty="0" smtClean="0">
                <a:effectLst/>
              </a:rPr>
              <a:t>) found that “a driver behavioral error caused or contributed to” 99% of the crashes investigated.</a:t>
            </a:r>
          </a:p>
          <a:p>
            <a:endParaRPr lang="en-US" dirty="0" smtClean="0"/>
          </a:p>
          <a:p>
            <a:r>
              <a:rPr lang="en-US" dirty="0" smtClean="0">
                <a:effectLst/>
              </a:rPr>
              <a:t>(4) An annual UK crash report (available </a:t>
            </a:r>
            <a:r>
              <a:rPr lang="en-US" dirty="0" smtClean="0">
                <a:effectLst/>
                <a:hlinkClick r:id="rId10"/>
              </a:rPr>
              <a:t>here</a:t>
            </a:r>
            <a:r>
              <a:rPr lang="en-US" dirty="0" smtClean="0">
                <a:effectLst/>
              </a:rPr>
              <a:t> with updated data </a:t>
            </a:r>
            <a:r>
              <a:rPr lang="en-US" dirty="0" smtClean="0">
                <a:effectLst/>
                <a:hlinkClick r:id="rId11"/>
              </a:rPr>
              <a:t>here</a:t>
            </a:r>
            <a:r>
              <a:rPr lang="en-US" dirty="0" smtClean="0">
                <a:effectLst/>
              </a:rPr>
              <a:t> in table RAS50002) identifies 78 potential contributing factors, most of which suggest human error. However, multiple factors were recorded for some crashes, and none were recorded for others.</a:t>
            </a:r>
          </a:p>
          <a:p>
            <a:endParaRPr lang="en-US" dirty="0" smtClean="0"/>
          </a:p>
          <a:p>
            <a:r>
              <a:rPr lang="en-US" dirty="0" smtClean="0">
                <a:effectLst/>
              </a:rPr>
              <a:t>(5) NHTSA’s 2008 </a:t>
            </a:r>
            <a:r>
              <a:rPr lang="en-US" dirty="0" smtClean="0">
                <a:effectLst/>
                <a:hlinkClick r:id="rId12"/>
              </a:rPr>
              <a:t>National Motor Vehicle Crash Causation Survey</a:t>
            </a:r>
            <a:r>
              <a:rPr lang="en-US" dirty="0" smtClean="0">
                <a:effectLst/>
              </a:rPr>
              <a:t> is probably the primary source for the </a:t>
            </a:r>
            <a:r>
              <a:rPr lang="en-US" dirty="0" smtClean="0">
                <a:effectLst/>
                <a:hlinkClick r:id="rId13"/>
              </a:rPr>
              <a:t>common</a:t>
            </a:r>
            <a:r>
              <a:rPr lang="en-US" dirty="0" smtClean="0">
                <a:effectLst/>
              </a:rPr>
              <a:t> </a:t>
            </a:r>
            <a:r>
              <a:rPr lang="en-US" dirty="0" smtClean="0">
                <a:effectLst/>
                <a:hlinkClick r:id="rId14"/>
              </a:rPr>
              <a:t>assertion</a:t>
            </a:r>
            <a:r>
              <a:rPr lang="en-US" dirty="0" smtClean="0">
                <a:effectLst/>
              </a:rPr>
              <a:t> </a:t>
            </a:r>
            <a:r>
              <a:rPr lang="en-US" dirty="0" smtClean="0">
                <a:effectLst/>
                <a:hlinkClick r:id="rId15"/>
              </a:rPr>
              <a:t>by</a:t>
            </a:r>
            <a:r>
              <a:rPr lang="en-US" dirty="0" smtClean="0">
                <a:effectLst/>
              </a:rPr>
              <a:t> NHTSA officials that “[h]</a:t>
            </a:r>
            <a:r>
              <a:rPr lang="en-US" dirty="0" err="1" smtClean="0">
                <a:effectLst/>
              </a:rPr>
              <a:t>uman</a:t>
            </a:r>
            <a:r>
              <a:rPr lang="en-US" dirty="0" smtClean="0">
                <a:effectLst/>
              </a:rPr>
              <a:t> error is the critical reason for 93% of crashes” (at least if “human error” and “driver error” are conflated). The 93% figure is absent from the report itself (probably intentionally) but calculable from the totals given on page 24. </a:t>
            </a:r>
          </a:p>
          <a:p>
            <a:endParaRPr lang="en-US" dirty="0" smtClean="0">
              <a:effectLst/>
            </a:endParaRPr>
          </a:p>
          <a:p>
            <a:r>
              <a:rPr lang="en-US" u="sng" dirty="0" smtClean="0">
                <a:effectLst/>
              </a:rPr>
              <a:t>NMVCCS</a:t>
            </a:r>
          </a:p>
          <a:p>
            <a:pPr lvl="0">
              <a:spcAft>
                <a:spcPts val="600"/>
              </a:spcAft>
            </a:pPr>
            <a:r>
              <a:rPr lang="en-US" sz="1200" dirty="0" smtClean="0"/>
              <a:t>- Included 5,471 accidents from July 3, 2005 through December 31, 2007.</a:t>
            </a:r>
          </a:p>
          <a:p>
            <a:pPr lvl="0">
              <a:spcAft>
                <a:spcPts val="600"/>
              </a:spcAft>
            </a:pPr>
            <a:r>
              <a:rPr lang="en-US" sz="1200" dirty="0" smtClean="0"/>
              <a:t>- Only includes accidents occurring between 6:00am and 11:59pm.</a:t>
            </a:r>
          </a:p>
          <a:p>
            <a:pPr lvl="0">
              <a:spcAft>
                <a:spcPts val="600"/>
              </a:spcAft>
            </a:pPr>
            <a:r>
              <a:rPr lang="en-US" sz="1200" dirty="0" smtClean="0"/>
              <a:t>- The crash must have resulted in a harmful event associated with a vehicle in transport on a traffic way.</a:t>
            </a:r>
          </a:p>
          <a:p>
            <a:pPr lvl="0">
              <a:spcAft>
                <a:spcPts val="600"/>
              </a:spcAft>
            </a:pPr>
            <a:r>
              <a:rPr lang="en-US" sz="1200" dirty="0" smtClean="0"/>
              <a:t>- EMS must have been dispatched to the crash scene. </a:t>
            </a:r>
          </a:p>
          <a:p>
            <a:pPr lvl="0">
              <a:spcAft>
                <a:spcPts val="600"/>
              </a:spcAft>
            </a:pPr>
            <a:r>
              <a:rPr lang="en-US" sz="1200" dirty="0" smtClean="0"/>
              <a:t>- At least one of the first three crash-involved vehicles must be present at the crash scene when the NMVCCS researcher arrives. </a:t>
            </a:r>
          </a:p>
          <a:p>
            <a:pPr lvl="0">
              <a:spcAft>
                <a:spcPts val="600"/>
              </a:spcAft>
            </a:pPr>
            <a:r>
              <a:rPr lang="en-US" sz="1200" dirty="0" smtClean="0"/>
              <a:t>- The police must be present at the scene of the crash when the NMVCCS researcher arrives. </a:t>
            </a:r>
          </a:p>
          <a:p>
            <a:pPr lvl="0">
              <a:spcAft>
                <a:spcPts val="600"/>
              </a:spcAft>
            </a:pPr>
            <a:r>
              <a:rPr lang="en-US" sz="1200" dirty="0" smtClean="0"/>
              <a:t>- At least one of the first three vehicles involved in the crash must be a light passenger vehicle that was towed or will be towed due to damage. </a:t>
            </a:r>
          </a:p>
          <a:p>
            <a:pPr lvl="0">
              <a:spcAft>
                <a:spcPts val="600"/>
              </a:spcAft>
            </a:pPr>
            <a:r>
              <a:rPr lang="en-US" sz="1200" dirty="0" smtClean="0"/>
              <a:t>- A completed police accident report for this crash must be available.</a:t>
            </a:r>
          </a:p>
          <a:p>
            <a:endParaRPr lang="en-US" u="sng" dirty="0" smtClean="0">
              <a:effectLst/>
            </a:endParaRPr>
          </a:p>
          <a:p>
            <a:endParaRPr lang="en-US" u="sng" dirty="0" smtClean="0"/>
          </a:p>
        </p:txBody>
      </p:sp>
      <p:sp>
        <p:nvSpPr>
          <p:cNvPr id="4" name="Slide Number Placeholder 3"/>
          <p:cNvSpPr>
            <a:spLocks noGrp="1"/>
          </p:cNvSpPr>
          <p:nvPr>
            <p:ph type="sldNum" sz="quarter" idx="10"/>
          </p:nvPr>
        </p:nvSpPr>
        <p:spPr/>
        <p:txBody>
          <a:bodyPr/>
          <a:lstStyle/>
          <a:p>
            <a:pPr>
              <a:defRPr/>
            </a:pPr>
            <a:fld id="{701923B9-7B17-45B2-BA0A-730A36CDB4AF}" type="slidenum">
              <a:rPr lang="en-US" smtClean="0"/>
              <a:pPr>
                <a:defRPr/>
              </a:pPr>
              <a:t>16</a:t>
            </a:fld>
            <a:endParaRPr lang="en-US" dirty="0"/>
          </a:p>
        </p:txBody>
      </p:sp>
    </p:spTree>
    <p:extLst>
      <p:ext uri="{BB962C8B-B14F-4D97-AF65-F5344CB8AC3E}">
        <p14:creationId xmlns:p14="http://schemas.microsoft.com/office/powerpoint/2010/main" val="72805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smtClean="0">
                <a:latin typeface="Arial" charset="0"/>
                <a:cs typeface="Arial" charset="0"/>
              </a:rPr>
              <a:t>Human driver risk profile &lt;&gt; Automated vehicle risk profile</a:t>
            </a:r>
          </a:p>
          <a:p>
            <a:pPr>
              <a:buFontTx/>
              <a:buChar char="-"/>
            </a:pPr>
            <a:r>
              <a:rPr lang="en-US" altLang="en-US" sz="1600" dirty="0" smtClean="0">
                <a:latin typeface="Arial" charset="0"/>
                <a:cs typeface="Arial" charset="0"/>
              </a:rPr>
              <a:t>Separate benchmark must be calculated</a:t>
            </a:r>
          </a:p>
          <a:p>
            <a:pPr>
              <a:buFontTx/>
              <a:buChar char="-"/>
            </a:pPr>
            <a:endParaRPr lang="en-US" altLang="en-US" sz="1600" dirty="0" smtClean="0">
              <a:latin typeface="Arial" charset="0"/>
              <a:cs typeface="Arial" charset="0"/>
            </a:endParaRPr>
          </a:p>
          <a:p>
            <a:r>
              <a:rPr lang="en-US" altLang="en-US" sz="2000" dirty="0" smtClean="0">
                <a:latin typeface="Arial" charset="0"/>
                <a:cs typeface="Arial" charset="0"/>
              </a:rPr>
              <a:t>Local benchmarks required</a:t>
            </a:r>
          </a:p>
          <a:p>
            <a:pPr>
              <a:buFontTx/>
              <a:buChar char="-"/>
            </a:pPr>
            <a:r>
              <a:rPr lang="en-US" altLang="en-US" sz="1600" dirty="0" smtClean="0">
                <a:latin typeface="Arial" charset="0"/>
                <a:cs typeface="Arial" charset="0"/>
              </a:rPr>
              <a:t> Inclement weather:  Seattle vs. San Diego </a:t>
            </a:r>
          </a:p>
          <a:p>
            <a:pPr>
              <a:buFontTx/>
              <a:buChar char="-"/>
            </a:pPr>
            <a:r>
              <a:rPr lang="en-US" altLang="en-US" sz="1600" baseline="0" dirty="0" smtClean="0">
                <a:latin typeface="Arial" charset="0"/>
                <a:cs typeface="Arial" charset="0"/>
              </a:rPr>
              <a:t> </a:t>
            </a:r>
            <a:r>
              <a:rPr lang="en-US" altLang="en-US" sz="1600" dirty="0" smtClean="0">
                <a:latin typeface="Arial" charset="0"/>
                <a:cs typeface="Arial" charset="0"/>
              </a:rPr>
              <a:t>Infrastructure deterioration</a:t>
            </a:r>
          </a:p>
          <a:p>
            <a:endParaRPr lang="en-US" altLang="en-US" sz="2000" dirty="0" smtClean="0">
              <a:latin typeface="Arial" charset="0"/>
              <a:cs typeface="Arial" charset="0"/>
            </a:endParaRPr>
          </a:p>
          <a:p>
            <a:r>
              <a:rPr lang="en-US" altLang="en-US" sz="2000" dirty="0" smtClean="0">
                <a:latin typeface="Arial" charset="0"/>
                <a:cs typeface="Arial" charset="0"/>
              </a:rPr>
              <a:t>Driver usage remains an important piece of equation</a:t>
            </a:r>
          </a:p>
          <a:p>
            <a:pPr>
              <a:buFontTx/>
              <a:buChar char="-"/>
            </a:pPr>
            <a:r>
              <a:rPr lang="en-US" altLang="en-US" sz="1600" dirty="0" smtClean="0">
                <a:latin typeface="Arial" charset="0"/>
                <a:cs typeface="Arial" charset="0"/>
              </a:rPr>
              <a:t>Law abiding systems may be disabled more often</a:t>
            </a:r>
          </a:p>
          <a:p>
            <a:pPr>
              <a:buFontTx/>
              <a:buChar char="-"/>
            </a:pPr>
            <a:r>
              <a:rPr lang="en-US" altLang="en-US" sz="1600" dirty="0" smtClean="0">
                <a:latin typeface="Arial" charset="0"/>
                <a:cs typeface="Arial" charset="0"/>
              </a:rPr>
              <a:t>Technology’s appearance of safety may encourage risky behavior</a:t>
            </a:r>
          </a:p>
          <a:p>
            <a:endParaRPr lang="en-US" altLang="en-US" sz="2000" dirty="0" smtClean="0">
              <a:latin typeface="Arial" charset="0"/>
              <a:cs typeface="Arial" charset="0"/>
            </a:endParaRPr>
          </a:p>
          <a:p>
            <a:r>
              <a:rPr lang="en-US" altLang="en-US" sz="2000" dirty="0" smtClean="0">
                <a:latin typeface="Arial" charset="0"/>
                <a:cs typeface="Arial" charset="0"/>
              </a:rPr>
              <a:t>Different tests required for the different risks</a:t>
            </a:r>
          </a:p>
          <a:p>
            <a:r>
              <a:rPr lang="en-US" altLang="en-US" sz="2000" dirty="0" smtClean="0">
                <a:latin typeface="Arial" charset="0"/>
                <a:cs typeface="Arial" charset="0"/>
              </a:rPr>
              <a:t>-</a:t>
            </a:r>
            <a:r>
              <a:rPr lang="en-US" altLang="en-US" sz="2000" baseline="0" dirty="0" smtClean="0">
                <a:latin typeface="Arial" charset="0"/>
                <a:cs typeface="Arial" charset="0"/>
              </a:rPr>
              <a:t> </a:t>
            </a:r>
            <a:r>
              <a:rPr lang="en-US" altLang="en-US" sz="1600" dirty="0" smtClean="0">
                <a:latin typeface="Arial" charset="0"/>
                <a:cs typeface="Arial" charset="0"/>
              </a:rPr>
              <a:t>Computer simulations can prove technology’s error rate, but provide little insight into driver’s actual use of technology.</a:t>
            </a:r>
          </a:p>
          <a:p>
            <a:endParaRPr lang="en-US" altLang="en-US" sz="2000" dirty="0" smtClean="0">
              <a:latin typeface="Arial" charset="0"/>
              <a:cs typeface="Arial" charset="0"/>
            </a:endParaRPr>
          </a:p>
          <a:p>
            <a:r>
              <a:rPr lang="en-US" altLang="en-US" sz="2000" dirty="0" smtClean="0">
                <a:latin typeface="Arial" charset="0"/>
                <a:cs typeface="Arial" charset="0"/>
              </a:rPr>
              <a:t>Policy changes can increase AV’s safety.</a:t>
            </a:r>
          </a:p>
          <a:p>
            <a:pPr>
              <a:buFontTx/>
              <a:buChar char="-"/>
            </a:pPr>
            <a:r>
              <a:rPr lang="en-US" altLang="en-US" sz="1600" dirty="0" smtClean="0">
                <a:latin typeface="Arial" charset="0"/>
                <a:cs typeface="Arial" charset="0"/>
              </a:rPr>
              <a:t>Road magnets to overcome inclement weather</a:t>
            </a:r>
          </a:p>
          <a:p>
            <a:pPr>
              <a:buFontTx/>
              <a:buChar char="-"/>
            </a:pPr>
            <a:r>
              <a:rPr lang="en-US" altLang="en-US" sz="1600" dirty="0" smtClean="0">
                <a:latin typeface="Arial" charset="0"/>
                <a:cs typeface="Arial" charset="0"/>
              </a:rPr>
              <a:t>Driver training to reduce behavioral risk</a:t>
            </a:r>
          </a:p>
          <a:p>
            <a:endParaRPr lang="en-US" altLang="en-US" sz="2000" dirty="0" smtClean="0">
              <a:latin typeface="Arial" charset="0"/>
              <a:cs typeface="Arial" charset="0"/>
            </a:endParaRPr>
          </a:p>
          <a:p>
            <a:r>
              <a:rPr lang="en-US" altLang="en-US" sz="2000" dirty="0" smtClean="0">
                <a:latin typeface="Arial" charset="0"/>
                <a:cs typeface="Arial" charset="0"/>
              </a:rPr>
              <a:t>Cost-benefit analysis</a:t>
            </a:r>
          </a:p>
          <a:p>
            <a:r>
              <a:rPr lang="en-US" altLang="en-US" sz="2000" dirty="0" smtClean="0">
                <a:latin typeface="Arial" charset="0"/>
                <a:cs typeface="Arial" charset="0"/>
              </a:rPr>
              <a:t>-</a:t>
            </a:r>
            <a:r>
              <a:rPr lang="en-US" altLang="en-US" sz="2000" baseline="0" dirty="0" smtClean="0">
                <a:latin typeface="Arial" charset="0"/>
                <a:cs typeface="Arial" charset="0"/>
              </a:rPr>
              <a:t> </a:t>
            </a:r>
            <a:r>
              <a:rPr lang="en-US" altLang="en-US" sz="1600" dirty="0" smtClean="0">
                <a:latin typeface="Arial" charset="0"/>
                <a:cs typeface="Arial" charset="0"/>
              </a:rPr>
              <a:t>Every 1% reduction in accidents corresponds to approx 55K fewer accidents, and $1.4 billion of economic value per yr</a:t>
            </a:r>
          </a:p>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17</a:t>
            </a:fld>
            <a:endParaRPr lang="en-US" altLang="en-US" smtClean="0">
              <a:latin typeface="Arial" charset="0"/>
            </a:endParaRPr>
          </a:p>
        </p:txBody>
      </p:sp>
    </p:spTree>
    <p:extLst>
      <p:ext uri="{BB962C8B-B14F-4D97-AF65-F5344CB8AC3E}">
        <p14:creationId xmlns:p14="http://schemas.microsoft.com/office/powerpoint/2010/main" val="3007658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smtClean="0">
                <a:effectLst/>
              </a:rPr>
              <a:t>NMVCCS</a:t>
            </a:r>
          </a:p>
          <a:p>
            <a:pPr lvl="0">
              <a:spcAft>
                <a:spcPts val="600"/>
              </a:spcAft>
            </a:pPr>
            <a:r>
              <a:rPr lang="en-US" sz="1200" dirty="0" smtClean="0"/>
              <a:t>- Included 5,471 accidents from July 3, 2005 through December 31, 2007.</a:t>
            </a:r>
          </a:p>
          <a:p>
            <a:pPr lvl="0">
              <a:spcAft>
                <a:spcPts val="600"/>
              </a:spcAft>
            </a:pPr>
            <a:r>
              <a:rPr lang="en-US" sz="1200" dirty="0" smtClean="0"/>
              <a:t>- Only includes accidents occurring between 6:00am and 11:59pm.</a:t>
            </a:r>
          </a:p>
          <a:p>
            <a:pPr lvl="0">
              <a:spcAft>
                <a:spcPts val="600"/>
              </a:spcAft>
            </a:pPr>
            <a:r>
              <a:rPr lang="en-US" sz="1200" dirty="0" smtClean="0"/>
              <a:t>- The crash must have resulted in a harmful event associated with a vehicle in transport on a traffic way.</a:t>
            </a:r>
          </a:p>
          <a:p>
            <a:pPr lvl="0">
              <a:spcAft>
                <a:spcPts val="600"/>
              </a:spcAft>
            </a:pPr>
            <a:r>
              <a:rPr lang="en-US" sz="1200" dirty="0" smtClean="0"/>
              <a:t>- EMS must have been dispatched to the crash scene. </a:t>
            </a:r>
          </a:p>
          <a:p>
            <a:pPr lvl="0">
              <a:spcAft>
                <a:spcPts val="600"/>
              </a:spcAft>
            </a:pPr>
            <a:r>
              <a:rPr lang="en-US" sz="1200" dirty="0" smtClean="0"/>
              <a:t>- At least one of the first three crash-involved vehicles must be present at the crash scene when the NMVCCS researcher arrives. </a:t>
            </a:r>
          </a:p>
          <a:p>
            <a:pPr lvl="0">
              <a:spcAft>
                <a:spcPts val="600"/>
              </a:spcAft>
            </a:pPr>
            <a:r>
              <a:rPr lang="en-US" sz="1200" dirty="0" smtClean="0"/>
              <a:t>- The police must be present at the scene of the crash when the NMVCCS researcher arrives. </a:t>
            </a:r>
          </a:p>
          <a:p>
            <a:pPr lvl="0">
              <a:spcAft>
                <a:spcPts val="600"/>
              </a:spcAft>
            </a:pPr>
            <a:r>
              <a:rPr lang="en-US" sz="1200" dirty="0" smtClean="0"/>
              <a:t>- At least one of the first three vehicles involved in the crash must be a light passenger vehicle that was towed or will be towed due to damage. </a:t>
            </a:r>
          </a:p>
          <a:p>
            <a:pPr lvl="0">
              <a:spcAft>
                <a:spcPts val="600"/>
              </a:spcAft>
            </a:pPr>
            <a:r>
              <a:rPr lang="en-US" sz="1200" dirty="0" smtClean="0"/>
              <a:t>- A completed police accident report for this crash must be available.</a:t>
            </a:r>
          </a:p>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18</a:t>
            </a:fld>
            <a:endParaRPr lang="en-US" altLang="en-US" smtClean="0">
              <a:latin typeface="Arial" charset="0"/>
            </a:endParaRPr>
          </a:p>
        </p:txBody>
      </p:sp>
    </p:spTree>
    <p:extLst>
      <p:ext uri="{BB962C8B-B14F-4D97-AF65-F5344CB8AC3E}">
        <p14:creationId xmlns:p14="http://schemas.microsoft.com/office/powerpoint/2010/main" val="18380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19</a:t>
            </a:fld>
            <a:endParaRPr lang="en-US" altLang="en-US" dirty="0" smtClean="0">
              <a:latin typeface="Arial" charset="0"/>
            </a:endParaRPr>
          </a:p>
        </p:txBody>
      </p:sp>
    </p:spTree>
    <p:extLst>
      <p:ext uri="{BB962C8B-B14F-4D97-AF65-F5344CB8AC3E}">
        <p14:creationId xmlns:p14="http://schemas.microsoft.com/office/powerpoint/2010/main" val="301280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8CE22E17-A372-4BD5-A100-937EAE0F6167}" type="slidenum">
              <a:rPr lang="en-US" altLang="en-US" smtClean="0">
                <a:latin typeface="Arial" charset="0"/>
              </a:rPr>
              <a:pPr/>
              <a:t>20</a:t>
            </a:fld>
            <a:endParaRPr lang="en-US" altLang="en-US" smtClean="0">
              <a:latin typeface="Arial" charset="0"/>
            </a:endParaRPr>
          </a:p>
        </p:txBody>
      </p:sp>
    </p:spTree>
    <p:extLst>
      <p:ext uri="{BB962C8B-B14F-4D97-AF65-F5344CB8AC3E}">
        <p14:creationId xmlns:p14="http://schemas.microsoft.com/office/powerpoint/2010/main" val="194200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Tx/>
              <a:buChar char="-"/>
            </a:pPr>
            <a:r>
              <a:rPr lang="en-US" sz="1200" dirty="0" smtClean="0"/>
              <a:t> Manufacturer tests have no bearing on rates.  Only real world experience is considered.</a:t>
            </a:r>
          </a:p>
          <a:p>
            <a:pPr lvl="0">
              <a:buFontTx/>
              <a:buChar char="-"/>
            </a:pPr>
            <a:r>
              <a:rPr lang="en-US" sz="1200" dirty="0" smtClean="0"/>
              <a:t> It will take a long time for Vehicle Symbol calculation to recognize lower loss costs.</a:t>
            </a:r>
          </a:p>
          <a:p>
            <a:pPr lvl="0">
              <a:buFontTx/>
              <a:buChar char="-"/>
            </a:pPr>
            <a:r>
              <a:rPr lang="en-US" sz="1200" baseline="0" dirty="0" smtClean="0"/>
              <a:t> </a:t>
            </a:r>
            <a:r>
              <a:rPr lang="en-US" sz="1200" dirty="0" smtClean="0"/>
              <a:t>A new approach is likely warranted.</a:t>
            </a:r>
          </a:p>
          <a:p>
            <a:pPr lvl="0">
              <a:buFontTx/>
              <a:buChar char="-"/>
            </a:pPr>
            <a:r>
              <a:rPr lang="en-US" sz="1200" baseline="0" dirty="0" smtClean="0"/>
              <a:t> </a:t>
            </a:r>
            <a:r>
              <a:rPr lang="en-US" sz="1200" dirty="0" smtClean="0"/>
              <a:t>Insurers &amp; regulators will need time and data to come up with a new and more accurate way to price the new vehicles.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21</a:t>
            </a:fld>
            <a:endParaRPr lang="en-US" altLang="en-US" dirty="0" smtClean="0">
              <a:latin typeface="Arial" charset="0"/>
            </a:endParaRPr>
          </a:p>
        </p:txBody>
      </p:sp>
    </p:spTree>
    <p:extLst>
      <p:ext uri="{BB962C8B-B14F-4D97-AF65-F5344CB8AC3E}">
        <p14:creationId xmlns:p14="http://schemas.microsoft.com/office/powerpoint/2010/main" val="2954528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Tx/>
              <a:buChar char="-"/>
            </a:pPr>
            <a:r>
              <a:rPr lang="en-US" sz="1200" dirty="0" smtClean="0"/>
              <a:t> Manufacturer tests have no bearing on rates.  Only real world experience is considered.</a:t>
            </a:r>
          </a:p>
          <a:p>
            <a:pPr lvl="0">
              <a:buFontTx/>
              <a:buChar char="-"/>
            </a:pPr>
            <a:r>
              <a:rPr lang="en-US" sz="1200" dirty="0" smtClean="0"/>
              <a:t> It will take a long time for Vehicle Symbol calculation to recognize lower loss costs.</a:t>
            </a:r>
          </a:p>
          <a:p>
            <a:pPr lvl="0">
              <a:buFontTx/>
              <a:buChar char="-"/>
            </a:pPr>
            <a:r>
              <a:rPr lang="en-US" sz="1200" baseline="0" dirty="0" smtClean="0"/>
              <a:t> </a:t>
            </a:r>
            <a:r>
              <a:rPr lang="en-US" sz="1200" dirty="0" smtClean="0"/>
              <a:t>A new approach is likely warranted.</a:t>
            </a:r>
          </a:p>
          <a:p>
            <a:pPr lvl="0">
              <a:buFontTx/>
              <a:buChar char="-"/>
            </a:pPr>
            <a:r>
              <a:rPr lang="en-US" sz="1200" baseline="0" dirty="0" smtClean="0"/>
              <a:t> </a:t>
            </a:r>
            <a:r>
              <a:rPr lang="en-US" sz="1200" dirty="0" smtClean="0"/>
              <a:t>Insurers &amp; regulators will need time and data to come up with a new and more accurate way to price the new vehicles.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22</a:t>
            </a:fld>
            <a:endParaRPr lang="en-US" altLang="en-US" dirty="0" smtClean="0">
              <a:latin typeface="Arial" charset="0"/>
            </a:endParaRPr>
          </a:p>
        </p:txBody>
      </p:sp>
    </p:spTree>
    <p:extLst>
      <p:ext uri="{BB962C8B-B14F-4D97-AF65-F5344CB8AC3E}">
        <p14:creationId xmlns:p14="http://schemas.microsoft.com/office/powerpoint/2010/main" val="53703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3</a:t>
            </a:fld>
            <a:endParaRPr lang="en-US" altLang="en-US" smtClean="0">
              <a:latin typeface="Arial" charset="0"/>
            </a:endParaRPr>
          </a:p>
        </p:txBody>
      </p:sp>
    </p:spTree>
    <p:extLst>
      <p:ext uri="{BB962C8B-B14F-4D97-AF65-F5344CB8AC3E}">
        <p14:creationId xmlns:p14="http://schemas.microsoft.com/office/powerpoint/2010/main" val="33592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23</a:t>
            </a:fld>
            <a:endParaRPr lang="en-US" altLang="en-US" dirty="0" smtClean="0">
              <a:latin typeface="Arial" charset="0"/>
            </a:endParaRPr>
          </a:p>
        </p:txBody>
      </p:sp>
    </p:spTree>
    <p:extLst>
      <p:ext uri="{BB962C8B-B14F-4D97-AF65-F5344CB8AC3E}">
        <p14:creationId xmlns:p14="http://schemas.microsoft.com/office/powerpoint/2010/main" val="3302385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8CE22E17-A372-4BD5-A100-937EAE0F6167}" type="slidenum">
              <a:rPr lang="en-US" altLang="en-US" smtClean="0">
                <a:latin typeface="Arial" charset="0"/>
              </a:rPr>
              <a:pPr/>
              <a:t>24</a:t>
            </a:fld>
            <a:endParaRPr lang="en-US" altLang="en-US" smtClean="0">
              <a:latin typeface="Arial" charset="0"/>
            </a:endParaRPr>
          </a:p>
        </p:txBody>
      </p:sp>
    </p:spTree>
    <p:extLst>
      <p:ext uri="{BB962C8B-B14F-4D97-AF65-F5344CB8AC3E}">
        <p14:creationId xmlns:p14="http://schemas.microsoft.com/office/powerpoint/2010/main" val="2305144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What happens if automobile accident risk shifts entirely to manufacturers?</a:t>
            </a:r>
          </a:p>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8CE22E17-A372-4BD5-A100-937EAE0F6167}" type="slidenum">
              <a:rPr lang="en-US" altLang="en-US" smtClean="0">
                <a:latin typeface="Arial" charset="0"/>
              </a:rPr>
              <a:pPr/>
              <a:t>25</a:t>
            </a:fld>
            <a:endParaRPr lang="en-US" altLang="en-US" smtClean="0">
              <a:latin typeface="Arial" charset="0"/>
            </a:endParaRPr>
          </a:p>
        </p:txBody>
      </p:sp>
    </p:spTree>
    <p:extLst>
      <p:ext uri="{BB962C8B-B14F-4D97-AF65-F5344CB8AC3E}">
        <p14:creationId xmlns:p14="http://schemas.microsoft.com/office/powerpoint/2010/main" val="3951945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dirty="0" smtClean="0"/>
              <a:t>Explain these two cases</a:t>
            </a:r>
            <a:r>
              <a:rPr lang="en-US" sz="1200" baseline="0" dirty="0" smtClean="0"/>
              <a:t> – Conclude that just following NHTSA is not enough for protection for consumers or risk mitigation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t>NHTSA is small in comparison. If they are wrong, it makes no change to their bottom line. If insurers are wrong, financial consequences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t>The idea of an auto manufacturer insuring risk gives them a different incentive than auto insurer.</a:t>
            </a:r>
          </a:p>
          <a:p>
            <a:pPr marL="6858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t>Auto insurer will want to pay efficiently – known as company that handles claims well</a:t>
            </a:r>
          </a:p>
          <a:p>
            <a:pPr marL="6858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t>Auto manufacturer may want to fight claims to save face</a:t>
            </a:r>
            <a:endParaRPr lang="en-US" sz="1200"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8CE22E17-A372-4BD5-A100-937EAE0F6167}" type="slidenum">
              <a:rPr lang="en-US" altLang="en-US" smtClean="0">
                <a:latin typeface="Arial" charset="0"/>
              </a:rPr>
              <a:pPr/>
              <a:t>26</a:t>
            </a:fld>
            <a:endParaRPr lang="en-US" altLang="en-US" smtClean="0">
              <a:latin typeface="Arial" charset="0"/>
            </a:endParaRPr>
          </a:p>
        </p:txBody>
      </p:sp>
    </p:spTree>
    <p:extLst>
      <p:ext uri="{BB962C8B-B14F-4D97-AF65-F5344CB8AC3E}">
        <p14:creationId xmlns:p14="http://schemas.microsoft.com/office/powerpoint/2010/main" val="84516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13D6213A-FFE1-4C36-8F1B-9C265E37B4C1}" type="slidenum">
              <a:rPr lang="en-US" altLang="en-US" smtClean="0">
                <a:latin typeface="Arial" charset="0"/>
              </a:rPr>
              <a:pPr/>
              <a:t>27</a:t>
            </a:fld>
            <a:endParaRPr lang="en-US" alt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8180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4</a:t>
            </a:fld>
            <a:endParaRPr lang="en-US" altLang="en-US" dirty="0" smtClean="0">
              <a:latin typeface="Arial" charset="0"/>
            </a:endParaRPr>
          </a:p>
        </p:txBody>
      </p:sp>
    </p:spTree>
    <p:extLst>
      <p:ext uri="{BB962C8B-B14F-4D97-AF65-F5344CB8AC3E}">
        <p14:creationId xmlns:p14="http://schemas.microsoft.com/office/powerpoint/2010/main" val="115653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5</a:t>
            </a:fld>
            <a:endParaRPr lang="en-US" altLang="en-US" dirty="0" smtClean="0">
              <a:latin typeface="Arial" charset="0"/>
            </a:endParaRPr>
          </a:p>
        </p:txBody>
      </p:sp>
    </p:spTree>
    <p:extLst>
      <p:ext uri="{BB962C8B-B14F-4D97-AF65-F5344CB8AC3E}">
        <p14:creationId xmlns:p14="http://schemas.microsoft.com/office/powerpoint/2010/main" val="87392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6</a:t>
            </a:fld>
            <a:endParaRPr lang="en-US" altLang="en-US" dirty="0" smtClean="0">
              <a:latin typeface="Arial" charset="0"/>
            </a:endParaRPr>
          </a:p>
        </p:txBody>
      </p:sp>
    </p:spTree>
    <p:extLst>
      <p:ext uri="{BB962C8B-B14F-4D97-AF65-F5344CB8AC3E}">
        <p14:creationId xmlns:p14="http://schemas.microsoft.com/office/powerpoint/2010/main" val="319194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http://driverlesscar.com/?p=71: </a:t>
            </a:r>
          </a:p>
          <a:p>
            <a:r>
              <a:rPr lang="en-US" dirty="0" smtClean="0"/>
              <a:t>The word LIDAR is a combination of light and radar, and is properly pronounced </a:t>
            </a:r>
            <a:r>
              <a:rPr lang="en-US" dirty="0" err="1" smtClean="0"/>
              <a:t>Lī-där</a:t>
            </a:r>
            <a:r>
              <a:rPr lang="en-US" dirty="0" smtClean="0"/>
              <a:t>. It uses laser light to create 3d images of surrounding landscape in order to reference objects and obstacles around. It can be used on the ground to make highly accurate, 3D maps of any object. In conjunction with GPS, a driverless car can know not only exactly where it is, but where everything else is around it, including other cars, construction, etc. and whether those objects around it are stationary or at what speed and direction they are traveling.</a:t>
            </a:r>
          </a:p>
          <a:p>
            <a:endParaRPr lang="en-US" altLang="en-US" dirty="0" smtClean="0"/>
          </a:p>
          <a:p>
            <a:r>
              <a:rPr lang="en-US" altLang="en-US" dirty="0" smtClean="0"/>
              <a:t>http://www.autoinsuresavings.org/future-car-technology-vehicle-vehicle-v2v-communications/</a:t>
            </a:r>
          </a:p>
          <a:p>
            <a:r>
              <a:rPr lang="en-US" b="1" dirty="0"/>
              <a:t>V2I cars would be able to communicate with:</a:t>
            </a:r>
            <a:endParaRPr lang="en-US" dirty="0" smtClean="0"/>
          </a:p>
          <a:p>
            <a:r>
              <a:rPr lang="en-US" dirty="0"/>
              <a:t>Traffic Lights</a:t>
            </a:r>
            <a:endParaRPr lang="en-US" dirty="0" smtClean="0"/>
          </a:p>
          <a:p>
            <a:r>
              <a:rPr lang="en-US" dirty="0"/>
              <a:t>Road Signs</a:t>
            </a:r>
            <a:endParaRPr lang="en-US" dirty="0" smtClean="0"/>
          </a:p>
          <a:p>
            <a:r>
              <a:rPr lang="en-US" dirty="0"/>
              <a:t>Built Infrastructure Systems for Vehicles</a:t>
            </a:r>
            <a:endParaRPr lang="en-US" dirty="0" smtClean="0"/>
          </a:p>
          <a:p>
            <a:r>
              <a:rPr lang="en-US" b="1" dirty="0"/>
              <a:t>V2V has downsides</a:t>
            </a:r>
            <a:endParaRPr lang="en-US" dirty="0" smtClean="0"/>
          </a:p>
          <a:p>
            <a:r>
              <a:rPr lang="en-US" dirty="0"/>
              <a:t>One of the drawbacks to V2V is the amount of time it would take for all vehicles to have communication benefits from V2V with some experts saying the technology wouldn’t be implemented completely until 2018 and others 2020. The answer? V2I. With V2I, it would allow all the safety benefits of V2V to be generated faster in most vehicles.</a:t>
            </a:r>
            <a:endParaRPr lang="en-US" dirty="0" smtClean="0"/>
          </a:p>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8CE22E17-A372-4BD5-A100-937EAE0F6167}" type="slidenum">
              <a:rPr lang="en-US" altLang="en-US" smtClean="0">
                <a:latin typeface="Arial" charset="0"/>
              </a:rPr>
              <a:pPr/>
              <a:t>8</a:t>
            </a:fld>
            <a:endParaRPr lang="en-US" altLang="en-US" smtClean="0">
              <a:latin typeface="Arial" charset="0"/>
            </a:endParaRPr>
          </a:p>
        </p:txBody>
      </p:sp>
    </p:spTree>
    <p:extLst>
      <p:ext uri="{BB962C8B-B14F-4D97-AF65-F5344CB8AC3E}">
        <p14:creationId xmlns:p14="http://schemas.microsoft.com/office/powerpoint/2010/main" val="383290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Deep learning</a:t>
            </a:r>
          </a:p>
          <a:p>
            <a:endParaRPr lang="en-US" dirty="0" smtClean="0"/>
          </a:p>
          <a:p>
            <a:r>
              <a:rPr lang="en-US" sz="1200" b="0" i="0" kern="1200" dirty="0" smtClean="0">
                <a:solidFill>
                  <a:schemeClr val="tx1"/>
                </a:solidFill>
                <a:effectLst/>
                <a:latin typeface="Arial" charset="0"/>
                <a:ea typeface="MS PGothic" pitchFamily="34" charset="-128"/>
                <a:cs typeface="+mn-cs"/>
              </a:rPr>
              <a:t>Today’s systems are usually unable to tell the difference between a trash can and traffic cop standing next to it, though</a:t>
            </a:r>
          </a:p>
          <a:p>
            <a:endParaRPr lang="en-US" sz="1200" b="0" i="0" kern="1200" dirty="0" smtClean="0">
              <a:solidFill>
                <a:schemeClr val="tx1"/>
              </a:solidFill>
              <a:effectLst/>
              <a:latin typeface="Arial" charset="0"/>
              <a:ea typeface="MS PGothic" pitchFamily="34" charset="-128"/>
              <a:cs typeface="+mn-cs"/>
            </a:endParaRPr>
          </a:p>
          <a:p>
            <a:r>
              <a:rPr lang="en-US" sz="1200" b="0" i="0" kern="1200" dirty="0" smtClean="0">
                <a:solidFill>
                  <a:schemeClr val="tx1"/>
                </a:solidFill>
                <a:effectLst/>
                <a:latin typeface="Arial" charset="0"/>
                <a:ea typeface="MS PGothic" pitchFamily="34" charset="-128"/>
                <a:cs typeface="+mn-cs"/>
              </a:rPr>
              <a:t>NVIDEA:</a:t>
            </a:r>
            <a:r>
              <a:rPr lang="en-US" sz="1200" b="0" i="0" kern="1200" baseline="0" dirty="0" smtClean="0">
                <a:solidFill>
                  <a:schemeClr val="tx1"/>
                </a:solidFill>
                <a:effectLst/>
                <a:latin typeface="Arial" charset="0"/>
                <a:ea typeface="MS PGothic" pitchFamily="34" charset="-128"/>
                <a:cs typeface="+mn-cs"/>
              </a:rPr>
              <a:t> Drive PX will help cars understand these issues</a:t>
            </a:r>
          </a:p>
          <a:p>
            <a:r>
              <a:rPr lang="en-US" sz="1200" b="0" i="0" kern="1200" baseline="0" dirty="0" smtClean="0">
                <a:solidFill>
                  <a:schemeClr val="tx1"/>
                </a:solidFill>
                <a:effectLst/>
                <a:latin typeface="Arial" charset="0"/>
                <a:ea typeface="MS PGothic" pitchFamily="34" charset="-128"/>
                <a:cs typeface="+mn-cs"/>
              </a:rPr>
              <a:t>Interpret from 12 cameras at the same time</a:t>
            </a:r>
          </a:p>
          <a:p>
            <a:r>
              <a:rPr lang="en-US" sz="1200" b="0" i="0" kern="1200" baseline="0" dirty="0" smtClean="0">
                <a:solidFill>
                  <a:schemeClr val="tx1"/>
                </a:solidFill>
                <a:effectLst/>
                <a:latin typeface="Arial" charset="0"/>
                <a:ea typeface="MS PGothic" pitchFamily="34" charset="-128"/>
                <a:cs typeface="+mn-cs"/>
              </a:rPr>
              <a:t>http://www.technologyreview.com/news/533936/ces-2015-nvidia-demos-a-car-computer-trained-with-deep-learning/</a:t>
            </a:r>
          </a:p>
          <a:p>
            <a:endParaRPr lang="en-US" sz="1200" b="0" i="0" kern="1200" baseline="0" dirty="0" smtClean="0">
              <a:solidFill>
                <a:schemeClr val="tx1"/>
              </a:solidFill>
              <a:effectLst/>
              <a:latin typeface="Arial" charset="0"/>
              <a:ea typeface="MS PGothic" pitchFamily="34" charset="-128"/>
              <a:cs typeface="+mn-cs"/>
            </a:endParaRPr>
          </a:p>
          <a:p>
            <a:r>
              <a:rPr lang="en-US" sz="1200" b="0" i="0" kern="1200" baseline="0" dirty="0" smtClean="0">
                <a:solidFill>
                  <a:schemeClr val="tx1"/>
                </a:solidFill>
                <a:effectLst/>
                <a:latin typeface="Arial" charset="0"/>
                <a:ea typeface="MS PGothic" pitchFamily="34" charset="-128"/>
                <a:cs typeface="+mn-cs"/>
              </a:rPr>
              <a:t>http://www.nvidia.com/object/drive-px.html</a:t>
            </a:r>
          </a:p>
          <a:p>
            <a:endParaRPr lang="en-US" sz="1200" b="0" i="0" kern="1200" baseline="0" dirty="0" smtClean="0">
              <a:solidFill>
                <a:schemeClr val="tx1"/>
              </a:solidFill>
              <a:effectLst/>
              <a:latin typeface="Arial" charset="0"/>
              <a:ea typeface="MS PGothic" pitchFamily="34" charset="-128"/>
              <a:cs typeface="+mn-cs"/>
            </a:endParaRPr>
          </a:p>
          <a:p>
            <a:r>
              <a:rPr lang="en-US" sz="1200" b="0" i="0" kern="1200" baseline="0" smtClean="0">
                <a:solidFill>
                  <a:schemeClr val="tx1"/>
                </a:solidFill>
                <a:effectLst/>
                <a:latin typeface="Arial" charset="0"/>
                <a:ea typeface="MS PGothic" pitchFamily="34" charset="-128"/>
                <a:cs typeface="+mn-cs"/>
              </a:rPr>
              <a:t>http://www.nvidia.com/object/drive-cx.html</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579" indent="-296376">
              <a:defRPr>
                <a:solidFill>
                  <a:schemeClr val="tx1"/>
                </a:solidFill>
                <a:latin typeface="Garamond" pitchFamily="18" charset="0"/>
                <a:ea typeface="MS PGothic" pitchFamily="34" charset="-128"/>
              </a:defRPr>
            </a:lvl2pPr>
            <a:lvl3pPr marL="1185507" indent="-237101">
              <a:defRPr>
                <a:solidFill>
                  <a:schemeClr val="tx1"/>
                </a:solidFill>
                <a:latin typeface="Garamond" pitchFamily="18" charset="0"/>
                <a:ea typeface="MS PGothic" pitchFamily="34" charset="-128"/>
              </a:defRPr>
            </a:lvl3pPr>
            <a:lvl4pPr marL="1659710" indent="-237101">
              <a:defRPr>
                <a:solidFill>
                  <a:schemeClr val="tx1"/>
                </a:solidFill>
                <a:latin typeface="Garamond" pitchFamily="18" charset="0"/>
                <a:ea typeface="MS PGothic" pitchFamily="34" charset="-128"/>
              </a:defRPr>
            </a:lvl4pPr>
            <a:lvl5pPr marL="2133911" indent="-237101">
              <a:defRPr>
                <a:solidFill>
                  <a:schemeClr val="tx1"/>
                </a:solidFill>
                <a:latin typeface="Garamond" pitchFamily="18" charset="0"/>
                <a:ea typeface="MS PGothic" pitchFamily="34" charset="-128"/>
              </a:defRPr>
            </a:lvl5pPr>
            <a:lvl6pPr marL="2608115" indent="-237101" eaLnBrk="0" fontAlgn="base" hangingPunct="0">
              <a:spcBef>
                <a:spcPct val="0"/>
              </a:spcBef>
              <a:spcAft>
                <a:spcPct val="0"/>
              </a:spcAft>
              <a:defRPr>
                <a:solidFill>
                  <a:schemeClr val="tx1"/>
                </a:solidFill>
                <a:latin typeface="Garamond" pitchFamily="18" charset="0"/>
                <a:ea typeface="MS PGothic" pitchFamily="34" charset="-128"/>
              </a:defRPr>
            </a:lvl6pPr>
            <a:lvl7pPr marL="3082317" indent="-237101" eaLnBrk="0" fontAlgn="base" hangingPunct="0">
              <a:spcBef>
                <a:spcPct val="0"/>
              </a:spcBef>
              <a:spcAft>
                <a:spcPct val="0"/>
              </a:spcAft>
              <a:defRPr>
                <a:solidFill>
                  <a:schemeClr val="tx1"/>
                </a:solidFill>
                <a:latin typeface="Garamond" pitchFamily="18" charset="0"/>
                <a:ea typeface="MS PGothic" pitchFamily="34" charset="-128"/>
              </a:defRPr>
            </a:lvl7pPr>
            <a:lvl8pPr marL="3556519" indent="-237101" eaLnBrk="0" fontAlgn="base" hangingPunct="0">
              <a:spcBef>
                <a:spcPct val="0"/>
              </a:spcBef>
              <a:spcAft>
                <a:spcPct val="0"/>
              </a:spcAft>
              <a:defRPr>
                <a:solidFill>
                  <a:schemeClr val="tx1"/>
                </a:solidFill>
                <a:latin typeface="Garamond" pitchFamily="18" charset="0"/>
                <a:ea typeface="MS PGothic" pitchFamily="34" charset="-128"/>
              </a:defRPr>
            </a:lvl8pPr>
            <a:lvl9pPr marL="4030721" indent="-237101" eaLnBrk="0" fontAlgn="base" hangingPunct="0">
              <a:spcBef>
                <a:spcPct val="0"/>
              </a:spcBef>
              <a:spcAft>
                <a:spcPct val="0"/>
              </a:spcAft>
              <a:defRPr>
                <a:solidFill>
                  <a:schemeClr val="tx1"/>
                </a:solidFill>
                <a:latin typeface="Garamond" pitchFamily="18" charset="0"/>
                <a:ea typeface="MS PGothic" pitchFamily="34" charset="-128"/>
              </a:defRPr>
            </a:lvl9pPr>
          </a:lstStyle>
          <a:p>
            <a:fld id="{5F6388E5-D775-4DD2-BD39-FD9336ADCA93}" type="slidenum">
              <a:rPr lang="en-US" altLang="en-US" smtClean="0">
                <a:latin typeface="Arial" charset="0"/>
              </a:rPr>
              <a:pPr/>
              <a:t>9</a:t>
            </a:fld>
            <a:endParaRPr lang="en-US" altLang="en-US" smtClean="0">
              <a:latin typeface="Arial" charset="0"/>
            </a:endParaRPr>
          </a:p>
        </p:txBody>
      </p:sp>
    </p:spTree>
    <p:extLst>
      <p:ext uri="{BB962C8B-B14F-4D97-AF65-F5344CB8AC3E}">
        <p14:creationId xmlns:p14="http://schemas.microsoft.com/office/powerpoint/2010/main" val="85064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http://driverlesscar.com/?p=71: </a:t>
            </a:r>
          </a:p>
          <a:p>
            <a:r>
              <a:rPr lang="en-US" dirty="0" smtClean="0"/>
              <a:t>The word LIDAR is a combination of light and radar, and is properly pronounced </a:t>
            </a:r>
            <a:r>
              <a:rPr lang="en-US" dirty="0" err="1" smtClean="0"/>
              <a:t>Lī-där</a:t>
            </a:r>
            <a:r>
              <a:rPr lang="en-US" dirty="0" smtClean="0"/>
              <a:t>. It uses laser light to create 3d images of surrounding landscape in order to reference objects and obstacles around. It can be used on the ground to make highly accurate, 3D maps of any object. In conjunction with GPS, a driverless car can know not only exactly where it is, but where everything else is around it, including other cars, construction, etc. and whether those objects around it are stationary or at what speed and direction they are traveling.</a:t>
            </a:r>
          </a:p>
          <a:p>
            <a:endParaRPr lang="en-US" altLang="en-US" dirty="0" smtClean="0"/>
          </a:p>
          <a:p>
            <a:r>
              <a:rPr lang="en-US" altLang="en-US" dirty="0" smtClean="0"/>
              <a:t>http://www.autoinsuresavings.org/future-car-technology-vehicle-vehicle-v2v-communications/</a:t>
            </a:r>
          </a:p>
          <a:p>
            <a:r>
              <a:rPr lang="en-US" b="1" dirty="0"/>
              <a:t>V2I cars would be able to communicate with:</a:t>
            </a:r>
            <a:endParaRPr lang="en-US" dirty="0" smtClean="0"/>
          </a:p>
          <a:p>
            <a:r>
              <a:rPr lang="en-US" dirty="0"/>
              <a:t>Traffic Lights</a:t>
            </a:r>
            <a:endParaRPr lang="en-US" dirty="0" smtClean="0"/>
          </a:p>
          <a:p>
            <a:r>
              <a:rPr lang="en-US" dirty="0"/>
              <a:t>Road Signs</a:t>
            </a:r>
            <a:endParaRPr lang="en-US" dirty="0" smtClean="0"/>
          </a:p>
          <a:p>
            <a:r>
              <a:rPr lang="en-US" dirty="0"/>
              <a:t>Built Infrastructure Systems for Vehicles</a:t>
            </a:r>
            <a:endParaRPr lang="en-US" dirty="0" smtClean="0"/>
          </a:p>
          <a:p>
            <a:r>
              <a:rPr lang="en-US" b="1" dirty="0"/>
              <a:t>V2V has downsides</a:t>
            </a:r>
            <a:endParaRPr lang="en-US" dirty="0" smtClean="0"/>
          </a:p>
          <a:p>
            <a:r>
              <a:rPr lang="en-US" dirty="0"/>
              <a:t>One of the drawbacks to V2V is the amount of time it would take for all vehicles to have communication benefits from V2V with some experts saying the technology wouldn’t be implemented completely until 2018 and others 2020. The answer? V2I. With V2I, it would allow all the safety benefits of V2V to be generated faster in most vehicles.</a:t>
            </a:r>
            <a:endParaRPr lang="en-US" dirty="0" smtClean="0"/>
          </a:p>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70662" indent="-296408">
              <a:defRPr>
                <a:solidFill>
                  <a:schemeClr val="tx1"/>
                </a:solidFill>
                <a:latin typeface="Garamond" pitchFamily="18" charset="0"/>
                <a:ea typeface="MS PGothic" pitchFamily="34" charset="-128"/>
              </a:defRPr>
            </a:lvl2pPr>
            <a:lvl3pPr marL="1185634" indent="-237127">
              <a:defRPr>
                <a:solidFill>
                  <a:schemeClr val="tx1"/>
                </a:solidFill>
                <a:latin typeface="Garamond" pitchFamily="18" charset="0"/>
                <a:ea typeface="MS PGothic" pitchFamily="34" charset="-128"/>
              </a:defRPr>
            </a:lvl3pPr>
            <a:lvl4pPr marL="1659887" indent="-237127">
              <a:defRPr>
                <a:solidFill>
                  <a:schemeClr val="tx1"/>
                </a:solidFill>
                <a:latin typeface="Garamond" pitchFamily="18" charset="0"/>
                <a:ea typeface="MS PGothic" pitchFamily="34" charset="-128"/>
              </a:defRPr>
            </a:lvl4pPr>
            <a:lvl5pPr marL="2134141" indent="-237127">
              <a:defRPr>
                <a:solidFill>
                  <a:schemeClr val="tx1"/>
                </a:solidFill>
                <a:latin typeface="Garamond" pitchFamily="18" charset="0"/>
                <a:ea typeface="MS PGothic" pitchFamily="34" charset="-128"/>
              </a:defRPr>
            </a:lvl5pPr>
            <a:lvl6pPr marL="2608395" indent="-237127" eaLnBrk="0" fontAlgn="base" hangingPunct="0">
              <a:spcBef>
                <a:spcPct val="0"/>
              </a:spcBef>
              <a:spcAft>
                <a:spcPct val="0"/>
              </a:spcAft>
              <a:defRPr>
                <a:solidFill>
                  <a:schemeClr val="tx1"/>
                </a:solidFill>
                <a:latin typeface="Garamond" pitchFamily="18" charset="0"/>
                <a:ea typeface="MS PGothic" pitchFamily="34" charset="-128"/>
              </a:defRPr>
            </a:lvl6pPr>
            <a:lvl7pPr marL="3082648" indent="-237127" eaLnBrk="0" fontAlgn="base" hangingPunct="0">
              <a:spcBef>
                <a:spcPct val="0"/>
              </a:spcBef>
              <a:spcAft>
                <a:spcPct val="0"/>
              </a:spcAft>
              <a:defRPr>
                <a:solidFill>
                  <a:schemeClr val="tx1"/>
                </a:solidFill>
                <a:latin typeface="Garamond" pitchFamily="18" charset="0"/>
                <a:ea typeface="MS PGothic" pitchFamily="34" charset="-128"/>
              </a:defRPr>
            </a:lvl7pPr>
            <a:lvl8pPr marL="3556902" indent="-237127" eaLnBrk="0" fontAlgn="base" hangingPunct="0">
              <a:spcBef>
                <a:spcPct val="0"/>
              </a:spcBef>
              <a:spcAft>
                <a:spcPct val="0"/>
              </a:spcAft>
              <a:defRPr>
                <a:solidFill>
                  <a:schemeClr val="tx1"/>
                </a:solidFill>
                <a:latin typeface="Garamond" pitchFamily="18" charset="0"/>
                <a:ea typeface="MS PGothic" pitchFamily="34" charset="-128"/>
              </a:defRPr>
            </a:lvl8pPr>
            <a:lvl9pPr marL="4031155" indent="-237127" eaLnBrk="0" fontAlgn="base" hangingPunct="0">
              <a:spcBef>
                <a:spcPct val="0"/>
              </a:spcBef>
              <a:spcAft>
                <a:spcPct val="0"/>
              </a:spcAft>
              <a:defRPr>
                <a:solidFill>
                  <a:schemeClr val="tx1"/>
                </a:solidFill>
                <a:latin typeface="Garamond" pitchFamily="18" charset="0"/>
                <a:ea typeface="MS PGothic" pitchFamily="34" charset="-128"/>
              </a:defRPr>
            </a:lvl9pPr>
          </a:lstStyle>
          <a:p>
            <a:fld id="{8CE22E17-A372-4BD5-A100-937EAE0F6167}" type="slidenum">
              <a:rPr lang="en-US" altLang="en-US" smtClean="0">
                <a:latin typeface="Arial" charset="0"/>
              </a:rPr>
              <a:pPr/>
              <a:t>11</a:t>
            </a:fld>
            <a:endParaRPr lang="en-US" altLang="en-US" smtClean="0">
              <a:latin typeface="Arial" charset="0"/>
            </a:endParaRPr>
          </a:p>
        </p:txBody>
      </p:sp>
    </p:spTree>
    <p:extLst>
      <p:ext uri="{BB962C8B-B14F-4D97-AF65-F5344CB8AC3E}">
        <p14:creationId xmlns:p14="http://schemas.microsoft.com/office/powerpoint/2010/main" val="198102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2/11/2015</a:t>
            </a:r>
            <a:endParaRPr lang="en-US" dirty="0"/>
          </a:p>
        </p:txBody>
      </p:sp>
      <p:sp>
        <p:nvSpPr>
          <p:cNvPr id="4" name="Slide Number Placeholder 3"/>
          <p:cNvSpPr>
            <a:spLocks noGrp="1"/>
          </p:cNvSpPr>
          <p:nvPr>
            <p:ph type="sldNum" sz="quarter" idx="10"/>
          </p:nvPr>
        </p:nvSpPr>
        <p:spPr/>
        <p:txBody>
          <a:bodyPr/>
          <a:lstStyle/>
          <a:p>
            <a:pPr>
              <a:defRPr/>
            </a:pPr>
            <a:fld id="{701923B9-7B17-45B2-BA0A-730A36CDB4AF}" type="slidenum">
              <a:rPr lang="en-US" smtClean="0"/>
              <a:pPr>
                <a:defRPr/>
              </a:pPr>
              <a:t>12</a:t>
            </a:fld>
            <a:endParaRPr lang="en-US" dirty="0"/>
          </a:p>
        </p:txBody>
      </p:sp>
    </p:spTree>
    <p:extLst>
      <p:ext uri="{BB962C8B-B14F-4D97-AF65-F5344CB8AC3E}">
        <p14:creationId xmlns:p14="http://schemas.microsoft.com/office/powerpoint/2010/main" val="212734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1"/>
            <a:ext cx="7086600" cy="2666999"/>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17"/>
          <p:cNvSpPr>
            <a:spLocks noGrp="1" noChangeArrowheads="1"/>
          </p:cNvSpPr>
          <p:nvPr>
            <p:ph type="dt" sz="half" idx="10"/>
          </p:nvPr>
        </p:nvSpPr>
        <p:spPr>
          <a:ln/>
        </p:spPr>
        <p:txBody>
          <a:bodyPr/>
          <a:lstStyle>
            <a:lvl1pPr>
              <a:defRPr/>
            </a:lvl1pPr>
          </a:lstStyle>
          <a:p>
            <a:pPr>
              <a:defRPr/>
            </a:pPr>
            <a:fld id="{0C1AAE97-1A67-4198-95A8-A2CCBDBB5338}" type="datetime1">
              <a:rPr lang="en-US"/>
              <a:pPr>
                <a:defRPr/>
              </a:pPr>
              <a:t>3/23/2015</a:t>
            </a:fld>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D0FCD184-A31B-4A46-B71B-7269DA919550}" type="slidenum">
              <a:rPr lang="en-US"/>
              <a:pPr>
                <a:defRPr/>
              </a:pPr>
              <a:t>‹#›</a:t>
            </a:fld>
            <a:endParaRPr lang="en-US" dirty="0"/>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33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ED35C087-112C-4841-B36A-B9D4E92F041D}" type="datetime1">
              <a:rPr lang="en-US"/>
              <a:pPr>
                <a:defRPr/>
              </a:pPr>
              <a:t>3/23/2015</a:t>
            </a:fld>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EC9F287-4A7B-4EC4-99EF-6D99F0DA5BE6}" type="slidenum">
              <a:rPr lang="en-US"/>
              <a:pPr>
                <a:defRPr/>
              </a:pPr>
              <a:t>‹#›</a:t>
            </a:fld>
            <a:endParaRPr lang="en-US" dirty="0"/>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292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57DF2316-17F6-410C-8A79-F7200C8F5B89}" type="datetime1">
              <a:rPr lang="en-US"/>
              <a:pPr>
                <a:defRPr/>
              </a:pPr>
              <a:t>3/23/2015</a:t>
            </a:fld>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2D3A4D2C-0BE4-49EE-803E-4719E1E16E19}" type="slidenum">
              <a:rPr lang="en-US"/>
              <a:pPr>
                <a:defRPr/>
              </a:pPr>
              <a:t>‹#›</a:t>
            </a:fld>
            <a:endParaRPr lang="en-US" dirty="0"/>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268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DE592D-E98C-44DB-AF39-A8EC44F8FA9D}"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3EA0E-E422-46CD-9892-01364DE58D45}" type="slidenum">
              <a:rPr lang="en-US"/>
              <a:pPr>
                <a:defRPr/>
              </a:pPr>
              <a:t>‹#›</a:t>
            </a:fld>
            <a:endParaRPr lang="en-US" dirty="0"/>
          </a:p>
        </p:txBody>
      </p:sp>
    </p:spTree>
    <p:extLst>
      <p:ext uri="{BB962C8B-B14F-4D97-AF65-F5344CB8AC3E}">
        <p14:creationId xmlns:p14="http://schemas.microsoft.com/office/powerpoint/2010/main" val="349574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143000"/>
          </a:xfrm>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16458F-E5A5-48BF-8E5E-5F4D94988F33}"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2E804-6FA6-4326-AA60-3B4D3968E29E}" type="slidenum">
              <a:rPr lang="en-US"/>
              <a:pPr>
                <a:defRPr/>
              </a:pPr>
              <a:t>‹#›</a:t>
            </a:fld>
            <a:endParaRPr lang="en-US" dirty="0"/>
          </a:p>
        </p:txBody>
      </p:sp>
    </p:spTree>
    <p:extLst>
      <p:ext uri="{BB962C8B-B14F-4D97-AF65-F5344CB8AC3E}">
        <p14:creationId xmlns:p14="http://schemas.microsoft.com/office/powerpoint/2010/main" val="131117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4608A4-6F75-47EE-A0E1-09C2188ADD25}"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523137-36D4-4DA9-9F2F-B560A7C8E7BE}" type="slidenum">
              <a:rPr lang="en-US"/>
              <a:pPr>
                <a:defRPr/>
              </a:pPr>
              <a:t>‹#›</a:t>
            </a:fld>
            <a:endParaRPr lang="en-US" dirty="0"/>
          </a:p>
        </p:txBody>
      </p:sp>
    </p:spTree>
    <p:extLst>
      <p:ext uri="{BB962C8B-B14F-4D97-AF65-F5344CB8AC3E}">
        <p14:creationId xmlns:p14="http://schemas.microsoft.com/office/powerpoint/2010/main" val="22158581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3B94F8-D3F8-4B15-B33F-449C80032560}"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BEE6A5-4C8F-4978-95A0-83FBFAE42791}" type="slidenum">
              <a:rPr lang="en-US"/>
              <a:pPr>
                <a:defRPr/>
              </a:pPr>
              <a:t>‹#›</a:t>
            </a:fld>
            <a:endParaRPr lang="en-US" dirty="0"/>
          </a:p>
        </p:txBody>
      </p:sp>
    </p:spTree>
    <p:extLst>
      <p:ext uri="{BB962C8B-B14F-4D97-AF65-F5344CB8AC3E}">
        <p14:creationId xmlns:p14="http://schemas.microsoft.com/office/powerpoint/2010/main" val="20267694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FD6244-3034-48E0-AE13-F8DBDC3FCE27}" type="datetime1">
              <a:rPr lang="en-US"/>
              <a:pPr>
                <a:defRPr/>
              </a:pPr>
              <a:t>3/23/2015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B2071F-CD85-4989-9086-4DC24EA4FB35}" type="slidenum">
              <a:rPr lang="en-US"/>
              <a:pPr>
                <a:defRPr/>
              </a:pPr>
              <a:t>‹#›</a:t>
            </a:fld>
            <a:endParaRPr lang="en-US" dirty="0"/>
          </a:p>
        </p:txBody>
      </p:sp>
    </p:spTree>
    <p:extLst>
      <p:ext uri="{BB962C8B-B14F-4D97-AF65-F5344CB8AC3E}">
        <p14:creationId xmlns:p14="http://schemas.microsoft.com/office/powerpoint/2010/main" val="217214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5A1602-7CE1-42EB-925A-8D0A718436C8}" type="datetime1">
              <a:rPr lang="en-US"/>
              <a:pPr>
                <a:defRPr/>
              </a:pPr>
              <a:t>3/23/2015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8106D7-6DC3-466E-9580-FE16F53CAA44}" type="slidenum">
              <a:rPr lang="en-US"/>
              <a:pPr>
                <a:defRPr/>
              </a:pPr>
              <a:t>‹#›</a:t>
            </a:fld>
            <a:endParaRPr lang="en-US" dirty="0"/>
          </a:p>
        </p:txBody>
      </p:sp>
    </p:spTree>
    <p:extLst>
      <p:ext uri="{BB962C8B-B14F-4D97-AF65-F5344CB8AC3E}">
        <p14:creationId xmlns:p14="http://schemas.microsoft.com/office/powerpoint/2010/main" val="2729444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C4804B-E55E-4BBD-BCDE-089EEA0DB63C}" type="datetime1">
              <a:rPr lang="en-US"/>
              <a:pPr>
                <a:defRPr/>
              </a:pPr>
              <a:t>3/23/2015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AFC7CF-06F0-4B29-A19C-ED1DC7BE1A89}" type="slidenum">
              <a:rPr lang="en-US"/>
              <a:pPr>
                <a:defRPr/>
              </a:pPr>
              <a:t>‹#›</a:t>
            </a:fld>
            <a:endParaRPr lang="en-US" dirty="0"/>
          </a:p>
        </p:txBody>
      </p:sp>
    </p:spTree>
    <p:extLst>
      <p:ext uri="{BB962C8B-B14F-4D97-AF65-F5344CB8AC3E}">
        <p14:creationId xmlns:p14="http://schemas.microsoft.com/office/powerpoint/2010/main" val="15244308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CAE4F-9167-424D-938D-622F7C6392CD}"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890DFF-D580-4330-8E03-F21D279EAF57}" type="slidenum">
              <a:rPr lang="en-US"/>
              <a:pPr>
                <a:defRPr/>
              </a:pPr>
              <a:t>‹#›</a:t>
            </a:fld>
            <a:endParaRPr lang="en-US" dirty="0"/>
          </a:p>
        </p:txBody>
      </p:sp>
    </p:spTree>
    <p:extLst>
      <p:ext uri="{BB962C8B-B14F-4D97-AF65-F5344CB8AC3E}">
        <p14:creationId xmlns:p14="http://schemas.microsoft.com/office/powerpoint/2010/main" val="9577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D1F90CC1-BD8D-462A-9AA5-19AB18B50184}" type="datetime1">
              <a:rPr lang="en-US"/>
              <a:pPr>
                <a:defRPr/>
              </a:pPr>
              <a:t>3/23/2015</a:t>
            </a:fld>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002DFADD-2E46-4920-B8D1-AA1A322CE313}" type="slidenum">
              <a:rPr lang="en-US"/>
              <a:pPr>
                <a:defRPr/>
              </a:pPr>
              <a:t>‹#›</a:t>
            </a:fld>
            <a:endParaRPr lang="en-US" dirty="0"/>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8831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38E374-AA72-4B99-9602-4013D5D9310D}"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E4ADE-06A3-40A9-97FD-6CFFC1F35851}" type="slidenum">
              <a:rPr lang="en-US"/>
              <a:pPr>
                <a:defRPr/>
              </a:pPr>
              <a:t>‹#›</a:t>
            </a:fld>
            <a:endParaRPr lang="en-US" dirty="0"/>
          </a:p>
        </p:txBody>
      </p:sp>
    </p:spTree>
    <p:extLst>
      <p:ext uri="{BB962C8B-B14F-4D97-AF65-F5344CB8AC3E}">
        <p14:creationId xmlns:p14="http://schemas.microsoft.com/office/powerpoint/2010/main" val="2654684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AFAD23-9F2A-4D46-966A-0352B812767B}"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C75858-FDA0-4966-BA30-635C994CF6D7}" type="slidenum">
              <a:rPr lang="en-US"/>
              <a:pPr>
                <a:defRPr/>
              </a:pPr>
              <a:t>‹#›</a:t>
            </a:fld>
            <a:endParaRPr lang="en-US" dirty="0"/>
          </a:p>
        </p:txBody>
      </p:sp>
    </p:spTree>
    <p:extLst>
      <p:ext uri="{BB962C8B-B14F-4D97-AF65-F5344CB8AC3E}">
        <p14:creationId xmlns:p14="http://schemas.microsoft.com/office/powerpoint/2010/main" val="371986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A6C159-4A56-40D4-A64F-DB115B8A563A}"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E83D54-2C0A-4306-B9DB-9E22A016CC04}" type="slidenum">
              <a:rPr lang="en-US"/>
              <a:pPr>
                <a:defRPr/>
              </a:pPr>
              <a:t>‹#›</a:t>
            </a:fld>
            <a:endParaRPr lang="en-US" dirty="0"/>
          </a:p>
        </p:txBody>
      </p:sp>
    </p:spTree>
    <p:extLst>
      <p:ext uri="{BB962C8B-B14F-4D97-AF65-F5344CB8AC3E}">
        <p14:creationId xmlns:p14="http://schemas.microsoft.com/office/powerpoint/2010/main" val="558420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016C60-114E-4818-AC76-6E70EB1BDDA6}"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477FD9-7C1E-4131-BC57-29FCF5E6B7B8}" type="slidenum">
              <a:rPr lang="en-US"/>
              <a:pPr>
                <a:defRPr/>
              </a:pPr>
              <a:t>‹#›</a:t>
            </a:fld>
            <a:endParaRPr lang="en-US" dirty="0"/>
          </a:p>
        </p:txBody>
      </p:sp>
    </p:spTree>
    <p:extLst>
      <p:ext uri="{BB962C8B-B14F-4D97-AF65-F5344CB8AC3E}">
        <p14:creationId xmlns:p14="http://schemas.microsoft.com/office/powerpoint/2010/main" val="26625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CE1C9D-7C2C-4BCE-B081-157A54E29B1F}"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3F3979-1687-4295-B54F-8310BD28DABD}" type="slidenum">
              <a:rPr lang="en-US"/>
              <a:pPr>
                <a:defRPr/>
              </a:pPr>
              <a:t>‹#›</a:t>
            </a:fld>
            <a:endParaRPr lang="en-US" dirty="0"/>
          </a:p>
        </p:txBody>
      </p:sp>
    </p:spTree>
    <p:extLst>
      <p:ext uri="{BB962C8B-B14F-4D97-AF65-F5344CB8AC3E}">
        <p14:creationId xmlns:p14="http://schemas.microsoft.com/office/powerpoint/2010/main" val="3962079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E31783-FA79-4267-9B7D-C0C40AA86E2E}"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9E499-4F7A-48D8-B146-B2F1AD49612E}" type="slidenum">
              <a:rPr lang="en-US"/>
              <a:pPr>
                <a:defRPr/>
              </a:pPr>
              <a:t>‹#›</a:t>
            </a:fld>
            <a:endParaRPr lang="en-US" dirty="0"/>
          </a:p>
        </p:txBody>
      </p:sp>
    </p:spTree>
    <p:extLst>
      <p:ext uri="{BB962C8B-B14F-4D97-AF65-F5344CB8AC3E}">
        <p14:creationId xmlns:p14="http://schemas.microsoft.com/office/powerpoint/2010/main" val="133186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B8ACF4-D0BD-48E5-B576-95BD07870B7F}"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1EBAA-DE31-43DF-89F1-2CFF236FA9A0}" type="slidenum">
              <a:rPr lang="en-US"/>
              <a:pPr>
                <a:defRPr/>
              </a:pPr>
              <a:t>‹#›</a:t>
            </a:fld>
            <a:endParaRPr lang="en-US" dirty="0"/>
          </a:p>
        </p:txBody>
      </p:sp>
    </p:spTree>
    <p:extLst>
      <p:ext uri="{BB962C8B-B14F-4D97-AF65-F5344CB8AC3E}">
        <p14:creationId xmlns:p14="http://schemas.microsoft.com/office/powerpoint/2010/main" val="8031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B862CF-BF11-4609-8F85-C69E17F790D3}" type="datetime1">
              <a:rPr lang="en-US"/>
              <a:pPr>
                <a:defRPr/>
              </a:pPr>
              <a:t>3/23/2015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C3BF50-8E40-4BD2-A821-0948E4673444}" type="slidenum">
              <a:rPr lang="en-US"/>
              <a:pPr>
                <a:defRPr/>
              </a:pPr>
              <a:t>‹#›</a:t>
            </a:fld>
            <a:endParaRPr lang="en-US" dirty="0"/>
          </a:p>
        </p:txBody>
      </p:sp>
    </p:spTree>
    <p:extLst>
      <p:ext uri="{BB962C8B-B14F-4D97-AF65-F5344CB8AC3E}">
        <p14:creationId xmlns:p14="http://schemas.microsoft.com/office/powerpoint/2010/main" val="2110396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816927-6E75-4537-998D-1EAD4CAA279A}" type="datetime1">
              <a:rPr lang="en-US"/>
              <a:pPr>
                <a:defRPr/>
              </a:pPr>
              <a:t>3/23/2015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25704C-E876-4148-8775-7F283D8B7D88}" type="slidenum">
              <a:rPr lang="en-US"/>
              <a:pPr>
                <a:defRPr/>
              </a:pPr>
              <a:t>‹#›</a:t>
            </a:fld>
            <a:endParaRPr lang="en-US" dirty="0"/>
          </a:p>
        </p:txBody>
      </p:sp>
    </p:spTree>
    <p:extLst>
      <p:ext uri="{BB962C8B-B14F-4D97-AF65-F5344CB8AC3E}">
        <p14:creationId xmlns:p14="http://schemas.microsoft.com/office/powerpoint/2010/main" val="2301540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81ACD-6EB4-40A0-8219-066970650501}" type="datetime1">
              <a:rPr lang="en-US"/>
              <a:pPr>
                <a:defRPr/>
              </a:pPr>
              <a:t>3/23/2015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BB5870-5E36-411A-8567-F825AA4EEA23}" type="slidenum">
              <a:rPr lang="en-US"/>
              <a:pPr>
                <a:defRPr/>
              </a:pPr>
              <a:t>‹#›</a:t>
            </a:fld>
            <a:endParaRPr lang="en-US" dirty="0"/>
          </a:p>
        </p:txBody>
      </p:sp>
    </p:spTree>
    <p:extLst>
      <p:ext uri="{BB962C8B-B14F-4D97-AF65-F5344CB8AC3E}">
        <p14:creationId xmlns:p14="http://schemas.microsoft.com/office/powerpoint/2010/main" val="320684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63AFB5F7-CCC3-4378-8B67-641AA8F8D52D}" type="datetime1">
              <a:rPr lang="en-US"/>
              <a:pPr>
                <a:defRPr/>
              </a:pPr>
              <a:t>3/23/2015</a:t>
            </a:fld>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255F9532-728D-4860-A972-8BC778DD94C3}" type="slidenum">
              <a:rPr lang="en-US"/>
              <a:pPr>
                <a:defRPr/>
              </a:pPr>
              <a:t>‹#›</a:t>
            </a:fld>
            <a:endParaRPr lang="en-US" dirty="0"/>
          </a:p>
        </p:txBody>
      </p:sp>
      <p:sp>
        <p:nvSpPr>
          <p:cNvPr id="6"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5712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FCC257-8B4B-416D-A0D3-A4669FAA591D}"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4AB691-4330-41D8-A496-479FE99BB860}" type="slidenum">
              <a:rPr lang="en-US"/>
              <a:pPr>
                <a:defRPr/>
              </a:pPr>
              <a:t>‹#›</a:t>
            </a:fld>
            <a:endParaRPr lang="en-US" dirty="0"/>
          </a:p>
        </p:txBody>
      </p:sp>
    </p:spTree>
    <p:extLst>
      <p:ext uri="{BB962C8B-B14F-4D97-AF65-F5344CB8AC3E}">
        <p14:creationId xmlns:p14="http://schemas.microsoft.com/office/powerpoint/2010/main" val="318323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50F014-F304-4D00-911B-333EDBE73197}"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CB88A3-EB6D-4527-BEB1-50828B8C67E3}" type="slidenum">
              <a:rPr lang="en-US"/>
              <a:pPr>
                <a:defRPr/>
              </a:pPr>
              <a:t>‹#›</a:t>
            </a:fld>
            <a:endParaRPr lang="en-US" dirty="0"/>
          </a:p>
        </p:txBody>
      </p:sp>
    </p:spTree>
    <p:extLst>
      <p:ext uri="{BB962C8B-B14F-4D97-AF65-F5344CB8AC3E}">
        <p14:creationId xmlns:p14="http://schemas.microsoft.com/office/powerpoint/2010/main" val="1044378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3099F-6022-4CF1-AF39-824CE6440733}"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AA8899-B5DB-4F7E-B0D7-C21F998EBDF4}" type="slidenum">
              <a:rPr lang="en-US"/>
              <a:pPr>
                <a:defRPr/>
              </a:pPr>
              <a:t>‹#›</a:t>
            </a:fld>
            <a:endParaRPr lang="en-US" dirty="0"/>
          </a:p>
        </p:txBody>
      </p:sp>
    </p:spTree>
    <p:extLst>
      <p:ext uri="{BB962C8B-B14F-4D97-AF65-F5344CB8AC3E}">
        <p14:creationId xmlns:p14="http://schemas.microsoft.com/office/powerpoint/2010/main" val="2670380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89EDB1-E816-4EF2-98C1-CA4334A032EE}"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B6590-22DE-4AA2-83C8-5930D38F3298}" type="slidenum">
              <a:rPr lang="en-US"/>
              <a:pPr>
                <a:defRPr/>
              </a:pPr>
              <a:t>‹#›</a:t>
            </a:fld>
            <a:endParaRPr lang="en-US" dirty="0"/>
          </a:p>
        </p:txBody>
      </p:sp>
    </p:spTree>
    <p:extLst>
      <p:ext uri="{BB962C8B-B14F-4D97-AF65-F5344CB8AC3E}">
        <p14:creationId xmlns:p14="http://schemas.microsoft.com/office/powerpoint/2010/main" val="3638179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2F754B-2FA1-458D-83BD-63A0CF640979}"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D618B5-AFB8-4564-AE82-320664ED1925}" type="slidenum">
              <a:rPr lang="en-US"/>
              <a:pPr>
                <a:defRPr/>
              </a:pPr>
              <a:t>‹#›</a:t>
            </a:fld>
            <a:endParaRPr lang="en-US" dirty="0"/>
          </a:p>
        </p:txBody>
      </p:sp>
    </p:spTree>
    <p:extLst>
      <p:ext uri="{BB962C8B-B14F-4D97-AF65-F5344CB8AC3E}">
        <p14:creationId xmlns:p14="http://schemas.microsoft.com/office/powerpoint/2010/main" val="102196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09A270-4D9C-4035-B594-C076325C38F4}"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7FED88-A6B6-4D68-9129-75F89ABCB22C}" type="slidenum">
              <a:rPr lang="en-US"/>
              <a:pPr>
                <a:defRPr/>
              </a:pPr>
              <a:t>‹#›</a:t>
            </a:fld>
            <a:endParaRPr lang="en-US" dirty="0"/>
          </a:p>
        </p:txBody>
      </p:sp>
    </p:spTree>
    <p:extLst>
      <p:ext uri="{BB962C8B-B14F-4D97-AF65-F5344CB8AC3E}">
        <p14:creationId xmlns:p14="http://schemas.microsoft.com/office/powerpoint/2010/main" val="2080818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F5C202-1FEA-40EC-8102-E49B971C25C8}"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BD8E92-2E51-4961-A996-DDBC5A462E37}" type="slidenum">
              <a:rPr lang="en-US"/>
              <a:pPr>
                <a:defRPr/>
              </a:pPr>
              <a:t>‹#›</a:t>
            </a:fld>
            <a:endParaRPr lang="en-US" dirty="0"/>
          </a:p>
        </p:txBody>
      </p:sp>
    </p:spTree>
    <p:extLst>
      <p:ext uri="{BB962C8B-B14F-4D97-AF65-F5344CB8AC3E}">
        <p14:creationId xmlns:p14="http://schemas.microsoft.com/office/powerpoint/2010/main" val="3316108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09BB7F-1F5B-4EB9-83A8-73C25D0FE894}"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85B870-D91E-4436-814F-A9C5327B9EF4}" type="slidenum">
              <a:rPr lang="en-US"/>
              <a:pPr>
                <a:defRPr/>
              </a:pPr>
              <a:t>‹#›</a:t>
            </a:fld>
            <a:endParaRPr lang="en-US" dirty="0"/>
          </a:p>
        </p:txBody>
      </p:sp>
    </p:spTree>
    <p:extLst>
      <p:ext uri="{BB962C8B-B14F-4D97-AF65-F5344CB8AC3E}">
        <p14:creationId xmlns:p14="http://schemas.microsoft.com/office/powerpoint/2010/main" val="1412496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67ECE8-6063-4A8C-86CF-00E61CBD7BE0}" type="datetime1">
              <a:rPr lang="en-US"/>
              <a:pPr>
                <a:defRPr/>
              </a:pPr>
              <a:t>3/23/2015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F39AB7-7698-471D-94C4-26DD8DA7E756}" type="slidenum">
              <a:rPr lang="en-US"/>
              <a:pPr>
                <a:defRPr/>
              </a:pPr>
              <a:t>‹#›</a:t>
            </a:fld>
            <a:endParaRPr lang="en-US" dirty="0"/>
          </a:p>
        </p:txBody>
      </p:sp>
    </p:spTree>
    <p:extLst>
      <p:ext uri="{BB962C8B-B14F-4D97-AF65-F5344CB8AC3E}">
        <p14:creationId xmlns:p14="http://schemas.microsoft.com/office/powerpoint/2010/main" val="4155827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501CE7-DAED-4B4D-8FEE-F259402C5A9B}" type="datetime1">
              <a:rPr lang="en-US"/>
              <a:pPr>
                <a:defRPr/>
              </a:pPr>
              <a:t>3/23/2015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CB98FC-5316-48F4-9F72-578DCBD40833}" type="slidenum">
              <a:rPr lang="en-US"/>
              <a:pPr>
                <a:defRPr/>
              </a:pPr>
              <a:t>‹#›</a:t>
            </a:fld>
            <a:endParaRPr lang="en-US" dirty="0"/>
          </a:p>
        </p:txBody>
      </p:sp>
    </p:spTree>
    <p:extLst>
      <p:ext uri="{BB962C8B-B14F-4D97-AF65-F5344CB8AC3E}">
        <p14:creationId xmlns:p14="http://schemas.microsoft.com/office/powerpoint/2010/main" val="73516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82000D65-B35E-4B8D-8DD1-A823B89B87DB}" type="datetime1">
              <a:rPr lang="en-US"/>
              <a:pPr>
                <a:defRPr/>
              </a:pPr>
              <a:t>3/23/2015</a:t>
            </a:fld>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7DAD31F2-6267-48B9-A029-FF81789A5523}" type="slidenum">
              <a:rPr lang="en-US"/>
              <a:pPr>
                <a:defRPr/>
              </a:pPr>
              <a:t>‹#›</a:t>
            </a:fld>
            <a:endParaRPr lang="en-US" dirty="0"/>
          </a:p>
        </p:txBody>
      </p:sp>
      <p:sp>
        <p:nvSpPr>
          <p:cNvPr id="7"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0722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37F7F5-8454-4D8E-BBE6-EC60B88B1953}" type="datetime1">
              <a:rPr lang="en-US"/>
              <a:pPr>
                <a:defRPr/>
              </a:pPr>
              <a:t>3/23/2015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FB1966-C663-4C5B-8578-659F3DCF2397}" type="slidenum">
              <a:rPr lang="en-US"/>
              <a:pPr>
                <a:defRPr/>
              </a:pPr>
              <a:t>‹#›</a:t>
            </a:fld>
            <a:endParaRPr lang="en-US" dirty="0"/>
          </a:p>
        </p:txBody>
      </p:sp>
    </p:spTree>
    <p:extLst>
      <p:ext uri="{BB962C8B-B14F-4D97-AF65-F5344CB8AC3E}">
        <p14:creationId xmlns:p14="http://schemas.microsoft.com/office/powerpoint/2010/main" val="1607690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845783-E26F-412B-9475-351E5655B964}"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188229-2474-46F2-A226-A40A84EF41B6}" type="slidenum">
              <a:rPr lang="en-US"/>
              <a:pPr>
                <a:defRPr/>
              </a:pPr>
              <a:t>‹#›</a:t>
            </a:fld>
            <a:endParaRPr lang="en-US" dirty="0"/>
          </a:p>
        </p:txBody>
      </p:sp>
    </p:spTree>
    <p:extLst>
      <p:ext uri="{BB962C8B-B14F-4D97-AF65-F5344CB8AC3E}">
        <p14:creationId xmlns:p14="http://schemas.microsoft.com/office/powerpoint/2010/main" val="3457392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0C69A1-712B-440C-A7F9-056E043610C9}" type="datetime1">
              <a:rPr lang="en-US"/>
              <a:pPr>
                <a:defRPr/>
              </a:pPr>
              <a:t>3/23/2015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75114-562F-4443-BF9C-22325F9D424A}" type="slidenum">
              <a:rPr lang="en-US"/>
              <a:pPr>
                <a:defRPr/>
              </a:pPr>
              <a:t>‹#›</a:t>
            </a:fld>
            <a:endParaRPr lang="en-US" dirty="0"/>
          </a:p>
        </p:txBody>
      </p:sp>
    </p:spTree>
    <p:extLst>
      <p:ext uri="{BB962C8B-B14F-4D97-AF65-F5344CB8AC3E}">
        <p14:creationId xmlns:p14="http://schemas.microsoft.com/office/powerpoint/2010/main" val="3935980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A0D5B8-60B0-4D8A-9C3C-A833F06FCC97}"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FDFA71-B7E6-432E-939B-6478474BE8E9}" type="slidenum">
              <a:rPr lang="en-US"/>
              <a:pPr>
                <a:defRPr/>
              </a:pPr>
              <a:t>‹#›</a:t>
            </a:fld>
            <a:endParaRPr lang="en-US" dirty="0"/>
          </a:p>
        </p:txBody>
      </p:sp>
    </p:spTree>
    <p:extLst>
      <p:ext uri="{BB962C8B-B14F-4D97-AF65-F5344CB8AC3E}">
        <p14:creationId xmlns:p14="http://schemas.microsoft.com/office/powerpoint/2010/main" val="2691551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115AD-C45B-4C21-8C8B-F658F0792293}" type="datetime1">
              <a:rPr lang="en-US"/>
              <a:pPr>
                <a:defRPr/>
              </a:pPr>
              <a:t>3/23/2015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74C70-89E2-488F-A1E5-E74AD001400A}" type="slidenum">
              <a:rPr lang="en-US"/>
              <a:pPr>
                <a:defRPr/>
              </a:pPr>
              <a:t>‹#›</a:t>
            </a:fld>
            <a:endParaRPr lang="en-US" dirty="0"/>
          </a:p>
        </p:txBody>
      </p:sp>
    </p:spTree>
    <p:extLst>
      <p:ext uri="{BB962C8B-B14F-4D97-AF65-F5344CB8AC3E}">
        <p14:creationId xmlns:p14="http://schemas.microsoft.com/office/powerpoint/2010/main" val="33447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CDEC0867-441B-42D9-AFE6-36F0EA3FFD08}" type="datetime1">
              <a:rPr lang="en-US"/>
              <a:pPr>
                <a:defRPr/>
              </a:pPr>
              <a:t>3/23/2015</a:t>
            </a:fld>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3B24C414-17A2-4456-910F-9573565F3A95}" type="slidenum">
              <a:rPr lang="en-US"/>
              <a:pPr>
                <a:defRPr/>
              </a:pPr>
              <a:t>‹#›</a:t>
            </a:fld>
            <a:endParaRPr lang="en-US" dirty="0"/>
          </a:p>
        </p:txBody>
      </p:sp>
      <p:sp>
        <p:nvSpPr>
          <p:cNvPr id="9"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423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AEE985F6-FD2D-4D02-8787-67B20F498055}" type="datetime1">
              <a:rPr lang="en-US"/>
              <a:pPr>
                <a:defRPr/>
              </a:pPr>
              <a:t>3/23/2015</a:t>
            </a:fld>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41B70D15-D0E2-4310-ABAC-3EFCBA5E34CC}" type="slidenum">
              <a:rPr lang="en-US"/>
              <a:pPr>
                <a:defRPr/>
              </a:pPr>
              <a:t>‹#›</a:t>
            </a:fld>
            <a:endParaRPr lang="en-US" dirty="0"/>
          </a:p>
        </p:txBody>
      </p:sp>
      <p:sp>
        <p:nvSpPr>
          <p:cNvPr id="5"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218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35E1B10E-75F4-49E1-9F34-A8B514BB5FB2}" type="datetime1">
              <a:rPr lang="en-US"/>
              <a:pPr>
                <a:defRPr/>
              </a:pPr>
              <a:t>3/23/2015</a:t>
            </a:fld>
            <a:endParaRPr lang="en-US" dirty="0"/>
          </a:p>
        </p:txBody>
      </p:sp>
      <p:sp>
        <p:nvSpPr>
          <p:cNvPr id="3" name="Rectangle 18"/>
          <p:cNvSpPr>
            <a:spLocks noGrp="1" noChangeArrowheads="1"/>
          </p:cNvSpPr>
          <p:nvPr>
            <p:ph type="sldNum" sz="quarter" idx="11"/>
          </p:nvPr>
        </p:nvSpPr>
        <p:spPr>
          <a:ln/>
        </p:spPr>
        <p:txBody>
          <a:bodyPr/>
          <a:lstStyle>
            <a:lvl1pPr>
              <a:defRPr/>
            </a:lvl1pPr>
          </a:lstStyle>
          <a:p>
            <a:pPr>
              <a:defRPr/>
            </a:pPr>
            <a:fld id="{71FC1DDD-F35B-4FC8-A9D5-BFD826FFB975}" type="slidenum">
              <a:rPr lang="en-US"/>
              <a:pPr>
                <a:defRPr/>
              </a:pPr>
              <a:t>‹#›</a:t>
            </a:fld>
            <a:endParaRPr lang="en-US" dirty="0"/>
          </a:p>
        </p:txBody>
      </p:sp>
      <p:sp>
        <p:nvSpPr>
          <p:cNvPr id="4"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417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9A04BCD8-AE8A-4160-80B6-12155CCB50AC}" type="datetime1">
              <a:rPr lang="en-US"/>
              <a:pPr>
                <a:defRPr/>
              </a:pPr>
              <a:t>3/23/2015</a:t>
            </a:fld>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2A593FC6-49B4-4BDE-8B51-A77E330CDC8F}" type="slidenum">
              <a:rPr lang="en-US"/>
              <a:pPr>
                <a:defRPr/>
              </a:pPr>
              <a:t>‹#›</a:t>
            </a:fld>
            <a:endParaRPr lang="en-US" dirty="0"/>
          </a:p>
        </p:txBody>
      </p:sp>
      <p:sp>
        <p:nvSpPr>
          <p:cNvPr id="7"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03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5C71EDDB-A13F-4ADE-AFD3-BC83CAA9C070}" type="datetime1">
              <a:rPr lang="en-US"/>
              <a:pPr>
                <a:defRPr/>
              </a:pPr>
              <a:t>3/23/2015</a:t>
            </a:fld>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6B1B58A3-E648-4037-AD79-BE4112DBF2D9}" type="slidenum">
              <a:rPr lang="en-US"/>
              <a:pPr>
                <a:defRPr/>
              </a:pPr>
              <a:t>‹#›</a:t>
            </a:fld>
            <a:endParaRPr lang="en-US" dirty="0"/>
          </a:p>
        </p:txBody>
      </p:sp>
      <p:sp>
        <p:nvSpPr>
          <p:cNvPr id="7" name="Rectangle 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247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7841" name="Rectangle 17"/>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fld id="{7BBCE3E3-B561-4495-BA3D-127AA022B804}" type="datetime1">
              <a:rPr lang="en-US"/>
              <a:pPr>
                <a:defRPr/>
              </a:pPr>
              <a:t>3/23/2015</a:t>
            </a:fld>
            <a:endParaRPr lang="en-US" dirty="0"/>
          </a:p>
        </p:txBody>
      </p:sp>
      <p:sp>
        <p:nvSpPr>
          <p:cNvPr id="77842" name="Rectangle 18"/>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92A6F93E-6E60-451A-950A-56EA30FB80F6}" type="slidenum">
              <a:rPr lang="en-US"/>
              <a:pPr>
                <a:defRPr/>
              </a:pPr>
              <a:t>‹#›</a:t>
            </a:fld>
            <a:endParaRPr lang="en-US" dirty="0"/>
          </a:p>
        </p:txBody>
      </p:sp>
      <p:sp>
        <p:nvSpPr>
          <p:cNvPr id="1028" name="Rectangle 19"/>
          <p:cNvSpPr>
            <a:spLocks noGrp="1" noRot="1" noChangeArrowheads="1"/>
          </p:cNvSpPr>
          <p:nvPr>
            <p:ph type="title"/>
          </p:nvPr>
        </p:nvSpPr>
        <p:spPr bwMode="auto">
          <a:xfrm>
            <a:off x="1143000" y="274638"/>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7844" name="Rectangle 20"/>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ea typeface="+mn-ea"/>
              </a:defRPr>
            </a:lvl1pPr>
          </a:lstStyle>
          <a:p>
            <a:pPr>
              <a:defRPr/>
            </a:pPr>
            <a:endParaRPr lang="en-US"/>
          </a:p>
        </p:txBody>
      </p:sp>
      <p:sp>
        <p:nvSpPr>
          <p:cNvPr id="1030" name="Rectangle 21"/>
          <p:cNvSpPr>
            <a:spLocks noGrp="1" noChangeArrowheads="1"/>
          </p:cNvSpPr>
          <p:nvPr>
            <p:ph type="body" idx="1"/>
          </p:nvPr>
        </p:nvSpPr>
        <p:spPr bwMode="auto">
          <a:xfrm>
            <a:off x="1143000" y="1752600"/>
            <a:ext cx="7543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spcBef>
          <a:spcPct val="0"/>
        </a:spcBef>
        <a:spcAft>
          <a:spcPct val="0"/>
        </a:spcAft>
        <a:defRPr sz="4400">
          <a:solidFill>
            <a:srgbClr val="001C59"/>
          </a:solidFill>
          <a:latin typeface="+mj-lt"/>
          <a:ea typeface="MS PGothic" pitchFamily="34" charset="-128"/>
          <a:cs typeface="+mj-cs"/>
        </a:defRPr>
      </a:lvl1pPr>
      <a:lvl2pPr algn="l" rtl="0" eaLnBrk="0" fontAlgn="base" hangingPunct="0">
        <a:spcBef>
          <a:spcPct val="0"/>
        </a:spcBef>
        <a:spcAft>
          <a:spcPct val="0"/>
        </a:spcAft>
        <a:defRPr sz="4400">
          <a:solidFill>
            <a:srgbClr val="001C59"/>
          </a:solidFill>
          <a:latin typeface="Arial" charset="0"/>
          <a:ea typeface="MS PGothic" pitchFamily="34" charset="-128"/>
        </a:defRPr>
      </a:lvl2pPr>
      <a:lvl3pPr algn="l" rtl="0" eaLnBrk="0" fontAlgn="base" hangingPunct="0">
        <a:spcBef>
          <a:spcPct val="0"/>
        </a:spcBef>
        <a:spcAft>
          <a:spcPct val="0"/>
        </a:spcAft>
        <a:defRPr sz="4400">
          <a:solidFill>
            <a:srgbClr val="001C59"/>
          </a:solidFill>
          <a:latin typeface="Arial" charset="0"/>
          <a:ea typeface="MS PGothic" pitchFamily="34" charset="-128"/>
        </a:defRPr>
      </a:lvl3pPr>
      <a:lvl4pPr algn="l" rtl="0" eaLnBrk="0" fontAlgn="base" hangingPunct="0">
        <a:spcBef>
          <a:spcPct val="0"/>
        </a:spcBef>
        <a:spcAft>
          <a:spcPct val="0"/>
        </a:spcAft>
        <a:defRPr sz="4400">
          <a:solidFill>
            <a:srgbClr val="001C59"/>
          </a:solidFill>
          <a:latin typeface="Arial" charset="0"/>
          <a:ea typeface="MS PGothic" pitchFamily="34" charset="-128"/>
        </a:defRPr>
      </a:lvl4pPr>
      <a:lvl5pPr algn="l" rtl="0" eaLnBrk="0" fontAlgn="base" hangingPunct="0">
        <a:spcBef>
          <a:spcPct val="0"/>
        </a:spcBef>
        <a:spcAft>
          <a:spcPct val="0"/>
        </a:spcAft>
        <a:defRPr sz="4400">
          <a:solidFill>
            <a:srgbClr val="001C59"/>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60000"/>
        <a:buBlip>
          <a:blip r:embed="rId14"/>
        </a:buBlip>
        <a:defRPr sz="3200">
          <a:solidFill>
            <a:srgbClr val="0072BC"/>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1C59"/>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1C5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01C59"/>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01C59"/>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3190355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050" name="Title Placeholder 1"/>
          <p:cNvSpPr>
            <a:spLocks noGrp="1"/>
          </p:cNvSpPr>
          <p:nvPr>
            <p:ph type="title"/>
          </p:nvPr>
        </p:nvSpPr>
        <p:spPr bwMode="auto">
          <a:xfrm>
            <a:off x="1143000" y="274638"/>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F891DF39-9A98-4125-A963-B720F700F2FB}" type="datetime1">
              <a:rPr lang="en-US"/>
              <a:pPr>
                <a:defRPr/>
              </a:pPr>
              <a:t>3/23/2015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1E3AE1-BF74-4792-8BE9-A28731B717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rtl="0" eaLnBrk="0" fontAlgn="base" hangingPunct="0">
        <a:spcBef>
          <a:spcPct val="0"/>
        </a:spcBef>
        <a:spcAft>
          <a:spcPct val="0"/>
        </a:spcAft>
        <a:defRPr sz="4400" kern="1200">
          <a:solidFill>
            <a:srgbClr val="001C59"/>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2pPr>
      <a:lvl3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3pPr>
      <a:lvl4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4pPr>
      <a:lvl5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8"/>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279C776-39BB-4B5A-8C14-04A442DCF64F}" type="datetime1">
              <a:rPr lang="en-US"/>
              <a:pPr>
                <a:defRPr/>
              </a:pPr>
              <a:t>3/23/2015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A038F2D-5579-41A7-A77D-712E2DD3E0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rtl="0" eaLnBrk="0" fontAlgn="base" hangingPunct="0">
        <a:spcBef>
          <a:spcPct val="0"/>
        </a:spcBef>
        <a:spcAft>
          <a:spcPct val="0"/>
        </a:spcAft>
        <a:defRPr sz="4400" kern="1200">
          <a:solidFill>
            <a:srgbClr val="001C59"/>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2pPr>
      <a:lvl3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3pPr>
      <a:lvl4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4pPr>
      <a:lvl5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4"/>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2BC"/>
            </a:gs>
            <a:gs pos="100000">
              <a:srgbClr val="001C5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AE2FA61-228B-4DB4-9A86-F9047CFE0DB2}" type="datetime1">
              <a:rPr lang="en-US"/>
              <a:pPr>
                <a:defRPr/>
              </a:pPr>
              <a:t>3/23/2015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EA323A9-2959-4C54-B459-90EAC9A70F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ftr="0" dt="0"/>
  <p:txStyles>
    <p:titleStyle>
      <a:lvl1pPr algn="l" rtl="0" eaLnBrk="0" fontAlgn="base" hangingPunct="0">
        <a:spcBef>
          <a:spcPct val="0"/>
        </a:spcBef>
        <a:spcAft>
          <a:spcPct val="0"/>
        </a:spcAft>
        <a:defRPr sz="4400" kern="1200">
          <a:solidFill>
            <a:schemeClr val="bg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3"/>
        </a:buBlip>
        <a:defRPr sz="3200" kern="1200">
          <a:solidFill>
            <a:schemeClr val="bg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2BC"/>
            </a:gs>
            <a:gs pos="100000">
              <a:srgbClr val="001C5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2E87837B-F46E-4CEF-ADD1-5307865DDD99}" type="datetime1">
              <a:rPr lang="en-US"/>
              <a:pPr>
                <a:defRPr/>
              </a:pPr>
              <a:t>3/23/2015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Garamond" pitchFamily="18"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2F725C1-BF42-43C3-A7E5-2BCAF72F261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4400" kern="1200">
          <a:solidFill>
            <a:schemeClr val="bg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400">
          <a:solidFill>
            <a:schemeClr val="bg1"/>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2"/>
        </a:buBlip>
        <a:defRPr sz="3200" kern="1200">
          <a:solidFill>
            <a:schemeClr val="bg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13.xml"/><Relationship Id="rId7" Type="http://schemas.openxmlformats.org/officeDocument/2006/relationships/diagramLayout" Target="../diagrams/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diagramData" Target="../diagrams/data1.xml"/><Relationship Id="rId5" Type="http://schemas.openxmlformats.org/officeDocument/2006/relationships/image" Target="../media/image3.emf"/><Relationship Id="rId10" Type="http://schemas.microsoft.com/office/2007/relationships/diagramDrawing" Target="../diagrams/drawing1.xml"/><Relationship Id="rId4" Type="http://schemas.openxmlformats.org/officeDocument/2006/relationships/oleObject" Target="../embeddings/oleObject3.bin"/><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0.xml"/><Relationship Id="rId10"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23.xml"/><Relationship Id="rId1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13.xml"/><Relationship Id="rId17" Type="http://schemas.openxmlformats.org/officeDocument/2006/relationships/image" Target="../media/image14.emf"/><Relationship Id="rId2" Type="http://schemas.openxmlformats.org/officeDocument/2006/relationships/tags" Target="../tags/tag10.xml"/><Relationship Id="rId16" Type="http://schemas.openxmlformats.org/officeDocument/2006/relationships/oleObject" Target="../embeddings/oleObject9.bin"/><Relationship Id="rId1" Type="http://schemas.openxmlformats.org/officeDocument/2006/relationships/vmlDrawing" Target="../drawings/vmlDrawing8.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3.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762000"/>
            <a:ext cx="8229600" cy="4038600"/>
          </a:xfrm>
        </p:spPr>
        <p:txBody>
          <a:bodyPr/>
          <a:lstStyle/>
          <a:p>
            <a:pPr algn="ctr" eaLnBrk="1" hangingPunct="1"/>
            <a:r>
              <a:rPr lang="en-US" altLang="en-US" b="1" dirty="0" smtClean="0"/>
              <a:t>Casualty Actuarial Society</a:t>
            </a:r>
            <a:r>
              <a:rPr lang="en-US" altLang="en-US" sz="4800" b="1" dirty="0" smtClean="0"/>
              <a:t/>
            </a:r>
            <a:br>
              <a:rPr lang="en-US" altLang="en-US" sz="4800" b="1" dirty="0" smtClean="0"/>
            </a:br>
            <a:r>
              <a:rPr lang="en-US" altLang="en-US" sz="2000" b="1" dirty="0" smtClean="0"/>
              <a:t/>
            </a:r>
            <a:br>
              <a:rPr lang="en-US" altLang="en-US" sz="2000" b="1" dirty="0" smtClean="0"/>
            </a:br>
            <a:r>
              <a:rPr lang="en-US" altLang="en-US" sz="4000" b="1" dirty="0" smtClean="0"/>
              <a:t>Automated Vehicle </a:t>
            </a:r>
            <a:br>
              <a:rPr lang="en-US" altLang="en-US" sz="4000" b="1" dirty="0" smtClean="0"/>
            </a:br>
            <a:r>
              <a:rPr lang="en-US" altLang="en-US" sz="4000" b="1" dirty="0" smtClean="0"/>
              <a:t>Task Force</a:t>
            </a:r>
            <a:br>
              <a:rPr lang="en-US" altLang="en-US" sz="4000" b="1" dirty="0" smtClean="0"/>
            </a:br>
            <a:r>
              <a:rPr lang="en-US" altLang="en-US" sz="4000" b="1" dirty="0" smtClean="0"/>
              <a:t>(CAS AVTF)</a:t>
            </a:r>
            <a:endParaRPr lang="en-US" altLang="en-US" sz="4000" b="1" dirty="0" smtClean="0">
              <a:cs typeface="Arial" charset="0"/>
            </a:endParaRPr>
          </a:p>
        </p:txBody>
      </p:sp>
      <p:sp>
        <p:nvSpPr>
          <p:cNvPr id="6147" name="Rectangle 3"/>
          <p:cNvSpPr>
            <a:spLocks noGrp="1" noChangeArrowheads="1"/>
          </p:cNvSpPr>
          <p:nvPr>
            <p:ph type="subTitle" idx="1"/>
          </p:nvPr>
        </p:nvSpPr>
        <p:spPr>
          <a:xfrm>
            <a:off x="914400" y="4419600"/>
            <a:ext cx="7315200" cy="1676400"/>
          </a:xfrm>
        </p:spPr>
        <p:txBody>
          <a:bodyPr/>
          <a:lstStyle/>
          <a:p>
            <a:pPr algn="ctr" eaLnBrk="1" hangingPunct="1">
              <a:lnSpc>
                <a:spcPct val="80000"/>
              </a:lnSpc>
            </a:pPr>
            <a:endParaRPr lang="en-US" altLang="en-US" sz="2800" b="1" dirty="0" smtClean="0"/>
          </a:p>
          <a:p>
            <a:pPr algn="ctr" eaLnBrk="1" hangingPunct="1">
              <a:lnSpc>
                <a:spcPct val="80000"/>
              </a:lnSpc>
            </a:pPr>
            <a:r>
              <a:rPr lang="en-US" altLang="en-US" sz="2800" b="1" dirty="0" smtClean="0"/>
              <a:t>Wenwen Salerno, ACAS, MAAA</a:t>
            </a:r>
          </a:p>
          <a:p>
            <a:pPr algn="ctr" eaLnBrk="1" hangingPunct="1">
              <a:lnSpc>
                <a:spcPct val="80000"/>
              </a:lnSpc>
            </a:pPr>
            <a:r>
              <a:rPr lang="en-US" altLang="en-US" sz="2800" b="1" dirty="0" smtClean="0"/>
              <a:t>March 24,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80306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7391400" y="53340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76200"/>
            <a:ext cx="7620000" cy="1143000"/>
          </a:xfrm>
        </p:spPr>
        <p:txBody>
          <a:bodyPr/>
          <a:lstStyle/>
          <a:p>
            <a:r>
              <a:rPr lang="en-US" sz="3600" b="1" dirty="0" smtClean="0"/>
              <a:t>Historic Developments</a:t>
            </a:r>
            <a:endParaRPr lang="en-US" sz="3600" b="1" dirty="0"/>
          </a:p>
        </p:txBody>
      </p:sp>
      <p:sp>
        <p:nvSpPr>
          <p:cNvPr id="4" name="Slide Number Placeholder 3"/>
          <p:cNvSpPr>
            <a:spLocks noGrp="1"/>
          </p:cNvSpPr>
          <p:nvPr>
            <p:ph type="sldNum" sz="quarter" idx="12"/>
          </p:nvPr>
        </p:nvSpPr>
        <p:spPr/>
        <p:txBody>
          <a:bodyPr/>
          <a:lstStyle/>
          <a:p>
            <a:pPr>
              <a:defRPr/>
            </a:pPr>
            <a:fld id="{4FF2E804-6FA6-4326-AA60-3B4D3968E29E}" type="slidenum">
              <a:rPr lang="en-US" smtClean="0"/>
              <a:pPr>
                <a:defRPr/>
              </a:pPr>
              <a:t>10</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21657392"/>
              </p:ext>
            </p:extLst>
          </p:nvPr>
        </p:nvGraphicFramePr>
        <p:xfrm>
          <a:off x="152400" y="762000"/>
          <a:ext cx="8763000" cy="586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9" name="Straight Connector 8"/>
          <p:cNvCxnSpPr/>
          <p:nvPr/>
        </p:nvCxnSpPr>
        <p:spPr>
          <a:xfrm>
            <a:off x="1752600" y="1905000"/>
            <a:ext cx="0" cy="46482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9000" y="1905000"/>
            <a:ext cx="0" cy="46482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1905000"/>
            <a:ext cx="0" cy="46482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0" y="1905000"/>
            <a:ext cx="0" cy="46482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69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2015 has already had many new investments in AVs</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077C5C0-F46D-42AF-8690-20B17B52ED44}" type="slidenum">
              <a:rPr lang="en-US" altLang="en-US" smtClean="0">
                <a:solidFill>
                  <a:srgbClr val="898989"/>
                </a:solidFill>
                <a:cs typeface="Arial" charset="0"/>
              </a:rPr>
              <a:pPr/>
              <a:t>11</a:t>
            </a:fld>
            <a:endParaRPr lang="en-US" altLang="en-US" smtClean="0">
              <a:solidFill>
                <a:srgbClr val="898989"/>
              </a:solidFill>
              <a:cs typeface="Arial" charset="0"/>
            </a:endParaRPr>
          </a:p>
        </p:txBody>
      </p:sp>
      <p:sp>
        <p:nvSpPr>
          <p:cNvPr id="2" name="Rectangle 1"/>
          <p:cNvSpPr/>
          <p:nvPr/>
        </p:nvSpPr>
        <p:spPr>
          <a:xfrm>
            <a:off x="457200" y="1676400"/>
            <a:ext cx="685800" cy="541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534" y="1828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Audi and </a:t>
            </a:r>
            <a:r>
              <a:rPr lang="en-US" sz="2000" b="1" dirty="0" err="1" smtClean="0"/>
              <a:t>Nvidia</a:t>
            </a:r>
            <a:endParaRPr lang="en-US" sz="2000" b="1" dirty="0" smtClean="0"/>
          </a:p>
          <a:p>
            <a:pPr algn="r"/>
            <a:r>
              <a:rPr lang="en-US" sz="1200" b="1" dirty="0" smtClean="0"/>
              <a:t>January 2015</a:t>
            </a:r>
            <a:endParaRPr lang="en-US" b="1" dirty="0"/>
          </a:p>
        </p:txBody>
      </p:sp>
      <p:sp>
        <p:nvSpPr>
          <p:cNvPr id="7" name="Rectangle 6"/>
          <p:cNvSpPr/>
          <p:nvPr/>
        </p:nvSpPr>
        <p:spPr>
          <a:xfrm>
            <a:off x="95534" y="28956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t>Uber</a:t>
            </a:r>
            <a:r>
              <a:rPr lang="en-US" sz="2000" b="1" dirty="0" smtClean="0"/>
              <a:t> and Carnegie Mellon </a:t>
            </a:r>
          </a:p>
          <a:p>
            <a:pPr algn="r"/>
            <a:r>
              <a:rPr lang="en-US" sz="1200" b="1" dirty="0" smtClean="0"/>
              <a:t>February 2 2015</a:t>
            </a:r>
            <a:endParaRPr lang="en-US" sz="1200" b="1" dirty="0"/>
          </a:p>
        </p:txBody>
      </p:sp>
      <p:sp>
        <p:nvSpPr>
          <p:cNvPr id="8" name="Rectangle 7"/>
          <p:cNvSpPr/>
          <p:nvPr/>
        </p:nvSpPr>
        <p:spPr>
          <a:xfrm>
            <a:off x="95534" y="41910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Apple</a:t>
            </a:r>
          </a:p>
          <a:p>
            <a:pPr algn="r"/>
            <a:r>
              <a:rPr lang="en-US" sz="1200" b="1" dirty="0" smtClean="0"/>
              <a:t>February 14 2015</a:t>
            </a:r>
            <a:endParaRPr lang="en-US" b="1" dirty="0"/>
          </a:p>
        </p:txBody>
      </p:sp>
      <p:sp>
        <p:nvSpPr>
          <p:cNvPr id="4" name="TextBox 3"/>
          <p:cNvSpPr txBox="1"/>
          <p:nvPr/>
        </p:nvSpPr>
        <p:spPr>
          <a:xfrm>
            <a:off x="2286000" y="1828800"/>
            <a:ext cx="6629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Audi will partner with </a:t>
            </a:r>
            <a:r>
              <a:rPr lang="en-US" dirty="0" err="1" smtClean="0">
                <a:latin typeface="+mj-lt"/>
              </a:rPr>
              <a:t>Nvidea</a:t>
            </a:r>
            <a:r>
              <a:rPr lang="en-US" dirty="0" smtClean="0">
                <a:latin typeface="+mj-lt"/>
              </a:rPr>
              <a:t> to use </a:t>
            </a:r>
            <a:r>
              <a:rPr lang="en-US" dirty="0" err="1" smtClean="0">
                <a:latin typeface="+mj-lt"/>
              </a:rPr>
              <a:t>Tegra</a:t>
            </a:r>
            <a:r>
              <a:rPr lang="en-US" dirty="0" smtClean="0">
                <a:latin typeface="+mj-lt"/>
              </a:rPr>
              <a:t> X1 chips to compute and process the data from sensors and cameras </a:t>
            </a:r>
            <a:endParaRPr lang="en-US" dirty="0">
              <a:latin typeface="+mj-lt"/>
            </a:endParaRPr>
          </a:p>
        </p:txBody>
      </p:sp>
      <p:cxnSp>
        <p:nvCxnSpPr>
          <p:cNvPr id="6" name="Straight Connector 5"/>
          <p:cNvCxnSpPr/>
          <p:nvPr/>
        </p:nvCxnSpPr>
        <p:spPr>
          <a:xfrm>
            <a:off x="190500" y="2819400"/>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2895600"/>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Strategic partnership </a:t>
            </a:r>
            <a:r>
              <a:rPr lang="en-US" dirty="0">
                <a:latin typeface="+mj-lt"/>
              </a:rPr>
              <a:t>including  </a:t>
            </a:r>
            <a:r>
              <a:rPr lang="en-US" dirty="0" err="1" smtClean="0">
                <a:latin typeface="+mj-lt"/>
              </a:rPr>
              <a:t>Uber</a:t>
            </a:r>
            <a:r>
              <a:rPr lang="en-US" dirty="0" smtClean="0">
                <a:latin typeface="+mj-lt"/>
              </a:rPr>
              <a:t> </a:t>
            </a:r>
            <a:r>
              <a:rPr lang="en-US" dirty="0">
                <a:latin typeface="+mj-lt"/>
              </a:rPr>
              <a:t>Advanced Technologies </a:t>
            </a:r>
            <a:r>
              <a:rPr lang="en-US" dirty="0" smtClean="0">
                <a:latin typeface="+mj-lt"/>
              </a:rPr>
              <a:t>Center</a:t>
            </a:r>
          </a:p>
          <a:p>
            <a:pPr marL="285750" indent="-285750">
              <a:buFont typeface="Arial" panose="020B0604020202020204" pitchFamily="34" charset="0"/>
              <a:buChar char="•"/>
            </a:pPr>
            <a:r>
              <a:rPr lang="en-US" dirty="0">
                <a:latin typeface="+mj-lt"/>
              </a:rPr>
              <a:t>center will focus on the development of key long-term technologies</a:t>
            </a:r>
            <a:r>
              <a:rPr lang="en-US" dirty="0"/>
              <a:t> </a:t>
            </a:r>
            <a:endParaRPr lang="en-US" dirty="0">
              <a:latin typeface="+mj-lt"/>
            </a:endParaRPr>
          </a:p>
        </p:txBody>
      </p:sp>
      <p:cxnSp>
        <p:nvCxnSpPr>
          <p:cNvPr id="14" name="Straight Connector 13"/>
          <p:cNvCxnSpPr/>
          <p:nvPr/>
        </p:nvCxnSpPr>
        <p:spPr>
          <a:xfrm>
            <a:off x="190500" y="4114800"/>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4191000"/>
            <a:ext cx="6629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Apple reportedly working on its own AV</a:t>
            </a:r>
          </a:p>
          <a:p>
            <a:pPr marL="285750" indent="-285750">
              <a:buFont typeface="Arial" panose="020B0604020202020204" pitchFamily="34" charset="0"/>
              <a:buChar char="•"/>
            </a:pPr>
            <a:r>
              <a:rPr lang="en-US" dirty="0" smtClean="0">
                <a:latin typeface="+mj-lt"/>
              </a:rPr>
              <a:t>Apple reportedly poaching Tesla and A123 engineers </a:t>
            </a:r>
          </a:p>
          <a:p>
            <a:pPr marL="285750" indent="-285750">
              <a:buFont typeface="Arial" panose="020B0604020202020204" pitchFamily="34" charset="0"/>
              <a:buChar char="•"/>
            </a:pPr>
            <a:endParaRPr lang="en-US" dirty="0">
              <a:latin typeface="+mj-lt"/>
            </a:endParaRPr>
          </a:p>
        </p:txBody>
      </p:sp>
      <p:sp>
        <p:nvSpPr>
          <p:cNvPr id="16" name="Rectangle 15"/>
          <p:cNvSpPr/>
          <p:nvPr/>
        </p:nvSpPr>
        <p:spPr>
          <a:xfrm>
            <a:off x="95534" y="5257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Sony and ZMP</a:t>
            </a:r>
          </a:p>
          <a:p>
            <a:pPr algn="r"/>
            <a:r>
              <a:rPr lang="en-US" sz="1200" b="1" dirty="0" smtClean="0"/>
              <a:t>February 16 2015</a:t>
            </a:r>
            <a:endParaRPr lang="en-US" b="1" dirty="0"/>
          </a:p>
        </p:txBody>
      </p:sp>
      <p:cxnSp>
        <p:nvCxnSpPr>
          <p:cNvPr id="17" name="Straight Connector 16"/>
          <p:cNvCxnSpPr/>
          <p:nvPr/>
        </p:nvCxnSpPr>
        <p:spPr>
          <a:xfrm>
            <a:off x="190500" y="5181600"/>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0" y="5257800"/>
            <a:ext cx="6629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ZMP, Japanese company makes ‘robot cars’</a:t>
            </a:r>
          </a:p>
          <a:p>
            <a:pPr marL="285750" indent="-285750">
              <a:buFont typeface="Arial" panose="020B0604020202020204" pitchFamily="34" charset="0"/>
              <a:buChar char="•"/>
            </a:pPr>
            <a:r>
              <a:rPr lang="en-US" dirty="0" smtClean="0">
                <a:latin typeface="+mj-lt"/>
              </a:rPr>
              <a:t>Sony’s image sensors and ZMP’s robotics to make AV </a:t>
            </a:r>
            <a:endParaRPr lang="en-US" dirty="0">
              <a:latin typeface="+mj-lt"/>
            </a:endParaRPr>
          </a:p>
        </p:txBody>
      </p:sp>
    </p:spTree>
    <p:extLst>
      <p:ext uri="{BB962C8B-B14F-4D97-AF65-F5344CB8AC3E}">
        <p14:creationId xmlns:p14="http://schemas.microsoft.com/office/powerpoint/2010/main" val="3835482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43000"/>
          </a:xfrm>
        </p:spPr>
        <p:txBody>
          <a:bodyPr/>
          <a:lstStyle/>
          <a:p>
            <a:r>
              <a:rPr lang="en-US" sz="3600" b="1" dirty="0" smtClean="0"/>
              <a:t>London’s AV testing regulations may increase investment</a:t>
            </a:r>
            <a:endParaRPr lang="en-US" sz="3600" b="1" dirty="0"/>
          </a:p>
        </p:txBody>
      </p:sp>
      <p:sp>
        <p:nvSpPr>
          <p:cNvPr id="4" name="Slide Number Placeholder 3"/>
          <p:cNvSpPr>
            <a:spLocks noGrp="1"/>
          </p:cNvSpPr>
          <p:nvPr>
            <p:ph type="sldNum" sz="quarter" idx="12"/>
          </p:nvPr>
        </p:nvSpPr>
        <p:spPr/>
        <p:txBody>
          <a:bodyPr/>
          <a:lstStyle/>
          <a:p>
            <a:pPr>
              <a:defRPr/>
            </a:pPr>
            <a:fld id="{4FF2E804-6FA6-4326-AA60-3B4D3968E29E}" type="slidenum">
              <a:rPr lang="en-US" smtClean="0"/>
              <a:pPr>
                <a:defRPr/>
              </a:pPr>
              <a:t>12</a:t>
            </a:fld>
            <a:endParaRPr lang="en-US" dirty="0"/>
          </a:p>
        </p:txBody>
      </p:sp>
      <p:sp>
        <p:nvSpPr>
          <p:cNvPr id="5" name="Down Arrow 4"/>
          <p:cNvSpPr/>
          <p:nvPr/>
        </p:nvSpPr>
        <p:spPr>
          <a:xfrm>
            <a:off x="3332670" y="3352800"/>
            <a:ext cx="2306130" cy="990600"/>
          </a:xfrm>
          <a:prstGeom prst="downArrow">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Goal</a:t>
            </a:r>
            <a:endParaRPr lang="en-US" sz="3600" b="1" dirty="0">
              <a:solidFill>
                <a:schemeClr val="tx1"/>
              </a:solidFill>
            </a:endParaRPr>
          </a:p>
        </p:txBody>
      </p:sp>
      <p:sp>
        <p:nvSpPr>
          <p:cNvPr id="6" name="Rectangle 5"/>
          <p:cNvSpPr/>
          <p:nvPr/>
        </p:nvSpPr>
        <p:spPr>
          <a:xfrm>
            <a:off x="741870" y="4343400"/>
            <a:ext cx="7487729" cy="1066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smtClean="0"/>
              <a:t>Light-touch </a:t>
            </a:r>
            <a:r>
              <a:rPr lang="en-US" sz="2400" b="1" dirty="0"/>
              <a:t>non-regulatory approach </a:t>
            </a:r>
            <a:endParaRPr lang="en-US" sz="2400" b="1" dirty="0" smtClean="0"/>
          </a:p>
          <a:p>
            <a:pPr marL="342900" indent="-342900">
              <a:buFont typeface="Arial" panose="020B0604020202020204" pitchFamily="34" charset="0"/>
              <a:buChar char="•"/>
            </a:pPr>
            <a:r>
              <a:rPr lang="en-US" sz="2400" b="1" dirty="0" smtClean="0"/>
              <a:t>provides </a:t>
            </a:r>
            <a:r>
              <a:rPr lang="en-US" sz="2400" b="1" dirty="0"/>
              <a:t>clarity </a:t>
            </a:r>
            <a:r>
              <a:rPr lang="en-US" sz="2400" b="1" dirty="0" smtClean="0"/>
              <a:t>for industry to </a:t>
            </a:r>
            <a:r>
              <a:rPr lang="en-US" sz="2400" b="1" dirty="0"/>
              <a:t>invest in </a:t>
            </a:r>
            <a:r>
              <a:rPr lang="en-US" sz="2400" b="1" dirty="0" smtClean="0"/>
              <a:t>further in research</a:t>
            </a:r>
            <a:endParaRPr lang="en-US" sz="2400" b="1" dirty="0"/>
          </a:p>
        </p:txBody>
      </p:sp>
      <p:sp>
        <p:nvSpPr>
          <p:cNvPr id="8" name="Rectangle 7"/>
          <p:cNvSpPr/>
          <p:nvPr/>
        </p:nvSpPr>
        <p:spPr>
          <a:xfrm>
            <a:off x="762000" y="1752600"/>
            <a:ext cx="2286000" cy="10668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No special licenses or permits requires</a:t>
            </a:r>
            <a:endParaRPr lang="en-US" sz="2400" b="1" dirty="0">
              <a:solidFill>
                <a:schemeClr val="tx1"/>
              </a:solidFill>
            </a:endParaRPr>
          </a:p>
        </p:txBody>
      </p:sp>
      <p:sp>
        <p:nvSpPr>
          <p:cNvPr id="9" name="Rectangle 8"/>
          <p:cNvSpPr/>
          <p:nvPr/>
        </p:nvSpPr>
        <p:spPr>
          <a:xfrm>
            <a:off x="3352800" y="1752600"/>
            <a:ext cx="2286000" cy="10668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No geographical limits</a:t>
            </a:r>
            <a:endParaRPr lang="en-US" sz="2400" b="1" dirty="0">
              <a:solidFill>
                <a:schemeClr val="tx1"/>
              </a:solidFill>
            </a:endParaRPr>
          </a:p>
        </p:txBody>
      </p:sp>
      <p:sp>
        <p:nvSpPr>
          <p:cNvPr id="10" name="Rectangle 9"/>
          <p:cNvSpPr/>
          <p:nvPr/>
        </p:nvSpPr>
        <p:spPr>
          <a:xfrm>
            <a:off x="5943600" y="1752600"/>
            <a:ext cx="2286000" cy="10668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No additional insurance requirements</a:t>
            </a:r>
            <a:endParaRPr lang="en-US" sz="2400" b="1" dirty="0">
              <a:solidFill>
                <a:schemeClr val="tx1"/>
              </a:solidFill>
            </a:endParaRPr>
          </a:p>
        </p:txBody>
      </p:sp>
      <p:sp>
        <p:nvSpPr>
          <p:cNvPr id="12" name="Right Brace 11"/>
          <p:cNvSpPr/>
          <p:nvPr/>
        </p:nvSpPr>
        <p:spPr>
          <a:xfrm rot="5400000">
            <a:off x="4257135" y="-619664"/>
            <a:ext cx="457200" cy="74877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191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954427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5" name="Rectangle 1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000">
              <a:latin typeface="Arial"/>
              <a:cs typeface="Arial"/>
              <a:sym typeface="Arial"/>
            </a:endParaRPr>
          </a:p>
        </p:txBody>
      </p:sp>
      <p:sp>
        <p:nvSpPr>
          <p:cNvPr id="2" name="Title 1"/>
          <p:cNvSpPr>
            <a:spLocks noGrp="1"/>
          </p:cNvSpPr>
          <p:nvPr>
            <p:ph type="title"/>
          </p:nvPr>
        </p:nvSpPr>
        <p:spPr/>
        <p:txBody>
          <a:bodyPr/>
          <a:lstStyle/>
          <a:p>
            <a:r>
              <a:rPr lang="en-US" sz="3600" b="1" dirty="0" smtClean="0"/>
              <a:t>London has 3 trials underway</a:t>
            </a:r>
            <a:endParaRPr lang="en-US" sz="3600" b="1" dirty="0"/>
          </a:p>
        </p:txBody>
      </p:sp>
      <p:sp>
        <p:nvSpPr>
          <p:cNvPr id="4" name="Slide Number Placeholder 3"/>
          <p:cNvSpPr>
            <a:spLocks noGrp="1"/>
          </p:cNvSpPr>
          <p:nvPr>
            <p:ph type="sldNum" sz="quarter" idx="12"/>
          </p:nvPr>
        </p:nvSpPr>
        <p:spPr/>
        <p:txBody>
          <a:bodyPr/>
          <a:lstStyle/>
          <a:p>
            <a:pPr>
              <a:defRPr/>
            </a:pPr>
            <a:fld id="{4FF2E804-6FA6-4326-AA60-3B4D3968E29E}" type="slidenum">
              <a:rPr lang="en-US" smtClean="0"/>
              <a:pPr>
                <a:defRPr/>
              </a:pPr>
              <a:t>13</a:t>
            </a:fld>
            <a:endParaRPr lang="en-US" dirty="0"/>
          </a:p>
        </p:txBody>
      </p:sp>
      <p:sp>
        <p:nvSpPr>
          <p:cNvPr id="18" name="Rectangle 17"/>
          <p:cNvSpPr/>
          <p:nvPr/>
        </p:nvSpPr>
        <p:spPr>
          <a:xfrm>
            <a:off x="304799" y="2590800"/>
            <a:ext cx="2603971" cy="709136"/>
          </a:xfrm>
          <a:prstGeom prst="rect">
            <a:avLst/>
          </a:prstGeom>
          <a:solidFill>
            <a:schemeClr val="bg1">
              <a:lumMod val="8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Milton Keyes and Coventry</a:t>
            </a:r>
          </a:p>
        </p:txBody>
      </p:sp>
      <p:sp>
        <p:nvSpPr>
          <p:cNvPr id="20" name="Rectangle 19"/>
          <p:cNvSpPr/>
          <p:nvPr/>
        </p:nvSpPr>
        <p:spPr>
          <a:xfrm>
            <a:off x="3200400" y="2590800"/>
            <a:ext cx="2603971" cy="709136"/>
          </a:xfrm>
          <a:prstGeom prst="rect">
            <a:avLst/>
          </a:prstGeom>
          <a:solidFill>
            <a:schemeClr val="bg1">
              <a:lumMod val="8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Greenwich</a:t>
            </a:r>
          </a:p>
        </p:txBody>
      </p:sp>
      <p:sp>
        <p:nvSpPr>
          <p:cNvPr id="17" name="TextBox 16"/>
          <p:cNvSpPr txBox="1"/>
          <p:nvPr/>
        </p:nvSpPr>
        <p:spPr>
          <a:xfrm>
            <a:off x="304799" y="3274874"/>
            <a:ext cx="260397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Lutz Pods that drive in pedestrian zones</a:t>
            </a:r>
          </a:p>
          <a:p>
            <a:pPr marL="285750" indent="-285750">
              <a:buFont typeface="Arial" panose="020B0604020202020204" pitchFamily="34" charset="0"/>
              <a:buChar char="•"/>
            </a:pPr>
            <a:r>
              <a:rPr lang="en-US" dirty="0" smtClean="0">
                <a:latin typeface="+mj-lt"/>
              </a:rPr>
              <a:t>Max speed 15 mph</a:t>
            </a:r>
          </a:p>
          <a:p>
            <a:pPr marL="285750" indent="-285750">
              <a:buFont typeface="Arial" panose="020B0604020202020204" pitchFamily="34" charset="0"/>
              <a:buChar char="•"/>
            </a:pPr>
            <a:r>
              <a:rPr lang="en-US" dirty="0" smtClean="0">
                <a:latin typeface="+mj-lt"/>
              </a:rPr>
              <a:t>Electronic AV</a:t>
            </a:r>
          </a:p>
          <a:p>
            <a:endParaRPr lang="en-US" dirty="0">
              <a:latin typeface="+mj-lt"/>
            </a:endParaRPr>
          </a:p>
        </p:txBody>
      </p:sp>
      <p:pic>
        <p:nvPicPr>
          <p:cNvPr id="2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599" y="4819780"/>
            <a:ext cx="2603971"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04799" y="1524000"/>
            <a:ext cx="8382001" cy="1066800"/>
          </a:xfrm>
          <a:prstGeom prst="rect">
            <a:avLst/>
          </a:prstGeom>
          <a:solidFill>
            <a:schemeClr val="bg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UK Autodrive Programme: 3 years to pave way for introduction of AVs</a:t>
            </a:r>
          </a:p>
          <a:p>
            <a:pPr algn="ctr"/>
            <a:r>
              <a:rPr lang="en-US" sz="1600" b="1" i="1" dirty="0" smtClean="0"/>
              <a:t>Dept. of Transportation put ~$29M USD for trials</a:t>
            </a:r>
          </a:p>
          <a:p>
            <a:pPr algn="ctr"/>
            <a:r>
              <a:rPr lang="en-US" sz="1600" b="1" i="1" dirty="0" smtClean="0"/>
              <a:t>Explore both legal and technical changes required for Autonomous Vehicles</a:t>
            </a:r>
          </a:p>
        </p:txBody>
      </p:sp>
      <p:sp>
        <p:nvSpPr>
          <p:cNvPr id="24" name="Rectangle 23"/>
          <p:cNvSpPr/>
          <p:nvPr/>
        </p:nvSpPr>
        <p:spPr>
          <a:xfrm>
            <a:off x="6082829" y="2590800"/>
            <a:ext cx="2603971" cy="709136"/>
          </a:xfrm>
          <a:prstGeom prst="rect">
            <a:avLst/>
          </a:prstGeom>
          <a:solidFill>
            <a:schemeClr val="bg1">
              <a:lumMod val="8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Bristol</a:t>
            </a:r>
          </a:p>
        </p:txBody>
      </p:sp>
      <p:pic>
        <p:nvPicPr>
          <p:cNvPr id="717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799" y="4740368"/>
            <a:ext cx="2606040" cy="192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200399" y="3274874"/>
            <a:ext cx="2603971"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mj-lt"/>
              </a:rPr>
              <a:t>GATEway</a:t>
            </a:r>
            <a:r>
              <a:rPr lang="en-US" dirty="0" smtClean="0">
                <a:latin typeface="+mj-lt"/>
              </a:rPr>
              <a:t> shuttles</a:t>
            </a:r>
          </a:p>
          <a:p>
            <a:pPr marL="285750" indent="-285750">
              <a:buFont typeface="Arial" panose="020B0604020202020204" pitchFamily="34" charset="0"/>
              <a:buChar char="•"/>
            </a:pPr>
            <a:r>
              <a:rPr lang="en-US" dirty="0" smtClean="0">
                <a:latin typeface="+mj-lt"/>
              </a:rPr>
              <a:t>Electronic AV</a:t>
            </a:r>
          </a:p>
          <a:p>
            <a:pPr marL="285750" indent="-285750">
              <a:buFont typeface="Arial" panose="020B0604020202020204" pitchFamily="34" charset="0"/>
              <a:buChar char="•"/>
            </a:pPr>
            <a:r>
              <a:rPr lang="en-US" dirty="0" smtClean="0">
                <a:latin typeface="+mj-lt"/>
              </a:rPr>
              <a:t>Local tour with drop off points: input destination on CPU</a:t>
            </a:r>
          </a:p>
        </p:txBody>
      </p:sp>
      <p:sp>
        <p:nvSpPr>
          <p:cNvPr id="28" name="TextBox 27"/>
          <p:cNvSpPr txBox="1"/>
          <p:nvPr/>
        </p:nvSpPr>
        <p:spPr>
          <a:xfrm>
            <a:off x="6082829" y="3274874"/>
            <a:ext cx="2603971"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mj-lt"/>
              </a:rPr>
              <a:t>Venturer</a:t>
            </a:r>
            <a:r>
              <a:rPr lang="en-US" dirty="0">
                <a:latin typeface="+mj-lt"/>
              </a:rPr>
              <a:t> </a:t>
            </a:r>
            <a:r>
              <a:rPr lang="en-US" dirty="0" smtClean="0">
                <a:latin typeface="+mj-lt"/>
              </a:rPr>
              <a:t>consortium will investigate congestion and safety</a:t>
            </a:r>
          </a:p>
          <a:p>
            <a:pPr marL="6350" indent="-279400">
              <a:buFont typeface="Arial" panose="020B0604020202020204" pitchFamily="34" charset="0"/>
              <a:buChar char="•"/>
            </a:pPr>
            <a:r>
              <a:rPr lang="en-US" dirty="0" smtClean="0">
                <a:latin typeface="+mj-lt"/>
              </a:rPr>
              <a:t>BAE Wildcat</a:t>
            </a:r>
          </a:p>
          <a:p>
            <a:endParaRPr lang="en-US" dirty="0">
              <a:latin typeface="+mj-lt"/>
            </a:endParaRPr>
          </a:p>
        </p:txBody>
      </p:sp>
      <p:cxnSp>
        <p:nvCxnSpPr>
          <p:cNvPr id="29" name="Straight Connector 28"/>
          <p:cNvCxnSpPr/>
          <p:nvPr/>
        </p:nvCxnSpPr>
        <p:spPr>
          <a:xfrm>
            <a:off x="3048000" y="2743200"/>
            <a:ext cx="0" cy="3962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39709" y="2743200"/>
            <a:ext cx="0" cy="3962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17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760" y="4724400"/>
            <a:ext cx="2606040" cy="195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25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9485" y="1676400"/>
            <a:ext cx="4055915" cy="50292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1676400"/>
            <a:ext cx="4055915" cy="50292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Future development may create two models for AVs</a:t>
            </a:r>
          </a:p>
        </p:txBody>
      </p:sp>
      <p:pic>
        <p:nvPicPr>
          <p:cNvPr id="4" name="Picture 3" descr="Mercedes-Benz-S-500-Intelligent-Drive-0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1257" y="2695721"/>
            <a:ext cx="263237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03957" y="1791269"/>
            <a:ext cx="3657600" cy="609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All driving, limited location</a:t>
            </a:r>
            <a:endParaRPr lang="en-US" b="1" dirty="0"/>
          </a:p>
        </p:txBody>
      </p:sp>
      <p:sp>
        <p:nvSpPr>
          <p:cNvPr id="11" name="Rectangle 10"/>
          <p:cNvSpPr/>
          <p:nvPr/>
        </p:nvSpPr>
        <p:spPr>
          <a:xfrm>
            <a:off x="5058642" y="1791269"/>
            <a:ext cx="3657600" cy="609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Some driving, all locations</a:t>
            </a:r>
            <a:endParaRPr lang="en-US" b="1" dirty="0"/>
          </a:p>
        </p:txBody>
      </p:sp>
      <p:sp>
        <p:nvSpPr>
          <p:cNvPr id="12" name="Rectangle 11"/>
          <p:cNvSpPr/>
          <p:nvPr/>
        </p:nvSpPr>
        <p:spPr>
          <a:xfrm>
            <a:off x="5058642" y="4648200"/>
            <a:ext cx="3657600" cy="1905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dirty="0">
                <a:solidFill>
                  <a:schemeClr val="tx1"/>
                </a:solidFill>
              </a:rPr>
              <a:t>Takes over some of the driving</a:t>
            </a:r>
          </a:p>
          <a:p>
            <a:pPr marL="285750" indent="-285750">
              <a:buFont typeface="Arial" panose="020B0604020202020204" pitchFamily="34" charset="0"/>
              <a:buChar char="•"/>
            </a:pPr>
            <a:r>
              <a:rPr lang="en-US" dirty="0">
                <a:solidFill>
                  <a:schemeClr val="tx1"/>
                </a:solidFill>
              </a:rPr>
              <a:t>E.g. </a:t>
            </a:r>
            <a:r>
              <a:rPr lang="en-US" dirty="0" err="1">
                <a:solidFill>
                  <a:schemeClr val="tx1"/>
                </a:solidFill>
              </a:rPr>
              <a:t>Supercruise</a:t>
            </a:r>
            <a:r>
              <a:rPr lang="en-US" dirty="0">
                <a:solidFill>
                  <a:schemeClr val="tx1"/>
                </a:solidFill>
              </a:rPr>
              <a:t>, parallel parking</a:t>
            </a:r>
          </a:p>
          <a:p>
            <a:pPr marL="285750" indent="-285750">
              <a:buFont typeface="Arial" panose="020B0604020202020204" pitchFamily="34" charset="0"/>
              <a:buChar char="•"/>
            </a:pPr>
            <a:r>
              <a:rPr lang="en-US" dirty="0">
                <a:solidFill>
                  <a:schemeClr val="tx1"/>
                </a:solidFill>
              </a:rPr>
              <a:t>Only operates in specified area</a:t>
            </a:r>
          </a:p>
          <a:p>
            <a:pPr marL="285750" indent="-285750">
              <a:buFont typeface="Arial" panose="020B0604020202020204" pitchFamily="34" charset="0"/>
              <a:buChar char="•"/>
            </a:pPr>
            <a:r>
              <a:rPr lang="en-US" dirty="0">
                <a:solidFill>
                  <a:schemeClr val="tx1"/>
                </a:solidFill>
              </a:rPr>
              <a:t>Driver owns and operates</a:t>
            </a:r>
          </a:p>
          <a:p>
            <a:pPr marL="285750" indent="-285750">
              <a:buFont typeface="Arial" panose="020B0604020202020204" pitchFamily="34" charset="0"/>
              <a:buChar char="•"/>
            </a:pPr>
            <a:r>
              <a:rPr lang="en-US" dirty="0">
                <a:solidFill>
                  <a:schemeClr val="tx1"/>
                </a:solidFill>
              </a:rPr>
              <a:t>Mercedes, BMW, Volvo, Cadillac, Telsa</a:t>
            </a:r>
          </a:p>
          <a:p>
            <a:pPr marL="285750" indent="-285750">
              <a:buFont typeface="Arial" panose="020B0604020202020204" pitchFamily="34" charset="0"/>
              <a:buChar char="•"/>
            </a:pPr>
            <a:endParaRPr lang="en-US" dirty="0">
              <a:solidFill>
                <a:schemeClr val="tx1"/>
              </a:solidFill>
            </a:endParaRP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42" t="36568" r="55402" b="24940"/>
          <a:stretch/>
        </p:blipFill>
        <p:spPr bwMode="auto">
          <a:xfrm>
            <a:off x="1228299" y="2695277"/>
            <a:ext cx="2208916" cy="185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03957" y="4648200"/>
            <a:ext cx="3657600" cy="1905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dirty="0">
                <a:solidFill>
                  <a:schemeClr val="tx1"/>
                </a:solidFill>
              </a:rPr>
              <a:t>End to end service</a:t>
            </a:r>
          </a:p>
          <a:p>
            <a:pPr marL="285750" indent="-285750">
              <a:buFont typeface="Arial" panose="020B0604020202020204" pitchFamily="34" charset="0"/>
              <a:buChar char="•"/>
            </a:pPr>
            <a:r>
              <a:rPr lang="en-US" dirty="0">
                <a:solidFill>
                  <a:schemeClr val="tx1"/>
                </a:solidFill>
              </a:rPr>
              <a:t>Only operates in specified area</a:t>
            </a:r>
          </a:p>
          <a:p>
            <a:pPr marL="285750" indent="-285750">
              <a:buFont typeface="Arial" panose="020B0604020202020204" pitchFamily="34" charset="0"/>
              <a:buChar char="•"/>
            </a:pPr>
            <a:r>
              <a:rPr lang="en-US" dirty="0">
                <a:solidFill>
                  <a:schemeClr val="tx1"/>
                </a:solidFill>
              </a:rPr>
              <a:t>“Taxi” service</a:t>
            </a:r>
          </a:p>
          <a:p>
            <a:pPr marL="285750" indent="-285750">
              <a:buFont typeface="Arial" panose="020B0604020202020204" pitchFamily="34" charset="0"/>
              <a:buChar char="•"/>
            </a:pPr>
            <a:r>
              <a:rPr lang="en-US" dirty="0">
                <a:solidFill>
                  <a:schemeClr val="tx1"/>
                </a:solidFill>
              </a:rPr>
              <a:t>Google, </a:t>
            </a:r>
            <a:r>
              <a:rPr lang="en-US" dirty="0" err="1" smtClean="0">
                <a:solidFill>
                  <a:schemeClr val="tx1"/>
                </a:solidFill>
              </a:rPr>
              <a:t>Uber</a:t>
            </a:r>
            <a:endParaRPr lang="en-US" dirty="0">
              <a:solidFill>
                <a:schemeClr val="tx1"/>
              </a:solidFill>
            </a:endParaRPr>
          </a:p>
        </p:txBody>
      </p:sp>
    </p:spTree>
    <p:extLst>
      <p:ext uri="{BB962C8B-B14F-4D97-AF65-F5344CB8AC3E}">
        <p14:creationId xmlns:p14="http://schemas.microsoft.com/office/powerpoint/2010/main" val="4059906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881900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p:cNvSpPr/>
          <p:nvPr/>
        </p:nvSpPr>
        <p:spPr>
          <a:xfrm>
            <a:off x="457200" y="2326574"/>
            <a:ext cx="5791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Agenda</a:t>
            </a:r>
          </a:p>
        </p:txBody>
      </p:sp>
      <p:sp>
        <p:nvSpPr>
          <p:cNvPr id="29699" name="Content Placeholder 2"/>
          <p:cNvSpPr>
            <a:spLocks noGrp="1"/>
          </p:cNvSpPr>
          <p:nvPr>
            <p:ph idx="1"/>
          </p:nvPr>
        </p:nvSpPr>
        <p:spPr>
          <a:xfrm>
            <a:off x="457200" y="1600200"/>
            <a:ext cx="8458200" cy="4876800"/>
          </a:xfrm>
        </p:spPr>
        <p:txBody>
          <a:bodyPr/>
          <a:lstStyle/>
          <a:p>
            <a:pPr lvl="0">
              <a:spcBef>
                <a:spcPts val="600"/>
              </a:spcBef>
              <a:spcAft>
                <a:spcPts val="2400"/>
              </a:spcAft>
            </a:pPr>
            <a:r>
              <a:rPr lang="en-US" sz="2400" b="1" dirty="0" smtClean="0">
                <a:latin typeface="+mj-lt"/>
              </a:rPr>
              <a:t>Automated Vehicles – Background</a:t>
            </a:r>
          </a:p>
          <a:p>
            <a:pPr>
              <a:spcBef>
                <a:spcPts val="600"/>
              </a:spcBef>
              <a:spcAft>
                <a:spcPts val="2400"/>
              </a:spcAft>
            </a:pPr>
            <a:r>
              <a:rPr lang="en-US" sz="2400" b="1" dirty="0" smtClean="0">
                <a:latin typeface="+mj-lt"/>
              </a:rPr>
              <a:t>Automated </a:t>
            </a:r>
            <a:r>
              <a:rPr lang="en-US" sz="2400" b="1" dirty="0">
                <a:latin typeface="+mj-lt"/>
              </a:rPr>
              <a:t>Vehicle Risk Profile</a:t>
            </a:r>
          </a:p>
          <a:p>
            <a:pPr lvl="0">
              <a:spcBef>
                <a:spcPts val="600"/>
              </a:spcBef>
              <a:spcAft>
                <a:spcPts val="2400"/>
              </a:spcAft>
            </a:pPr>
            <a:r>
              <a:rPr lang="en-US" sz="2400" b="1" dirty="0" smtClean="0">
                <a:latin typeface="+mj-lt"/>
              </a:rPr>
              <a:t>Vehicle Symbol Analysis</a:t>
            </a:r>
          </a:p>
          <a:p>
            <a:pPr lvl="0">
              <a:spcBef>
                <a:spcPts val="600"/>
              </a:spcBef>
              <a:spcAft>
                <a:spcPts val="2400"/>
              </a:spcAft>
            </a:pPr>
            <a:r>
              <a:rPr lang="en-US" sz="2400" b="1" dirty="0" smtClean="0">
                <a:latin typeface="+mj-lt"/>
              </a:rPr>
              <a:t>Regulatory Overview</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15</a:t>
            </a:fld>
            <a:endParaRPr lang="en-US" altLang="en-US" dirty="0" smtClean="0">
              <a:solidFill>
                <a:srgbClr val="898989"/>
              </a:solidFill>
              <a:cs typeface="Arial" charset="0"/>
            </a:endParaRPr>
          </a:p>
        </p:txBody>
      </p:sp>
    </p:spTree>
    <p:extLst>
      <p:ext uri="{BB962C8B-B14F-4D97-AF65-F5344CB8AC3E}">
        <p14:creationId xmlns:p14="http://schemas.microsoft.com/office/powerpoint/2010/main" val="292617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0"/>
            <a:ext cx="7239000" cy="1143000"/>
          </a:xfrm>
        </p:spPr>
        <p:txBody>
          <a:bodyPr/>
          <a:lstStyle/>
          <a:p>
            <a:pPr algn="ctr"/>
            <a:r>
              <a:rPr lang="en-US" sz="4000" b="1" i="1" dirty="0" smtClean="0"/>
              <a:t>“93% of accidents are caused by human error.”</a:t>
            </a:r>
            <a:endParaRPr lang="en-US" sz="4000" b="1" i="1" dirty="0"/>
          </a:p>
        </p:txBody>
      </p:sp>
      <p:sp>
        <p:nvSpPr>
          <p:cNvPr id="4" name="Slide Number Placeholder 3"/>
          <p:cNvSpPr>
            <a:spLocks noGrp="1"/>
          </p:cNvSpPr>
          <p:nvPr>
            <p:ph type="sldNum" sz="quarter" idx="12"/>
          </p:nvPr>
        </p:nvSpPr>
        <p:spPr/>
        <p:txBody>
          <a:bodyPr/>
          <a:lstStyle/>
          <a:p>
            <a:pPr>
              <a:defRPr/>
            </a:pPr>
            <a:fld id="{4FF2E804-6FA6-4326-AA60-3B4D3968E29E}" type="slidenum">
              <a:rPr lang="en-US" smtClean="0"/>
              <a:pPr>
                <a:defRPr/>
              </a:pPr>
              <a:t>16</a:t>
            </a:fld>
            <a:endParaRPr lang="en-US" dirty="0"/>
          </a:p>
        </p:txBody>
      </p:sp>
    </p:spTree>
    <p:extLst>
      <p:ext uri="{BB962C8B-B14F-4D97-AF65-F5344CB8AC3E}">
        <p14:creationId xmlns:p14="http://schemas.microsoft.com/office/powerpoint/2010/main" val="2930776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402" y="1525758"/>
            <a:ext cx="8622983" cy="487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990600" y="121034"/>
            <a:ext cx="8077200" cy="1143000"/>
          </a:xfrm>
        </p:spPr>
        <p:txBody>
          <a:bodyPr/>
          <a:lstStyle/>
          <a:p>
            <a:r>
              <a:rPr lang="en-US" altLang="en-US" sz="3000" b="1" dirty="0" smtClean="0">
                <a:latin typeface="Arial" charset="0"/>
                <a:cs typeface="Arial" charset="0"/>
              </a:rPr>
              <a:t>National Motor Vehicle Crash Causation Survey (NMVCCS) – Limiting Factors</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17</a:t>
            </a:fld>
            <a:endParaRPr lang="en-US" altLang="en-US" dirty="0" smtClean="0">
              <a:solidFill>
                <a:srgbClr val="898989"/>
              </a:solidFill>
              <a:cs typeface="Arial" charset="0"/>
            </a:endParaRPr>
          </a:p>
        </p:txBody>
      </p:sp>
      <p:graphicFrame>
        <p:nvGraphicFramePr>
          <p:cNvPr id="8" name="Chart 7"/>
          <p:cNvGraphicFramePr>
            <a:graphicFrameLocks/>
          </p:cNvGraphicFramePr>
          <p:nvPr>
            <p:extLst>
              <p:ext uri="{D42A27DB-BD31-4B8C-83A1-F6EECF244321}">
                <p14:modId xmlns:p14="http://schemas.microsoft.com/office/powerpoint/2010/main" val="2152956977"/>
              </p:ext>
            </p:extLst>
          </p:nvPr>
        </p:nvGraphicFramePr>
        <p:xfrm>
          <a:off x="0" y="2362200"/>
          <a:ext cx="4424363" cy="35790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139848572"/>
              </p:ext>
            </p:extLst>
          </p:nvPr>
        </p:nvGraphicFramePr>
        <p:xfrm>
          <a:off x="4114800" y="2362200"/>
          <a:ext cx="4424363"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838200" y="4876800"/>
            <a:ext cx="533400"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96357" y="4953000"/>
            <a:ext cx="5334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5581650"/>
            <a:ext cx="533400" cy="57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05200" y="4343400"/>
            <a:ext cx="533400" cy="1295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43400" y="5486400"/>
            <a:ext cx="533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9200" y="4953000"/>
            <a:ext cx="533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5486400"/>
            <a:ext cx="533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00800" y="5486400"/>
            <a:ext cx="533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086600" y="4648200"/>
            <a:ext cx="5334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72400" y="3657600"/>
            <a:ext cx="533400" cy="1981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570686" y="2590800"/>
            <a:ext cx="533400" cy="30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732925">
            <a:off x="268673" y="5776960"/>
            <a:ext cx="1124857" cy="523220"/>
          </a:xfrm>
          <a:prstGeom prst="rect">
            <a:avLst/>
          </a:prstGeom>
          <a:noFill/>
        </p:spPr>
        <p:txBody>
          <a:bodyPr wrap="square" rtlCol="0">
            <a:spAutoFit/>
          </a:bodyPr>
          <a:lstStyle/>
          <a:p>
            <a:pPr algn="ctr"/>
            <a:r>
              <a:rPr lang="en-US" sz="1400" b="1" dirty="0" smtClean="0">
                <a:solidFill>
                  <a:schemeClr val="accent2">
                    <a:lumMod val="50000"/>
                  </a:schemeClr>
                </a:solidFill>
                <a:latin typeface="+mj-lt"/>
              </a:rPr>
              <a:t>Inclement Weather</a:t>
            </a:r>
            <a:endParaRPr lang="en-US" sz="1400" b="1" dirty="0">
              <a:solidFill>
                <a:schemeClr val="accent2">
                  <a:lumMod val="50000"/>
                </a:schemeClr>
              </a:solidFill>
              <a:latin typeface="+mj-lt"/>
            </a:endParaRPr>
          </a:p>
        </p:txBody>
      </p:sp>
      <p:sp>
        <p:nvSpPr>
          <p:cNvPr id="27" name="TextBox 26"/>
          <p:cNvSpPr txBox="1"/>
          <p:nvPr/>
        </p:nvSpPr>
        <p:spPr>
          <a:xfrm rot="19732925">
            <a:off x="1251359" y="5739420"/>
            <a:ext cx="1124857" cy="523220"/>
          </a:xfrm>
          <a:prstGeom prst="rect">
            <a:avLst/>
          </a:prstGeom>
          <a:noFill/>
        </p:spPr>
        <p:txBody>
          <a:bodyPr wrap="square" rtlCol="0">
            <a:spAutoFit/>
          </a:bodyPr>
          <a:lstStyle/>
          <a:p>
            <a:pPr algn="ctr"/>
            <a:r>
              <a:rPr lang="en-US" sz="1400" b="1" dirty="0" smtClean="0">
                <a:solidFill>
                  <a:schemeClr val="accent2">
                    <a:lumMod val="50000"/>
                  </a:schemeClr>
                </a:solidFill>
                <a:latin typeface="+mj-lt"/>
              </a:rPr>
              <a:t>Vehicle Issue</a:t>
            </a:r>
            <a:endParaRPr lang="en-US" sz="1400" b="1" dirty="0">
              <a:solidFill>
                <a:schemeClr val="accent2">
                  <a:lumMod val="50000"/>
                </a:schemeClr>
              </a:solidFill>
              <a:latin typeface="+mj-lt"/>
            </a:endParaRPr>
          </a:p>
        </p:txBody>
      </p:sp>
      <p:sp>
        <p:nvSpPr>
          <p:cNvPr id="28" name="TextBox 27"/>
          <p:cNvSpPr txBox="1"/>
          <p:nvPr/>
        </p:nvSpPr>
        <p:spPr>
          <a:xfrm rot="19732925">
            <a:off x="2187870" y="5776960"/>
            <a:ext cx="1124857" cy="523220"/>
          </a:xfrm>
          <a:prstGeom prst="rect">
            <a:avLst/>
          </a:prstGeom>
          <a:noFill/>
        </p:spPr>
        <p:txBody>
          <a:bodyPr wrap="square" rtlCol="0">
            <a:spAutoFit/>
          </a:bodyPr>
          <a:lstStyle/>
          <a:p>
            <a:pPr algn="ctr"/>
            <a:r>
              <a:rPr lang="en-US" sz="1400" b="1" dirty="0" smtClean="0">
                <a:solidFill>
                  <a:schemeClr val="accent2">
                    <a:lumMod val="50000"/>
                  </a:schemeClr>
                </a:solidFill>
                <a:latin typeface="+mj-lt"/>
              </a:rPr>
              <a:t>Inoperable TCD</a:t>
            </a:r>
            <a:endParaRPr lang="en-US" sz="1400" b="1" dirty="0">
              <a:solidFill>
                <a:schemeClr val="accent2">
                  <a:lumMod val="50000"/>
                </a:schemeClr>
              </a:solidFill>
              <a:latin typeface="+mj-lt"/>
            </a:endParaRPr>
          </a:p>
        </p:txBody>
      </p:sp>
      <p:sp>
        <p:nvSpPr>
          <p:cNvPr id="29" name="TextBox 28"/>
          <p:cNvSpPr txBox="1"/>
          <p:nvPr/>
        </p:nvSpPr>
        <p:spPr>
          <a:xfrm rot="19732925">
            <a:off x="3096273" y="5683478"/>
            <a:ext cx="1124857" cy="738664"/>
          </a:xfrm>
          <a:prstGeom prst="rect">
            <a:avLst/>
          </a:prstGeom>
          <a:noFill/>
        </p:spPr>
        <p:txBody>
          <a:bodyPr wrap="square" rtlCol="0">
            <a:spAutoFit/>
          </a:bodyPr>
          <a:lstStyle/>
          <a:p>
            <a:pPr algn="ctr"/>
            <a:r>
              <a:rPr lang="en-US" sz="1400" b="1" dirty="0" smtClean="0">
                <a:solidFill>
                  <a:schemeClr val="accent2">
                    <a:lumMod val="50000"/>
                  </a:schemeClr>
                </a:solidFill>
                <a:latin typeface="+mj-lt"/>
              </a:rPr>
              <a:t>Total </a:t>
            </a:r>
          </a:p>
          <a:p>
            <a:pPr algn="ctr"/>
            <a:r>
              <a:rPr lang="en-US" sz="1400" b="1" dirty="0" smtClean="0">
                <a:solidFill>
                  <a:schemeClr val="accent2">
                    <a:lumMod val="50000"/>
                  </a:schemeClr>
                </a:solidFill>
                <a:latin typeface="+mj-lt"/>
              </a:rPr>
              <a:t>Technology </a:t>
            </a:r>
          </a:p>
          <a:p>
            <a:pPr algn="ctr"/>
            <a:r>
              <a:rPr lang="en-US" sz="1400" b="1" dirty="0" smtClean="0">
                <a:solidFill>
                  <a:schemeClr val="accent2">
                    <a:lumMod val="50000"/>
                  </a:schemeClr>
                </a:solidFill>
                <a:latin typeface="+mj-lt"/>
              </a:rPr>
              <a:t>Issues</a:t>
            </a:r>
            <a:endParaRPr lang="en-US" sz="1400" b="1" dirty="0">
              <a:solidFill>
                <a:schemeClr val="accent2">
                  <a:lumMod val="50000"/>
                </a:schemeClr>
              </a:solidFill>
              <a:latin typeface="+mj-lt"/>
            </a:endParaRPr>
          </a:p>
        </p:txBody>
      </p:sp>
      <p:sp>
        <p:nvSpPr>
          <p:cNvPr id="30" name="TextBox 29"/>
          <p:cNvSpPr txBox="1"/>
          <p:nvPr/>
        </p:nvSpPr>
        <p:spPr>
          <a:xfrm rot="19732925">
            <a:off x="3864270" y="5700760"/>
            <a:ext cx="1124857" cy="523220"/>
          </a:xfrm>
          <a:prstGeom prst="rect">
            <a:avLst/>
          </a:prstGeom>
          <a:noFill/>
        </p:spPr>
        <p:txBody>
          <a:bodyPr wrap="square" rtlCol="0">
            <a:spAutoFit/>
          </a:bodyPr>
          <a:lstStyle/>
          <a:p>
            <a:pPr algn="ctr"/>
            <a:r>
              <a:rPr lang="en-US" sz="1400" b="1" dirty="0" smtClean="0">
                <a:solidFill>
                  <a:schemeClr val="accent1">
                    <a:lumMod val="50000"/>
                  </a:schemeClr>
                </a:solidFill>
                <a:latin typeface="+mj-lt"/>
              </a:rPr>
              <a:t>Driver Disables</a:t>
            </a:r>
            <a:endParaRPr lang="en-US" sz="1400" b="1" dirty="0">
              <a:solidFill>
                <a:schemeClr val="accent1">
                  <a:lumMod val="50000"/>
                </a:schemeClr>
              </a:solidFill>
              <a:latin typeface="+mj-lt"/>
            </a:endParaRPr>
          </a:p>
        </p:txBody>
      </p:sp>
      <p:sp>
        <p:nvSpPr>
          <p:cNvPr id="31" name="TextBox 30"/>
          <p:cNvSpPr txBox="1"/>
          <p:nvPr/>
        </p:nvSpPr>
        <p:spPr>
          <a:xfrm rot="19732925">
            <a:off x="4494400" y="5678720"/>
            <a:ext cx="1124857"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rPr>
              <a:t>Drugs</a:t>
            </a:r>
            <a:endParaRPr lang="en-US" sz="1400" b="1" dirty="0">
              <a:solidFill>
                <a:schemeClr val="accent1">
                  <a:lumMod val="50000"/>
                </a:schemeClr>
              </a:solidFill>
              <a:latin typeface="+mj-lt"/>
            </a:endParaRPr>
          </a:p>
        </p:txBody>
      </p:sp>
      <p:sp>
        <p:nvSpPr>
          <p:cNvPr id="32" name="TextBox 31"/>
          <p:cNvSpPr txBox="1"/>
          <p:nvPr/>
        </p:nvSpPr>
        <p:spPr>
          <a:xfrm rot="19732925">
            <a:off x="5159670" y="5739420"/>
            <a:ext cx="1124857" cy="523220"/>
          </a:xfrm>
          <a:prstGeom prst="rect">
            <a:avLst/>
          </a:prstGeom>
          <a:noFill/>
        </p:spPr>
        <p:txBody>
          <a:bodyPr wrap="square" rtlCol="0">
            <a:spAutoFit/>
          </a:bodyPr>
          <a:lstStyle/>
          <a:p>
            <a:pPr algn="ctr"/>
            <a:r>
              <a:rPr lang="en-US" sz="1400" b="1" dirty="0" smtClean="0">
                <a:solidFill>
                  <a:schemeClr val="accent1">
                    <a:lumMod val="50000"/>
                  </a:schemeClr>
                </a:solidFill>
                <a:latin typeface="+mj-lt"/>
              </a:rPr>
              <a:t>Physical Impairment</a:t>
            </a:r>
            <a:endParaRPr lang="en-US" sz="1400" b="1" dirty="0">
              <a:solidFill>
                <a:schemeClr val="accent1">
                  <a:lumMod val="50000"/>
                </a:schemeClr>
              </a:solidFill>
              <a:latin typeface="+mj-lt"/>
            </a:endParaRPr>
          </a:p>
        </p:txBody>
      </p:sp>
      <p:sp>
        <p:nvSpPr>
          <p:cNvPr id="33" name="TextBox 32"/>
          <p:cNvSpPr txBox="1"/>
          <p:nvPr/>
        </p:nvSpPr>
        <p:spPr>
          <a:xfrm rot="19732925">
            <a:off x="5983673" y="5663220"/>
            <a:ext cx="1124857" cy="523220"/>
          </a:xfrm>
          <a:prstGeom prst="rect">
            <a:avLst/>
          </a:prstGeom>
          <a:noFill/>
        </p:spPr>
        <p:txBody>
          <a:bodyPr wrap="square" rtlCol="0">
            <a:spAutoFit/>
          </a:bodyPr>
          <a:lstStyle/>
          <a:p>
            <a:pPr algn="ctr"/>
            <a:r>
              <a:rPr lang="en-US" sz="1400" b="1" dirty="0" smtClean="0">
                <a:solidFill>
                  <a:schemeClr val="accent1">
                    <a:lumMod val="50000"/>
                  </a:schemeClr>
                </a:solidFill>
                <a:latin typeface="+mj-lt"/>
              </a:rPr>
              <a:t>Driver Asleep</a:t>
            </a:r>
            <a:endParaRPr lang="en-US" sz="1400" b="1" dirty="0">
              <a:solidFill>
                <a:schemeClr val="accent1">
                  <a:lumMod val="50000"/>
                </a:schemeClr>
              </a:solidFill>
              <a:latin typeface="+mj-lt"/>
            </a:endParaRPr>
          </a:p>
        </p:txBody>
      </p:sp>
      <p:sp>
        <p:nvSpPr>
          <p:cNvPr id="34" name="TextBox 33"/>
          <p:cNvSpPr txBox="1"/>
          <p:nvPr/>
        </p:nvSpPr>
        <p:spPr>
          <a:xfrm rot="19732925">
            <a:off x="6628000" y="5824503"/>
            <a:ext cx="1124857"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rPr>
              <a:t>Distraction</a:t>
            </a:r>
            <a:endParaRPr lang="en-US" sz="1400" b="1" dirty="0">
              <a:solidFill>
                <a:schemeClr val="accent1">
                  <a:lumMod val="50000"/>
                </a:schemeClr>
              </a:solidFill>
              <a:latin typeface="+mj-lt"/>
            </a:endParaRPr>
          </a:p>
        </p:txBody>
      </p:sp>
      <p:sp>
        <p:nvSpPr>
          <p:cNvPr id="35" name="TextBox 34"/>
          <p:cNvSpPr txBox="1"/>
          <p:nvPr/>
        </p:nvSpPr>
        <p:spPr>
          <a:xfrm rot="19732925">
            <a:off x="7528202" y="5729417"/>
            <a:ext cx="1124857" cy="738664"/>
          </a:xfrm>
          <a:prstGeom prst="rect">
            <a:avLst/>
          </a:prstGeom>
          <a:noFill/>
        </p:spPr>
        <p:txBody>
          <a:bodyPr wrap="square" rtlCol="0">
            <a:spAutoFit/>
          </a:bodyPr>
          <a:lstStyle/>
          <a:p>
            <a:pPr algn="ctr"/>
            <a:r>
              <a:rPr lang="en-US" sz="1400" b="1" dirty="0" smtClean="0">
                <a:solidFill>
                  <a:schemeClr val="accent1">
                    <a:lumMod val="50000"/>
                  </a:schemeClr>
                </a:solidFill>
                <a:latin typeface="+mj-lt"/>
              </a:rPr>
              <a:t>Total Behavioral Issues</a:t>
            </a:r>
            <a:endParaRPr lang="en-US" sz="1400" b="1" dirty="0">
              <a:solidFill>
                <a:schemeClr val="accent1">
                  <a:lumMod val="50000"/>
                </a:schemeClr>
              </a:solidFill>
              <a:latin typeface="+mj-lt"/>
            </a:endParaRPr>
          </a:p>
        </p:txBody>
      </p:sp>
      <p:sp>
        <p:nvSpPr>
          <p:cNvPr id="36" name="TextBox 35"/>
          <p:cNvSpPr txBox="1"/>
          <p:nvPr/>
        </p:nvSpPr>
        <p:spPr>
          <a:xfrm rot="19732925">
            <a:off x="8228200" y="5748303"/>
            <a:ext cx="1124857" cy="307777"/>
          </a:xfrm>
          <a:prstGeom prst="rect">
            <a:avLst/>
          </a:prstGeom>
          <a:noFill/>
        </p:spPr>
        <p:txBody>
          <a:bodyPr wrap="square" rtlCol="0">
            <a:spAutoFit/>
          </a:bodyPr>
          <a:lstStyle/>
          <a:p>
            <a:pPr algn="ctr"/>
            <a:r>
              <a:rPr lang="en-US" sz="1400" b="1" dirty="0" smtClean="0">
                <a:latin typeface="+mj-lt"/>
              </a:rPr>
              <a:t>Total</a:t>
            </a:r>
            <a:endParaRPr lang="en-US" sz="1400" b="1" dirty="0">
              <a:latin typeface="+mj-lt"/>
            </a:endParaRPr>
          </a:p>
        </p:txBody>
      </p:sp>
      <p:sp>
        <p:nvSpPr>
          <p:cNvPr id="24" name="TextBox 23"/>
          <p:cNvSpPr txBox="1"/>
          <p:nvPr/>
        </p:nvSpPr>
        <p:spPr>
          <a:xfrm>
            <a:off x="762000" y="4569023"/>
            <a:ext cx="685800" cy="307777"/>
          </a:xfrm>
          <a:prstGeom prst="rect">
            <a:avLst/>
          </a:prstGeom>
          <a:noFill/>
        </p:spPr>
        <p:txBody>
          <a:bodyPr wrap="square" rtlCol="0">
            <a:spAutoFit/>
          </a:bodyPr>
          <a:lstStyle/>
          <a:p>
            <a:pPr algn="ctr"/>
            <a:r>
              <a:rPr lang="en-US" sz="1400" b="1" dirty="0" smtClean="0">
                <a:solidFill>
                  <a:schemeClr val="accent2">
                    <a:lumMod val="50000"/>
                  </a:schemeClr>
                </a:solidFill>
                <a:latin typeface="+mj-lt"/>
                <a:cs typeface="Arial" panose="020B0604020202020204" pitchFamily="34" charset="0"/>
              </a:rPr>
              <a:t>12.2%</a:t>
            </a:r>
            <a:endParaRPr lang="en-US" sz="1400" b="1" dirty="0">
              <a:solidFill>
                <a:schemeClr val="accent2">
                  <a:lumMod val="50000"/>
                </a:schemeClr>
              </a:solidFill>
              <a:latin typeface="+mj-lt"/>
              <a:cs typeface="Arial" panose="020B0604020202020204" pitchFamily="34" charset="0"/>
            </a:endParaRPr>
          </a:p>
        </p:txBody>
      </p:sp>
      <p:sp>
        <p:nvSpPr>
          <p:cNvPr id="38" name="TextBox 37"/>
          <p:cNvSpPr txBox="1"/>
          <p:nvPr/>
        </p:nvSpPr>
        <p:spPr>
          <a:xfrm>
            <a:off x="1620157" y="4623452"/>
            <a:ext cx="685800" cy="307777"/>
          </a:xfrm>
          <a:prstGeom prst="rect">
            <a:avLst/>
          </a:prstGeom>
          <a:noFill/>
        </p:spPr>
        <p:txBody>
          <a:bodyPr wrap="square" rtlCol="0">
            <a:spAutoFit/>
          </a:bodyPr>
          <a:lstStyle/>
          <a:p>
            <a:pPr algn="ctr"/>
            <a:r>
              <a:rPr lang="en-US" sz="1400" b="1" dirty="0" smtClean="0">
                <a:solidFill>
                  <a:schemeClr val="accent2">
                    <a:lumMod val="50000"/>
                  </a:schemeClr>
                </a:solidFill>
                <a:latin typeface="+mj-lt"/>
                <a:cs typeface="Arial" panose="020B0604020202020204" pitchFamily="34" charset="0"/>
              </a:rPr>
              <a:t>11.6%</a:t>
            </a:r>
            <a:endParaRPr lang="en-US" sz="1400" b="1" dirty="0">
              <a:solidFill>
                <a:schemeClr val="accent2">
                  <a:lumMod val="50000"/>
                </a:schemeClr>
              </a:solidFill>
              <a:latin typeface="+mj-lt"/>
              <a:cs typeface="Arial" panose="020B0604020202020204" pitchFamily="34" charset="0"/>
            </a:endParaRPr>
          </a:p>
        </p:txBody>
      </p:sp>
      <p:sp>
        <p:nvSpPr>
          <p:cNvPr id="39" name="TextBox 38"/>
          <p:cNvSpPr txBox="1"/>
          <p:nvPr/>
        </p:nvSpPr>
        <p:spPr>
          <a:xfrm>
            <a:off x="2667000" y="5216163"/>
            <a:ext cx="685800" cy="307777"/>
          </a:xfrm>
          <a:prstGeom prst="rect">
            <a:avLst/>
          </a:prstGeom>
          <a:noFill/>
        </p:spPr>
        <p:txBody>
          <a:bodyPr wrap="square" rtlCol="0">
            <a:spAutoFit/>
          </a:bodyPr>
          <a:lstStyle/>
          <a:p>
            <a:pPr algn="ctr"/>
            <a:r>
              <a:rPr lang="en-US" sz="1400" b="1" dirty="0" smtClean="0">
                <a:solidFill>
                  <a:schemeClr val="accent2">
                    <a:lumMod val="50000"/>
                  </a:schemeClr>
                </a:solidFill>
                <a:latin typeface="+mj-lt"/>
                <a:cs typeface="Arial" panose="020B0604020202020204" pitchFamily="34" charset="0"/>
              </a:rPr>
              <a:t>0.4%</a:t>
            </a:r>
            <a:endParaRPr lang="en-US" sz="1400" b="1" dirty="0">
              <a:solidFill>
                <a:schemeClr val="accent2">
                  <a:lumMod val="50000"/>
                </a:schemeClr>
              </a:solidFill>
              <a:latin typeface="+mj-lt"/>
              <a:cs typeface="Arial" panose="020B0604020202020204" pitchFamily="34" charset="0"/>
            </a:endParaRPr>
          </a:p>
        </p:txBody>
      </p:sp>
      <p:sp>
        <p:nvSpPr>
          <p:cNvPr id="40" name="TextBox 39"/>
          <p:cNvSpPr txBox="1"/>
          <p:nvPr/>
        </p:nvSpPr>
        <p:spPr>
          <a:xfrm>
            <a:off x="3429000" y="4035623"/>
            <a:ext cx="685800" cy="307777"/>
          </a:xfrm>
          <a:prstGeom prst="rect">
            <a:avLst/>
          </a:prstGeom>
          <a:noFill/>
        </p:spPr>
        <p:txBody>
          <a:bodyPr wrap="square" rtlCol="0">
            <a:spAutoFit/>
          </a:bodyPr>
          <a:lstStyle/>
          <a:p>
            <a:pPr algn="ctr"/>
            <a:r>
              <a:rPr lang="en-US" sz="1400" b="1" dirty="0" smtClean="0">
                <a:solidFill>
                  <a:schemeClr val="accent2">
                    <a:lumMod val="50000"/>
                  </a:schemeClr>
                </a:solidFill>
                <a:latin typeface="+mj-lt"/>
                <a:cs typeface="Arial" panose="020B0604020202020204" pitchFamily="34" charset="0"/>
              </a:rPr>
              <a:t>21.3%</a:t>
            </a:r>
            <a:endParaRPr lang="en-US" sz="1400" b="1" dirty="0">
              <a:solidFill>
                <a:schemeClr val="accent2">
                  <a:lumMod val="50000"/>
                </a:schemeClr>
              </a:solidFill>
              <a:latin typeface="+mj-lt"/>
              <a:cs typeface="Arial" panose="020B0604020202020204" pitchFamily="34" charset="0"/>
            </a:endParaRPr>
          </a:p>
        </p:txBody>
      </p:sp>
      <p:sp>
        <p:nvSpPr>
          <p:cNvPr id="41" name="TextBox 40"/>
          <p:cNvSpPr txBox="1"/>
          <p:nvPr/>
        </p:nvSpPr>
        <p:spPr>
          <a:xfrm>
            <a:off x="4343400" y="5178623"/>
            <a:ext cx="685800"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cs typeface="Arial" panose="020B0604020202020204" pitchFamily="34" charset="0"/>
              </a:rPr>
              <a:t>3.1%</a:t>
            </a:r>
            <a:endParaRPr lang="en-US" sz="1400" b="1" dirty="0">
              <a:solidFill>
                <a:schemeClr val="accent1">
                  <a:lumMod val="50000"/>
                </a:schemeClr>
              </a:solidFill>
              <a:latin typeface="+mj-lt"/>
              <a:cs typeface="Arial" panose="020B0604020202020204" pitchFamily="34" charset="0"/>
            </a:endParaRPr>
          </a:p>
        </p:txBody>
      </p:sp>
      <p:sp>
        <p:nvSpPr>
          <p:cNvPr id="42" name="TextBox 41"/>
          <p:cNvSpPr txBox="1"/>
          <p:nvPr/>
        </p:nvSpPr>
        <p:spPr>
          <a:xfrm>
            <a:off x="4953000" y="4648200"/>
            <a:ext cx="685800"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cs typeface="Arial" panose="020B0604020202020204" pitchFamily="34" charset="0"/>
              </a:rPr>
              <a:t>11.0%</a:t>
            </a:r>
            <a:endParaRPr lang="en-US" sz="1400" b="1" dirty="0">
              <a:solidFill>
                <a:schemeClr val="accent1">
                  <a:lumMod val="50000"/>
                </a:schemeClr>
              </a:solidFill>
              <a:latin typeface="+mj-lt"/>
              <a:cs typeface="Arial" panose="020B0604020202020204" pitchFamily="34" charset="0"/>
            </a:endParaRPr>
          </a:p>
        </p:txBody>
      </p:sp>
      <p:sp>
        <p:nvSpPr>
          <p:cNvPr id="43" name="TextBox 42"/>
          <p:cNvSpPr txBox="1"/>
          <p:nvPr/>
        </p:nvSpPr>
        <p:spPr>
          <a:xfrm>
            <a:off x="5715000" y="5178623"/>
            <a:ext cx="685800"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cs typeface="Arial" panose="020B0604020202020204" pitchFamily="34" charset="0"/>
              </a:rPr>
              <a:t>2.3%</a:t>
            </a:r>
            <a:endParaRPr lang="en-US" sz="1400" b="1" dirty="0">
              <a:solidFill>
                <a:schemeClr val="accent1">
                  <a:lumMod val="50000"/>
                </a:schemeClr>
              </a:solidFill>
              <a:latin typeface="+mj-lt"/>
              <a:cs typeface="Arial" panose="020B0604020202020204" pitchFamily="34" charset="0"/>
            </a:endParaRPr>
          </a:p>
        </p:txBody>
      </p:sp>
      <p:sp>
        <p:nvSpPr>
          <p:cNvPr id="44" name="TextBox 43"/>
          <p:cNvSpPr txBox="1"/>
          <p:nvPr/>
        </p:nvSpPr>
        <p:spPr>
          <a:xfrm>
            <a:off x="6400800" y="5181600"/>
            <a:ext cx="685800"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cs typeface="Arial" panose="020B0604020202020204" pitchFamily="34" charset="0"/>
              </a:rPr>
              <a:t>2.9%</a:t>
            </a:r>
            <a:endParaRPr lang="en-US" sz="1400" b="1" dirty="0">
              <a:solidFill>
                <a:schemeClr val="accent1">
                  <a:lumMod val="50000"/>
                </a:schemeClr>
              </a:solidFill>
              <a:latin typeface="+mj-lt"/>
              <a:cs typeface="Arial" panose="020B0604020202020204" pitchFamily="34" charset="0"/>
            </a:endParaRPr>
          </a:p>
        </p:txBody>
      </p:sp>
      <p:sp>
        <p:nvSpPr>
          <p:cNvPr id="45" name="TextBox 44"/>
          <p:cNvSpPr txBox="1"/>
          <p:nvPr/>
        </p:nvSpPr>
        <p:spPr>
          <a:xfrm>
            <a:off x="7010400" y="4343400"/>
            <a:ext cx="685800"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cs typeface="Arial" panose="020B0604020202020204" pitchFamily="34" charset="0"/>
              </a:rPr>
              <a:t>16.7%</a:t>
            </a:r>
            <a:endParaRPr lang="en-US" sz="1400" b="1" dirty="0">
              <a:solidFill>
                <a:schemeClr val="accent1">
                  <a:lumMod val="50000"/>
                </a:schemeClr>
              </a:solidFill>
              <a:latin typeface="+mj-lt"/>
              <a:cs typeface="Arial" panose="020B0604020202020204" pitchFamily="34" charset="0"/>
            </a:endParaRPr>
          </a:p>
        </p:txBody>
      </p:sp>
      <p:sp>
        <p:nvSpPr>
          <p:cNvPr id="46" name="TextBox 45"/>
          <p:cNvSpPr txBox="1"/>
          <p:nvPr/>
        </p:nvSpPr>
        <p:spPr>
          <a:xfrm>
            <a:off x="7696200" y="3352800"/>
            <a:ext cx="685800" cy="307777"/>
          </a:xfrm>
          <a:prstGeom prst="rect">
            <a:avLst/>
          </a:prstGeom>
          <a:noFill/>
        </p:spPr>
        <p:txBody>
          <a:bodyPr wrap="square" rtlCol="0">
            <a:spAutoFit/>
          </a:bodyPr>
          <a:lstStyle/>
          <a:p>
            <a:pPr algn="ctr"/>
            <a:r>
              <a:rPr lang="en-US" sz="1400" b="1" dirty="0" smtClean="0">
                <a:solidFill>
                  <a:schemeClr val="accent1">
                    <a:lumMod val="50000"/>
                  </a:schemeClr>
                </a:solidFill>
                <a:latin typeface="+mj-lt"/>
                <a:cs typeface="Arial" panose="020B0604020202020204" pitchFamily="34" charset="0"/>
              </a:rPr>
              <a:t>32.4%</a:t>
            </a:r>
            <a:endParaRPr lang="en-US" sz="1400" b="1" dirty="0">
              <a:solidFill>
                <a:schemeClr val="accent1">
                  <a:lumMod val="50000"/>
                </a:schemeClr>
              </a:solidFill>
              <a:latin typeface="+mj-lt"/>
              <a:cs typeface="Arial" panose="020B0604020202020204" pitchFamily="34" charset="0"/>
            </a:endParaRPr>
          </a:p>
        </p:txBody>
      </p:sp>
      <p:sp>
        <p:nvSpPr>
          <p:cNvPr id="47" name="TextBox 46"/>
          <p:cNvSpPr txBox="1"/>
          <p:nvPr/>
        </p:nvSpPr>
        <p:spPr>
          <a:xfrm>
            <a:off x="8534400" y="2283023"/>
            <a:ext cx="685800" cy="307777"/>
          </a:xfrm>
          <a:prstGeom prst="rect">
            <a:avLst/>
          </a:prstGeom>
          <a:noFill/>
        </p:spPr>
        <p:txBody>
          <a:bodyPr wrap="square" rtlCol="0">
            <a:spAutoFit/>
          </a:bodyPr>
          <a:lstStyle/>
          <a:p>
            <a:pPr algn="ctr"/>
            <a:r>
              <a:rPr lang="en-US" sz="1400" b="1" dirty="0" smtClean="0">
                <a:latin typeface="+mj-lt"/>
                <a:cs typeface="Arial" panose="020B0604020202020204" pitchFamily="34" charset="0"/>
              </a:rPr>
              <a:t>48.9%</a:t>
            </a:r>
            <a:endParaRPr lang="en-US" sz="1400" b="1" dirty="0">
              <a:latin typeface="+mj-lt"/>
              <a:cs typeface="Arial" panose="020B0604020202020204" pitchFamily="34" charset="0"/>
            </a:endParaRPr>
          </a:p>
        </p:txBody>
      </p:sp>
      <p:sp>
        <p:nvSpPr>
          <p:cNvPr id="48" name="Text Box 6"/>
          <p:cNvSpPr txBox="1">
            <a:spLocks noChangeArrowheads="1"/>
          </p:cNvSpPr>
          <p:nvPr/>
        </p:nvSpPr>
        <p:spPr bwMode="auto">
          <a:xfrm>
            <a:off x="1524000" y="2133600"/>
            <a:ext cx="2379662"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2000" b="1" i="0" u="none" strike="noStrike" cap="none" normalizeH="0" baseline="0" dirty="0" smtClean="0">
                <a:ln>
                  <a:noFill/>
                </a:ln>
                <a:solidFill>
                  <a:schemeClr val="accent2">
                    <a:lumMod val="50000"/>
                  </a:schemeClr>
                </a:solidFill>
                <a:effectLst/>
                <a:latin typeface="+mj-lt"/>
                <a:cs typeface="Arial" pitchFamily="34" charset="0"/>
              </a:rPr>
              <a:t>  Technology Issues</a:t>
            </a:r>
            <a:r>
              <a:rPr kumimoji="0" lang="en-US" altLang="en-US" sz="2000" b="0" i="0" u="none" strike="noStrike" cap="none" normalizeH="0" baseline="0" dirty="0" smtClean="0">
                <a:ln>
                  <a:noFill/>
                </a:ln>
                <a:solidFill>
                  <a:schemeClr val="accent2">
                    <a:lumMod val="50000"/>
                  </a:schemeClr>
                </a:solidFill>
                <a:effectLst/>
                <a:latin typeface="+mj-lt"/>
                <a:cs typeface="Arial" pitchFamily="34" charset="0"/>
              </a:rPr>
              <a:t/>
            </a:r>
            <a:br>
              <a:rPr kumimoji="0" lang="en-US" altLang="en-US" sz="2000" b="0" i="0" u="none" strike="noStrike" cap="none" normalizeH="0" baseline="0" dirty="0" smtClean="0">
                <a:ln>
                  <a:noFill/>
                </a:ln>
                <a:solidFill>
                  <a:schemeClr val="accent2">
                    <a:lumMod val="50000"/>
                  </a:schemeClr>
                </a:solidFill>
                <a:effectLst/>
                <a:latin typeface="+mj-lt"/>
                <a:cs typeface="Arial" pitchFamily="34" charset="0"/>
              </a:rPr>
            </a:br>
            <a:endParaRPr kumimoji="0" lang="en-US" altLang="en-US" sz="2000" b="0" i="0" u="none" strike="noStrike" cap="none" normalizeH="0" baseline="0" dirty="0" smtClean="0">
              <a:ln>
                <a:noFill/>
              </a:ln>
              <a:solidFill>
                <a:schemeClr val="accent2">
                  <a:lumMod val="50000"/>
                </a:schemeClr>
              </a:solidFill>
              <a:effectLst/>
              <a:latin typeface="+mj-lt"/>
              <a:cs typeface="Arial" pitchFamily="34" charset="0"/>
            </a:endParaRPr>
          </a:p>
        </p:txBody>
      </p:sp>
      <p:pic>
        <p:nvPicPr>
          <p:cNvPr id="53" name="Picture 52" descr="http://www.clker.com/cliparts/R/X/1/z/c/p/wrench-md.png"/>
          <p:cNvPicPr/>
          <p:nvPr/>
        </p:nvPicPr>
        <p:blipFill>
          <a:blip r:embed="rId5" cstate="print"/>
          <a:srcRect/>
          <a:stretch>
            <a:fillRect/>
          </a:stretch>
        </p:blipFill>
        <p:spPr bwMode="auto">
          <a:xfrm>
            <a:off x="1137217" y="2148113"/>
            <a:ext cx="559140" cy="439738"/>
          </a:xfrm>
          <a:prstGeom prst="rect">
            <a:avLst/>
          </a:prstGeom>
          <a:noFill/>
          <a:ln w="9525">
            <a:noFill/>
            <a:miter lim="800000"/>
            <a:headEnd/>
            <a:tailEnd/>
          </a:ln>
        </p:spPr>
      </p:pic>
      <p:sp>
        <p:nvSpPr>
          <p:cNvPr id="49" name="Text Box 7"/>
          <p:cNvSpPr txBox="1">
            <a:spLocks noChangeArrowheads="1"/>
          </p:cNvSpPr>
          <p:nvPr/>
        </p:nvSpPr>
        <p:spPr bwMode="auto">
          <a:xfrm>
            <a:off x="5295900" y="1863157"/>
            <a:ext cx="1981200" cy="1009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2000" b="1" i="0" u="none" strike="noStrike" cap="none" normalizeH="0" baseline="0" dirty="0" smtClean="0">
                <a:ln>
                  <a:noFill/>
                </a:ln>
                <a:solidFill>
                  <a:schemeClr val="accent1">
                    <a:lumMod val="50000"/>
                  </a:schemeClr>
                </a:solidFill>
                <a:effectLst/>
                <a:latin typeface="+mj-lt"/>
                <a:cs typeface="Arial" pitchFamily="34" charset="0"/>
              </a:rPr>
              <a:t>Behavioral (Driver) </a:t>
            </a:r>
            <a:br>
              <a:rPr kumimoji="0" lang="en-US" altLang="en-US" sz="2000" b="1" i="0" u="none" strike="noStrike" cap="none" normalizeH="0" baseline="0" dirty="0" smtClean="0">
                <a:ln>
                  <a:noFill/>
                </a:ln>
                <a:solidFill>
                  <a:schemeClr val="accent1">
                    <a:lumMod val="50000"/>
                  </a:schemeClr>
                </a:solidFill>
                <a:effectLst/>
                <a:latin typeface="+mj-lt"/>
                <a:cs typeface="Arial" pitchFamily="34" charset="0"/>
              </a:rPr>
            </a:br>
            <a:r>
              <a:rPr kumimoji="0" lang="en-US" altLang="en-US" sz="2000" b="1" i="0" u="none" strike="noStrike" cap="none" normalizeH="0" baseline="0" dirty="0" smtClean="0">
                <a:ln>
                  <a:noFill/>
                </a:ln>
                <a:solidFill>
                  <a:schemeClr val="accent1">
                    <a:lumMod val="50000"/>
                  </a:schemeClr>
                </a:solidFill>
                <a:effectLst/>
                <a:latin typeface="+mj-lt"/>
                <a:cs typeface="Arial" pitchFamily="34" charset="0"/>
              </a:rPr>
              <a:t>Issues</a:t>
            </a:r>
            <a:endParaRPr kumimoji="0" lang="en-US" altLang="en-US" sz="2000" b="0" i="0" u="none" strike="noStrike" cap="none" normalizeH="0" baseline="0" dirty="0" smtClean="0">
              <a:ln>
                <a:noFill/>
              </a:ln>
              <a:solidFill>
                <a:schemeClr val="accent1">
                  <a:lumMod val="50000"/>
                </a:schemeClr>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t/>
            </a:r>
            <a:b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br>
            <a: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t/>
            </a:r>
            <a:b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br>
            <a: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t/>
            </a:r>
            <a:b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br>
            <a: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t/>
            </a:r>
            <a:br>
              <a:rPr kumimoji="0" lang="en-US" altLang="en-US" sz="2000" b="0" i="0" u="none" strike="noStrike" cap="none" normalizeH="0" baseline="0" dirty="0" smtClean="0">
                <a:ln>
                  <a:noFill/>
                </a:ln>
                <a:solidFill>
                  <a:schemeClr val="accent1">
                    <a:lumMod val="50000"/>
                  </a:schemeClr>
                </a:solidFill>
                <a:effectLst/>
                <a:latin typeface="+mj-lt"/>
                <a:cs typeface="Arial" pitchFamily="34" charset="0"/>
              </a:rPr>
            </a:br>
            <a:endParaRPr kumimoji="0" lang="en-US" altLang="en-US" sz="2000" b="0" i="0" u="none" strike="noStrike" cap="none" normalizeH="0" baseline="0" dirty="0" smtClean="0">
              <a:ln>
                <a:noFill/>
              </a:ln>
              <a:solidFill>
                <a:schemeClr val="accent1">
                  <a:lumMod val="50000"/>
                </a:schemeClr>
              </a:solidFill>
              <a:effectLst/>
              <a:latin typeface="+mj-lt"/>
              <a:cs typeface="Arial" pitchFamily="34" charset="0"/>
            </a:endParaRPr>
          </a:p>
        </p:txBody>
      </p:sp>
      <p:pic>
        <p:nvPicPr>
          <p:cNvPr id="55" name="Picture 54" descr="http://www.clker.com/cliparts/h/2/A/d/Z/v/man-silhouette-without-border-orange-th.png"/>
          <p:cNvPicPr/>
          <p:nvPr/>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rcRect l="18079" r="19935"/>
          <a:stretch/>
        </p:blipFill>
        <p:spPr bwMode="auto">
          <a:xfrm>
            <a:off x="4876799" y="1863157"/>
            <a:ext cx="762001" cy="1009650"/>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4776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00"/>
                                        <p:tgtEl>
                                          <p:spTgt spid="3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down)">
                                      <p:cBhvr>
                                        <p:cTn id="80" dur="500"/>
                                        <p:tgtEl>
                                          <p:spTgt spid="1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00"/>
                                        <p:tgtEl>
                                          <p:spTgt spid="1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down)">
                                      <p:cBhvr>
                                        <p:cTn id="86" dur="500"/>
                                        <p:tgtEl>
                                          <p:spTgt spid="1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par>
                          <p:cTn id="93" fill="hold">
                            <p:stCondLst>
                              <p:cond delay="1000"/>
                            </p:stCondLst>
                            <p:childTnLst>
                              <p:par>
                                <p:cTn id="94" presetID="2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500"/>
                                        <p:tgtEl>
                                          <p:spTgt spid="41"/>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down)">
                                      <p:cBhvr>
                                        <p:cTn id="99" dur="500"/>
                                        <p:tgtEl>
                                          <p:spTgt spid="4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down)">
                                      <p:cBhvr>
                                        <p:cTn id="102" dur="500"/>
                                        <p:tgtEl>
                                          <p:spTgt spid="43"/>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down)">
                                      <p:cBhvr>
                                        <p:cTn id="105" dur="500"/>
                                        <p:tgtEl>
                                          <p:spTgt spid="4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down)">
                                      <p:cBhvr>
                                        <p:cTn id="108" dur="500"/>
                                        <p:tgtEl>
                                          <p:spTgt spid="45"/>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5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down)">
                                      <p:cBhvr>
                                        <p:cTn id="116" dur="500"/>
                                        <p:tgtEl>
                                          <p:spTgt spid="2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childTnLst>
                          </p:cTn>
                        </p:par>
                        <p:par>
                          <p:cTn id="120" fill="hold">
                            <p:stCondLst>
                              <p:cond delay="500"/>
                            </p:stCondLst>
                            <p:childTnLst>
                              <p:par>
                                <p:cTn id="121" presetID="2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wipe(down)">
                                      <p:cBhvr>
                                        <p:cTn id="1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p:bldP spid="27" grpId="0"/>
      <p:bldP spid="28" grpId="0"/>
      <p:bldP spid="29" grpId="0"/>
      <p:bldP spid="30" grpId="0"/>
      <p:bldP spid="31" grpId="0"/>
      <p:bldP spid="32" grpId="0"/>
      <p:bldP spid="33" grpId="0"/>
      <p:bldP spid="34" grpId="0"/>
      <p:bldP spid="35" grpId="0"/>
      <p:bldP spid="36" grpId="0"/>
      <p:bldP spid="24" grpId="0"/>
      <p:bldP spid="38" grpId="0"/>
      <p:bldP spid="39" grpId="0"/>
      <p:bldP spid="40" grpId="0"/>
      <p:bldP spid="41" grpId="0"/>
      <p:bldP spid="42" grpId="0"/>
      <p:bldP spid="43" grpId="0"/>
      <p:bldP spid="44" grpId="0"/>
      <p:bldP spid="45" grpId="0"/>
      <p:bldP spid="46" grpId="0"/>
      <p:bldP spid="47" grpId="0"/>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NMVCCS – </a:t>
            </a:r>
            <a:br>
              <a:rPr lang="en-US" altLang="en-US" sz="3600" b="1" dirty="0" smtClean="0">
                <a:latin typeface="Arial" charset="0"/>
                <a:cs typeface="Arial" charset="0"/>
              </a:rPr>
            </a:br>
            <a:r>
              <a:rPr lang="en-US" altLang="en-US" sz="3600" b="1" dirty="0" smtClean="0">
                <a:latin typeface="Arial" charset="0"/>
                <a:cs typeface="Arial" charset="0"/>
              </a:rPr>
              <a:t>Implications of the CAS Study</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18</a:t>
            </a:fld>
            <a:endParaRPr lang="en-US" altLang="en-US" smtClean="0">
              <a:solidFill>
                <a:srgbClr val="898989"/>
              </a:solidFill>
              <a:cs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04722525"/>
              </p:ext>
            </p:extLst>
          </p:nvPr>
        </p:nvGraphicFramePr>
        <p:xfrm>
          <a:off x="609600" y="15240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23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9124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3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p:cNvSpPr/>
          <p:nvPr/>
        </p:nvSpPr>
        <p:spPr>
          <a:xfrm>
            <a:off x="457200" y="3083626"/>
            <a:ext cx="5791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Agenda</a:t>
            </a:r>
          </a:p>
        </p:txBody>
      </p:sp>
      <p:sp>
        <p:nvSpPr>
          <p:cNvPr id="29699" name="Content Placeholder 2"/>
          <p:cNvSpPr>
            <a:spLocks noGrp="1"/>
          </p:cNvSpPr>
          <p:nvPr>
            <p:ph idx="1"/>
          </p:nvPr>
        </p:nvSpPr>
        <p:spPr>
          <a:xfrm>
            <a:off x="457200" y="1600200"/>
            <a:ext cx="8458200" cy="4876800"/>
          </a:xfrm>
        </p:spPr>
        <p:txBody>
          <a:bodyPr/>
          <a:lstStyle/>
          <a:p>
            <a:pPr lvl="0">
              <a:spcBef>
                <a:spcPts val="600"/>
              </a:spcBef>
              <a:spcAft>
                <a:spcPts val="2400"/>
              </a:spcAft>
            </a:pPr>
            <a:r>
              <a:rPr lang="en-US" sz="2400" b="1" dirty="0" smtClean="0">
                <a:latin typeface="+mj-lt"/>
              </a:rPr>
              <a:t>Automated Vehicles – Background</a:t>
            </a:r>
          </a:p>
          <a:p>
            <a:pPr>
              <a:spcBef>
                <a:spcPts val="600"/>
              </a:spcBef>
              <a:spcAft>
                <a:spcPts val="2400"/>
              </a:spcAft>
            </a:pPr>
            <a:r>
              <a:rPr lang="en-US" sz="2400" b="1" dirty="0" smtClean="0">
                <a:latin typeface="+mj-lt"/>
              </a:rPr>
              <a:t>Automated </a:t>
            </a:r>
            <a:r>
              <a:rPr lang="en-US" sz="2400" b="1" dirty="0">
                <a:latin typeface="+mj-lt"/>
              </a:rPr>
              <a:t>Vehicle Risk Profile</a:t>
            </a:r>
          </a:p>
          <a:p>
            <a:pPr lvl="0">
              <a:spcBef>
                <a:spcPts val="600"/>
              </a:spcBef>
              <a:spcAft>
                <a:spcPts val="2400"/>
              </a:spcAft>
            </a:pPr>
            <a:r>
              <a:rPr lang="en-US" sz="2400" b="1" dirty="0" smtClean="0">
                <a:latin typeface="+mj-lt"/>
              </a:rPr>
              <a:t>Vehicle Symbol Analysis</a:t>
            </a:r>
          </a:p>
          <a:p>
            <a:pPr lvl="0">
              <a:spcBef>
                <a:spcPts val="600"/>
              </a:spcBef>
              <a:spcAft>
                <a:spcPts val="2400"/>
              </a:spcAft>
            </a:pPr>
            <a:r>
              <a:rPr lang="en-US" sz="2400" b="1" dirty="0" smtClean="0">
                <a:latin typeface="+mj-lt"/>
              </a:rPr>
              <a:t>Regulatory Overview</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19</a:t>
            </a:fld>
            <a:endParaRPr lang="en-US" altLang="en-US" dirty="0" smtClean="0">
              <a:solidFill>
                <a:srgbClr val="898989"/>
              </a:solidFill>
              <a:cs typeface="Arial" charset="0"/>
            </a:endParaRPr>
          </a:p>
        </p:txBody>
      </p:sp>
    </p:spTree>
    <p:extLst>
      <p:ext uri="{BB962C8B-B14F-4D97-AF65-F5344CB8AC3E}">
        <p14:creationId xmlns:p14="http://schemas.microsoft.com/office/powerpoint/2010/main" val="322432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500" dirty="0" smtClean="0"/>
              <a:t>Vehicle operates as Windows System</a:t>
            </a:r>
            <a:endParaRPr lang="en-US" sz="3500"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sz="2500" dirty="0" smtClean="0"/>
              <a:t>Automobiles </a:t>
            </a:r>
            <a:r>
              <a:rPr lang="en-US" sz="2500" dirty="0"/>
              <a:t>would frequently crash for no apparent reason. This would be so common that motorists would simply accept it, restart their car and continue driving. 	</a:t>
            </a:r>
            <a:endParaRPr lang="en-US" sz="2500" dirty="0" smtClean="0"/>
          </a:p>
          <a:p>
            <a:pPr marL="0" indent="0">
              <a:buNone/>
            </a:pPr>
            <a:endParaRPr lang="en-US" sz="2500" dirty="0"/>
          </a:p>
          <a:p>
            <a:pPr>
              <a:buFont typeface="Arial" panose="020B0604020202020204" pitchFamily="34" charset="0"/>
              <a:buChar char="•"/>
            </a:pPr>
            <a:r>
              <a:rPr lang="en-US" sz="2500" dirty="0" smtClean="0"/>
              <a:t>Airbags </a:t>
            </a:r>
            <a:r>
              <a:rPr lang="en-US" sz="2500" dirty="0"/>
              <a:t>would ask, 'Are you sure?' before </a:t>
            </a:r>
            <a:r>
              <a:rPr lang="en-US" sz="2500" dirty="0" smtClean="0"/>
              <a:t>deployment.</a:t>
            </a:r>
          </a:p>
          <a:p>
            <a:pPr marL="0" indent="0">
              <a:buNone/>
            </a:pPr>
            <a:endParaRPr lang="en-US" sz="2500" dirty="0" smtClean="0"/>
          </a:p>
          <a:p>
            <a:pPr>
              <a:buFont typeface="Arial" panose="020B0604020202020204" pitchFamily="34" charset="0"/>
              <a:buChar char="•"/>
            </a:pPr>
            <a:r>
              <a:rPr lang="en-US" sz="2500" dirty="0" smtClean="0"/>
              <a:t>Vehicles </a:t>
            </a:r>
            <a:r>
              <a:rPr lang="en-US" sz="2500" dirty="0"/>
              <a:t>would occasionally shut down completely and refuse to restart, requiring motorists to reinstall their engine. </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002DFADD-2E46-4920-B8D1-AA1A322CE313}" type="slidenum">
              <a:rPr lang="en-US" smtClean="0"/>
              <a:pPr>
                <a:defRPr/>
              </a:pPr>
              <a:t>2</a:t>
            </a:fld>
            <a:endParaRPr lang="en-US" dirty="0"/>
          </a:p>
        </p:txBody>
      </p:sp>
      <p:sp>
        <p:nvSpPr>
          <p:cNvPr id="2" name="Rectangle 1"/>
          <p:cNvSpPr/>
          <p:nvPr/>
        </p:nvSpPr>
        <p:spPr>
          <a:xfrm>
            <a:off x="457200" y="6352143"/>
            <a:ext cx="1634935" cy="276999"/>
          </a:xfrm>
          <a:prstGeom prst="rect">
            <a:avLst/>
          </a:prstGeom>
        </p:spPr>
        <p:txBody>
          <a:bodyPr wrap="none">
            <a:spAutoFit/>
          </a:bodyPr>
          <a:lstStyle/>
          <a:p>
            <a:r>
              <a:rPr lang="en-US" sz="1200" dirty="0">
                <a:latin typeface="arial" panose="020B0604020202020204" pitchFamily="34" charset="0"/>
              </a:rPr>
              <a:t>www.vtpi.org/avip.pdf</a:t>
            </a:r>
            <a:endParaRPr lang="en-US" sz="1200" dirty="0"/>
          </a:p>
        </p:txBody>
      </p:sp>
    </p:spTree>
    <p:extLst>
      <p:ext uri="{BB962C8B-B14F-4D97-AF65-F5344CB8AC3E}">
        <p14:creationId xmlns:p14="http://schemas.microsoft.com/office/powerpoint/2010/main" val="1475403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066800" y="274638"/>
            <a:ext cx="8077200" cy="1143000"/>
          </a:xfrm>
        </p:spPr>
        <p:txBody>
          <a:bodyPr/>
          <a:lstStyle/>
          <a:p>
            <a:r>
              <a:rPr lang="en-US" altLang="en-US" sz="3600" b="1" dirty="0">
                <a:latin typeface="Arial" charset="0"/>
                <a:cs typeface="Arial" charset="0"/>
              </a:rPr>
              <a:t>Vehicle symbol analysis approach</a:t>
            </a:r>
            <a:endParaRPr lang="en-US" altLang="en-US" sz="3600" b="1" dirty="0" smtClean="0">
              <a:latin typeface="Arial" charset="0"/>
              <a:cs typeface="Arial" charset="0"/>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077C5C0-F46D-42AF-8690-20B17B52ED44}" type="slidenum">
              <a:rPr lang="en-US" altLang="en-US" smtClean="0">
                <a:solidFill>
                  <a:srgbClr val="898989"/>
                </a:solidFill>
                <a:cs typeface="Arial" charset="0"/>
              </a:rPr>
              <a:pPr/>
              <a:t>20</a:t>
            </a:fld>
            <a:endParaRPr lang="en-US" altLang="en-US" smtClean="0">
              <a:solidFill>
                <a:srgbClr val="898989"/>
              </a:solidFill>
              <a:cs typeface="Arial" charset="0"/>
            </a:endParaRPr>
          </a:p>
        </p:txBody>
      </p:sp>
      <p:sp>
        <p:nvSpPr>
          <p:cNvPr id="2" name="Rectangle 1"/>
          <p:cNvSpPr/>
          <p:nvPr/>
        </p:nvSpPr>
        <p:spPr>
          <a:xfrm>
            <a:off x="457200" y="1676400"/>
            <a:ext cx="685800" cy="541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534" y="1828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Vehicle experience groups</a:t>
            </a:r>
            <a:endParaRPr lang="en-US" b="1" dirty="0"/>
          </a:p>
        </p:txBody>
      </p:sp>
      <p:sp>
        <p:nvSpPr>
          <p:cNvPr id="7" name="Rectangle 6"/>
          <p:cNvSpPr/>
          <p:nvPr/>
        </p:nvSpPr>
        <p:spPr>
          <a:xfrm>
            <a:off x="95534" y="2958152"/>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Complements to credibility</a:t>
            </a:r>
            <a:endParaRPr lang="en-US" sz="1200" b="1" dirty="0"/>
          </a:p>
        </p:txBody>
      </p:sp>
      <p:sp>
        <p:nvSpPr>
          <p:cNvPr id="8" name="Rectangle 7"/>
          <p:cNvSpPr/>
          <p:nvPr/>
        </p:nvSpPr>
        <p:spPr>
          <a:xfrm>
            <a:off x="95534" y="4114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Automated vehicle symbol: option 1</a:t>
            </a:r>
            <a:endParaRPr lang="en-US" b="1" dirty="0"/>
          </a:p>
        </p:txBody>
      </p:sp>
      <p:sp>
        <p:nvSpPr>
          <p:cNvPr id="4" name="TextBox 3"/>
          <p:cNvSpPr txBox="1"/>
          <p:nvPr/>
        </p:nvSpPr>
        <p:spPr>
          <a:xfrm>
            <a:off x="2286000" y="1828800"/>
            <a:ext cx="6629400" cy="646331"/>
          </a:xfrm>
          <a:prstGeom prst="rect">
            <a:avLst/>
          </a:prstGeom>
          <a:noFill/>
        </p:spPr>
        <p:txBody>
          <a:bodyPr wrap="square" rtlCol="0">
            <a:spAutoFit/>
          </a:bodyPr>
          <a:lstStyle/>
          <a:p>
            <a:pPr marL="284163" lvl="1" indent="-284163">
              <a:buFont typeface="Arial" panose="020B0604020202020204" pitchFamily="34" charset="0"/>
              <a:buChar char="•"/>
            </a:pPr>
            <a:r>
              <a:rPr lang="en-US" dirty="0">
                <a:latin typeface="+mj-lt"/>
              </a:rPr>
              <a:t>Each group’s experience is weighted and combined with similar vehicles  </a:t>
            </a:r>
          </a:p>
        </p:txBody>
      </p:sp>
      <p:cxnSp>
        <p:nvCxnSpPr>
          <p:cNvPr id="6" name="Straight Connector 5"/>
          <p:cNvCxnSpPr/>
          <p:nvPr/>
        </p:nvCxnSpPr>
        <p:spPr>
          <a:xfrm>
            <a:off x="190500" y="2860343"/>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2944504"/>
            <a:ext cx="6629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Vehicle’s body style factor</a:t>
            </a:r>
          </a:p>
          <a:p>
            <a:pPr marL="285750" indent="-285750">
              <a:buFont typeface="Arial" panose="020B0604020202020204" pitchFamily="34" charset="0"/>
              <a:buChar char="•"/>
            </a:pPr>
            <a:r>
              <a:rPr lang="en-US" dirty="0" smtClean="0">
                <a:latin typeface="+mj-lt"/>
              </a:rPr>
              <a:t>Prior year factor</a:t>
            </a:r>
            <a:endParaRPr lang="en-US" dirty="0">
              <a:latin typeface="+mj-lt"/>
            </a:endParaRPr>
          </a:p>
        </p:txBody>
      </p:sp>
      <p:cxnSp>
        <p:nvCxnSpPr>
          <p:cNvPr id="14" name="Straight Connector 13"/>
          <p:cNvCxnSpPr/>
          <p:nvPr/>
        </p:nvCxnSpPr>
        <p:spPr>
          <a:xfrm>
            <a:off x="190500" y="4011304"/>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4114800"/>
            <a:ext cx="662940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Assume a brand new </a:t>
            </a:r>
            <a:r>
              <a:rPr lang="en-US" dirty="0" smtClean="0">
                <a:latin typeface="+mj-lt"/>
              </a:rPr>
              <a:t>vehicle</a:t>
            </a:r>
          </a:p>
          <a:p>
            <a:pPr marL="631825" lvl="1" indent="-285750">
              <a:buFont typeface="Arial" panose="020B0604020202020204" pitchFamily="34" charset="0"/>
              <a:buChar char="•"/>
            </a:pPr>
            <a:r>
              <a:rPr lang="en-US" dirty="0" smtClean="0">
                <a:latin typeface="+mj-lt"/>
              </a:rPr>
              <a:t>e.g. Mercedes introduces a new fully automated vehicle</a:t>
            </a:r>
          </a:p>
          <a:p>
            <a:pPr marL="631825" lvl="1" indent="-285750">
              <a:buFont typeface="Arial" panose="020B0604020202020204" pitchFamily="34" charset="0"/>
              <a:buChar char="•"/>
            </a:pPr>
            <a:r>
              <a:rPr lang="en-US" dirty="0" smtClean="0">
                <a:latin typeface="+mj-lt"/>
              </a:rPr>
              <a:t>No initial prior year factor, growth </a:t>
            </a:r>
            <a:r>
              <a:rPr lang="en-US" dirty="0">
                <a:latin typeface="+mj-lt"/>
              </a:rPr>
              <a:t>trend impacts </a:t>
            </a:r>
            <a:r>
              <a:rPr lang="en-US" dirty="0" smtClean="0">
                <a:latin typeface="+mj-lt"/>
              </a:rPr>
              <a:t>credibility</a:t>
            </a:r>
            <a:endParaRPr lang="en-US" dirty="0">
              <a:latin typeface="+mj-lt"/>
            </a:endParaRPr>
          </a:p>
        </p:txBody>
      </p:sp>
      <p:sp>
        <p:nvSpPr>
          <p:cNvPr id="16" name="Rectangle 15"/>
          <p:cNvSpPr/>
          <p:nvPr/>
        </p:nvSpPr>
        <p:spPr>
          <a:xfrm>
            <a:off x="95534" y="5257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Automated vehicle symbol: option </a:t>
            </a:r>
            <a:r>
              <a:rPr lang="en-US" sz="2000" b="1" dirty="0" smtClean="0"/>
              <a:t>2</a:t>
            </a:r>
            <a:endParaRPr lang="en-US" sz="2000" b="1" dirty="0"/>
          </a:p>
        </p:txBody>
      </p:sp>
      <p:cxnSp>
        <p:nvCxnSpPr>
          <p:cNvPr id="17" name="Straight Connector 16"/>
          <p:cNvCxnSpPr/>
          <p:nvPr/>
        </p:nvCxnSpPr>
        <p:spPr>
          <a:xfrm>
            <a:off x="190500" y="5140656"/>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0" y="5257800"/>
            <a:ext cx="6629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Assume update to a current vehicle</a:t>
            </a:r>
          </a:p>
          <a:p>
            <a:pPr marL="630238" lvl="1" indent="-284163">
              <a:buFont typeface="Arial" panose="020B0604020202020204" pitchFamily="34" charset="0"/>
              <a:buChar char="•"/>
            </a:pPr>
            <a:r>
              <a:rPr lang="en-US" dirty="0">
                <a:latin typeface="+mj-lt"/>
              </a:rPr>
              <a:t>e.g. all new Honda Civics sold with AV </a:t>
            </a:r>
            <a:r>
              <a:rPr lang="en-US" dirty="0" smtClean="0">
                <a:latin typeface="+mj-lt"/>
              </a:rPr>
              <a:t>equipment</a:t>
            </a:r>
            <a:endParaRPr lang="en-US" dirty="0">
              <a:latin typeface="+mj-lt"/>
            </a:endParaRPr>
          </a:p>
        </p:txBody>
      </p:sp>
    </p:spTree>
    <p:extLst>
      <p:ext uri="{BB962C8B-B14F-4D97-AF65-F5344CB8AC3E}">
        <p14:creationId xmlns:p14="http://schemas.microsoft.com/office/powerpoint/2010/main" val="1933273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Vehicle Symbol Calculation</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21</a:t>
            </a:fld>
            <a:endParaRPr lang="en-US" altLang="en-US" dirty="0" smtClean="0">
              <a:solidFill>
                <a:srgbClr val="898989"/>
              </a:solidFill>
              <a:cs typeface="Arial" charset="0"/>
            </a:endParaRPr>
          </a:p>
        </p:txBody>
      </p:sp>
      <p:sp>
        <p:nvSpPr>
          <p:cNvPr id="21" name="Rectangle 20"/>
          <p:cNvSpPr/>
          <p:nvPr/>
        </p:nvSpPr>
        <p:spPr>
          <a:xfrm>
            <a:off x="400334" y="15240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Automated vehicle symbol: option 1</a:t>
            </a:r>
          </a:p>
        </p:txBody>
      </p:sp>
      <p:sp>
        <p:nvSpPr>
          <p:cNvPr id="22" name="TextBox 21"/>
          <p:cNvSpPr txBox="1"/>
          <p:nvPr/>
        </p:nvSpPr>
        <p:spPr>
          <a:xfrm>
            <a:off x="2590800" y="1524000"/>
            <a:ext cx="6172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Assume a brand new vehicle</a:t>
            </a:r>
          </a:p>
          <a:p>
            <a:pPr marL="631825" lvl="1" indent="-285750">
              <a:buFont typeface="Arial" panose="020B0604020202020204" pitchFamily="34" charset="0"/>
              <a:buChar char="•"/>
            </a:pPr>
            <a:r>
              <a:rPr lang="en-US" dirty="0">
                <a:latin typeface="+mj-lt"/>
              </a:rPr>
              <a:t>e.g. Mercedes introduces a new fully automated vehicle</a:t>
            </a:r>
          </a:p>
          <a:p>
            <a:pPr marL="631825" lvl="1" indent="-285750">
              <a:buFont typeface="Arial" panose="020B0604020202020204" pitchFamily="34" charset="0"/>
              <a:buChar char="•"/>
            </a:pPr>
            <a:r>
              <a:rPr lang="en-US" dirty="0">
                <a:latin typeface="+mj-lt"/>
              </a:rPr>
              <a:t>No initial prior year factor, growth trend impacts credibility</a:t>
            </a:r>
          </a:p>
        </p:txBody>
      </p:sp>
      <p:graphicFrame>
        <p:nvGraphicFramePr>
          <p:cNvPr id="23" name="Table 22"/>
          <p:cNvGraphicFramePr>
            <a:graphicFrameLocks noGrp="1"/>
          </p:cNvGraphicFramePr>
          <p:nvPr>
            <p:extLst>
              <p:ext uri="{D42A27DB-BD31-4B8C-83A1-F6EECF244321}">
                <p14:modId xmlns:p14="http://schemas.microsoft.com/office/powerpoint/2010/main" val="1003470732"/>
              </p:ext>
            </p:extLst>
          </p:nvPr>
        </p:nvGraphicFramePr>
        <p:xfrm>
          <a:off x="400334" y="2743202"/>
          <a:ext cx="7372071" cy="3352797"/>
        </p:xfrm>
        <a:graphic>
          <a:graphicData uri="http://schemas.openxmlformats.org/drawingml/2006/table">
            <a:tbl>
              <a:tblPr bandRow="1">
                <a:tableStyleId>{5C22544A-7EE6-4342-B048-85BDC9FD1C3A}</a:tableStyleId>
              </a:tblPr>
              <a:tblGrid>
                <a:gridCol w="1428466"/>
                <a:gridCol w="677840"/>
                <a:gridCol w="1053153"/>
                <a:gridCol w="1053153"/>
                <a:gridCol w="1053153"/>
                <a:gridCol w="1053153"/>
                <a:gridCol w="1053153"/>
              </a:tblGrid>
              <a:tr h="478971">
                <a:tc gridSpan="7">
                  <a:txBody>
                    <a:bodyPr/>
                    <a:lstStyle/>
                    <a:p>
                      <a:pPr algn="ctr"/>
                      <a:r>
                        <a:rPr lang="en-US" sz="2400" b="1" dirty="0" smtClean="0">
                          <a:solidFill>
                            <a:schemeClr val="bg1"/>
                          </a:solidFill>
                        </a:rPr>
                        <a:t>Vehicle Sym</a:t>
                      </a:r>
                      <a:r>
                        <a:rPr lang="en-US" sz="2400" b="1" baseline="0" dirty="0" smtClean="0">
                          <a:solidFill>
                            <a:schemeClr val="bg1"/>
                          </a:solidFill>
                        </a:rPr>
                        <a:t>bol Discount</a:t>
                      </a:r>
                      <a:endParaRPr lang="en-US" sz="2400" b="1" dirty="0">
                        <a:solidFill>
                          <a:schemeClr val="bg1"/>
                        </a:solidFill>
                      </a:endParaRPr>
                    </a:p>
                  </a:txBody>
                  <a:tcPr>
                    <a:solidFill>
                      <a:schemeClr val="tx2"/>
                    </a:solidFill>
                  </a:tcPr>
                </a:tc>
                <a:tc hMerge="1">
                  <a:txBody>
                    <a:bodyPr/>
                    <a:lstStyle/>
                    <a:p>
                      <a:pPr algn="ctr"/>
                      <a:endParaRPr lang="en-US" sz="2400" b="1" dirty="0">
                        <a:solidFill>
                          <a:schemeClr val="bg1"/>
                        </a:solidFill>
                      </a:endParaRPr>
                    </a:p>
                  </a:txBody>
                  <a:tcPr>
                    <a:solidFill>
                      <a:schemeClr val="tx2"/>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971">
                <a:tc rowSpan="2">
                  <a:txBody>
                    <a:bodyPr/>
                    <a:lstStyle/>
                    <a:p>
                      <a:pPr algn="ctr"/>
                      <a:r>
                        <a:rPr lang="en-US" sz="2000" b="1" dirty="0" smtClean="0"/>
                        <a:t>Number</a:t>
                      </a:r>
                      <a:r>
                        <a:rPr lang="en-US" sz="2000" b="1" baseline="0" dirty="0" smtClean="0"/>
                        <a:t> of </a:t>
                      </a:r>
                      <a:r>
                        <a:rPr lang="en-US" sz="2000" b="1" dirty="0" smtClean="0"/>
                        <a:t>Exposures</a:t>
                      </a:r>
                      <a:endParaRPr lang="en-US" sz="2000" b="1" dirty="0"/>
                    </a:p>
                  </a:txBody>
                  <a:tcPr anchor="b">
                    <a:solidFill>
                      <a:schemeClr val="bg1">
                        <a:lumMod val="75000"/>
                      </a:schemeClr>
                    </a:solidFill>
                  </a:tcPr>
                </a:tc>
                <a:tc>
                  <a:txBody>
                    <a:bodyPr/>
                    <a:lstStyle/>
                    <a:p>
                      <a:endParaRPr lang="en-US" dirty="0"/>
                    </a:p>
                  </a:txBody>
                  <a:tcPr>
                    <a:solidFill>
                      <a:schemeClr val="bg1">
                        <a:lumMod val="75000"/>
                      </a:schemeClr>
                    </a:solidFill>
                  </a:tcPr>
                </a:tc>
                <a:tc gridSpan="5">
                  <a:txBody>
                    <a:bodyPr/>
                    <a:lstStyle/>
                    <a:p>
                      <a:pPr algn="ctr"/>
                      <a:r>
                        <a:rPr lang="en-US" sz="2000" b="1" dirty="0" smtClean="0"/>
                        <a:t>Loss Attenuation</a:t>
                      </a:r>
                      <a:endParaRPr lang="en-US" sz="2000" b="1"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78971">
                <a:tc vMerge="1">
                  <a:txBody>
                    <a:bodyPr/>
                    <a:lstStyle/>
                    <a:p>
                      <a:pPr algn="ctr"/>
                      <a:endParaRPr lang="en-US" sz="2000" b="1" dirty="0"/>
                    </a:p>
                  </a:txBody>
                  <a:tcPr>
                    <a:solidFill>
                      <a:schemeClr val="bg1">
                        <a:lumMod val="75000"/>
                      </a:schemeClr>
                    </a:solidFill>
                  </a:tcPr>
                </a:tc>
                <a:tc>
                  <a:txBody>
                    <a:bodyPr/>
                    <a:lstStyle/>
                    <a:p>
                      <a:pPr algn="ctr"/>
                      <a:r>
                        <a:rPr lang="en-US" sz="2000" b="1" dirty="0" smtClean="0"/>
                        <a:t>Year</a:t>
                      </a:r>
                      <a:endParaRPr lang="en-US" sz="2000" b="1" dirty="0"/>
                    </a:p>
                  </a:txBody>
                  <a:tcPr>
                    <a:solidFill>
                      <a:schemeClr val="bg1">
                        <a:lumMod val="75000"/>
                      </a:schemeClr>
                    </a:solidFill>
                  </a:tcPr>
                </a:tc>
                <a:tc>
                  <a:txBody>
                    <a:bodyPr/>
                    <a:lstStyle/>
                    <a:p>
                      <a:pPr algn="ctr"/>
                      <a:r>
                        <a:rPr lang="en-US" sz="2000" b="1" dirty="0" smtClean="0"/>
                        <a:t>0%</a:t>
                      </a:r>
                      <a:endParaRPr lang="en-US" sz="2000" b="1" dirty="0"/>
                    </a:p>
                  </a:txBody>
                  <a:tcPr>
                    <a:solidFill>
                      <a:schemeClr val="bg1">
                        <a:lumMod val="75000"/>
                      </a:schemeClr>
                    </a:solidFill>
                  </a:tcPr>
                </a:tc>
                <a:tc>
                  <a:txBody>
                    <a:bodyPr/>
                    <a:lstStyle/>
                    <a:p>
                      <a:pPr algn="ctr"/>
                      <a:r>
                        <a:rPr lang="en-US" sz="2000" b="1" dirty="0" smtClean="0"/>
                        <a:t>25%</a:t>
                      </a:r>
                      <a:endParaRPr lang="en-US" sz="2000" b="1" dirty="0"/>
                    </a:p>
                  </a:txBody>
                  <a:tcPr>
                    <a:solidFill>
                      <a:schemeClr val="bg1">
                        <a:lumMod val="75000"/>
                      </a:schemeClr>
                    </a:solidFill>
                  </a:tcPr>
                </a:tc>
                <a:tc>
                  <a:txBody>
                    <a:bodyPr/>
                    <a:lstStyle/>
                    <a:p>
                      <a:pPr algn="ctr"/>
                      <a:r>
                        <a:rPr lang="en-US" sz="2000" b="1" dirty="0" smtClean="0"/>
                        <a:t>50%</a:t>
                      </a:r>
                      <a:endParaRPr lang="en-US" sz="2000" b="1" dirty="0"/>
                    </a:p>
                  </a:txBody>
                  <a:tcPr>
                    <a:solidFill>
                      <a:schemeClr val="bg1">
                        <a:lumMod val="75000"/>
                      </a:schemeClr>
                    </a:solidFill>
                  </a:tcPr>
                </a:tc>
                <a:tc>
                  <a:txBody>
                    <a:bodyPr/>
                    <a:lstStyle/>
                    <a:p>
                      <a:pPr algn="ctr"/>
                      <a:r>
                        <a:rPr lang="en-US" sz="2000" b="1" dirty="0" smtClean="0"/>
                        <a:t>75%</a:t>
                      </a:r>
                      <a:endParaRPr lang="en-US" sz="2000" b="1" dirty="0"/>
                    </a:p>
                  </a:txBody>
                  <a:tcPr>
                    <a:solidFill>
                      <a:schemeClr val="bg1">
                        <a:lumMod val="75000"/>
                      </a:schemeClr>
                    </a:solidFill>
                  </a:tcPr>
                </a:tc>
                <a:tc>
                  <a:txBody>
                    <a:bodyPr/>
                    <a:lstStyle/>
                    <a:p>
                      <a:pPr algn="ctr"/>
                      <a:r>
                        <a:rPr lang="en-US" sz="2000" b="1" dirty="0" smtClean="0"/>
                        <a:t>100%</a:t>
                      </a:r>
                      <a:endParaRPr lang="en-US" sz="2000" b="1" dirty="0"/>
                    </a:p>
                  </a:txBody>
                  <a:tcPr>
                    <a:solidFill>
                      <a:schemeClr val="bg1">
                        <a:lumMod val="75000"/>
                      </a:schemeClr>
                    </a:solidFill>
                  </a:tcPr>
                </a:tc>
              </a:tr>
              <a:tr h="478971">
                <a:tc>
                  <a:txBody>
                    <a:bodyPr/>
                    <a:lstStyle/>
                    <a:p>
                      <a:pPr algn="ctr"/>
                      <a:r>
                        <a:rPr lang="en-US" sz="2000" dirty="0" smtClean="0"/>
                        <a:t>2,500</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0.0%</a:t>
                      </a:r>
                      <a:endParaRPr lang="en-US" sz="2000" dirty="0"/>
                    </a:p>
                  </a:txBody>
                  <a:tcPr/>
                </a:tc>
                <a:tc>
                  <a:txBody>
                    <a:bodyPr/>
                    <a:lstStyle/>
                    <a:p>
                      <a:pPr algn="ctr"/>
                      <a:r>
                        <a:rPr lang="en-US" sz="2000" dirty="0" smtClean="0"/>
                        <a:t>0.5%</a:t>
                      </a:r>
                      <a:endParaRPr lang="en-US" sz="2000" dirty="0"/>
                    </a:p>
                  </a:txBody>
                  <a:tcPr/>
                </a:tc>
                <a:tc>
                  <a:txBody>
                    <a:bodyPr/>
                    <a:lstStyle/>
                    <a:p>
                      <a:pPr algn="ctr"/>
                      <a:r>
                        <a:rPr lang="en-US" sz="2000" dirty="0" smtClean="0"/>
                        <a:t>0.9%</a:t>
                      </a:r>
                      <a:endParaRPr lang="en-US" sz="2000" dirty="0"/>
                    </a:p>
                  </a:txBody>
                  <a:tcPr/>
                </a:tc>
                <a:tc>
                  <a:txBody>
                    <a:bodyPr/>
                    <a:lstStyle/>
                    <a:p>
                      <a:pPr algn="ctr"/>
                      <a:r>
                        <a:rPr lang="en-US" sz="2000" dirty="0" smtClean="0"/>
                        <a:t>1.3%</a:t>
                      </a:r>
                      <a:endParaRPr lang="en-US" sz="2000" dirty="0"/>
                    </a:p>
                  </a:txBody>
                  <a:tcPr/>
                </a:tc>
                <a:tc>
                  <a:txBody>
                    <a:bodyPr/>
                    <a:lstStyle/>
                    <a:p>
                      <a:pPr algn="ctr"/>
                      <a:r>
                        <a:rPr lang="en-US" sz="2000" dirty="0" smtClean="0"/>
                        <a:t>1.8%</a:t>
                      </a:r>
                      <a:endParaRPr lang="en-US" sz="2000" dirty="0"/>
                    </a:p>
                  </a:txBody>
                  <a:tcPr/>
                </a:tc>
              </a:tr>
              <a:tr h="478971">
                <a:tc>
                  <a:txBody>
                    <a:bodyPr/>
                    <a:lstStyle/>
                    <a:p>
                      <a:pPr algn="ctr"/>
                      <a:r>
                        <a:rPr lang="en-US" sz="2000" dirty="0" smtClean="0"/>
                        <a:t>5,000</a:t>
                      </a:r>
                      <a:endParaRPr lang="en-US" sz="2000" dirty="0"/>
                    </a:p>
                  </a:txBody>
                  <a:tcPr>
                    <a:solidFill>
                      <a:schemeClr val="bg1">
                        <a:lumMod val="95000"/>
                      </a:schemeClr>
                    </a:solidFill>
                  </a:tcPr>
                </a:tc>
                <a:tc>
                  <a:txBody>
                    <a:bodyPr/>
                    <a:lstStyle/>
                    <a:p>
                      <a:pPr algn="ctr"/>
                      <a:r>
                        <a:rPr lang="en-US" sz="2000" dirty="0" smtClean="0"/>
                        <a:t>2</a:t>
                      </a:r>
                      <a:endParaRPr lang="en-US" sz="200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a:t>
                      </a:r>
                    </a:p>
                  </a:txBody>
                  <a:tcPr>
                    <a:solidFill>
                      <a:schemeClr val="bg1">
                        <a:lumMod val="95000"/>
                      </a:schemeClr>
                    </a:solidFill>
                  </a:tcPr>
                </a:tc>
                <a:tc>
                  <a:txBody>
                    <a:bodyPr/>
                    <a:lstStyle/>
                    <a:p>
                      <a:pPr algn="ctr"/>
                      <a:r>
                        <a:rPr lang="en-US" sz="2000" dirty="0" smtClean="0"/>
                        <a:t>1.4%</a:t>
                      </a:r>
                      <a:endParaRPr lang="en-US" sz="2000" dirty="0"/>
                    </a:p>
                  </a:txBody>
                  <a:tcPr>
                    <a:solidFill>
                      <a:schemeClr val="bg1">
                        <a:lumMod val="95000"/>
                      </a:schemeClr>
                    </a:solidFill>
                  </a:tcPr>
                </a:tc>
                <a:tc>
                  <a:txBody>
                    <a:bodyPr/>
                    <a:lstStyle/>
                    <a:p>
                      <a:pPr algn="ctr"/>
                      <a:r>
                        <a:rPr lang="en-US" sz="2000" dirty="0" smtClean="0"/>
                        <a:t>2.6%</a:t>
                      </a:r>
                      <a:endParaRPr lang="en-US" sz="2000" dirty="0"/>
                    </a:p>
                  </a:txBody>
                  <a:tcPr>
                    <a:solidFill>
                      <a:schemeClr val="bg1">
                        <a:lumMod val="95000"/>
                      </a:schemeClr>
                    </a:solidFill>
                  </a:tcPr>
                </a:tc>
                <a:tc>
                  <a:txBody>
                    <a:bodyPr/>
                    <a:lstStyle/>
                    <a:p>
                      <a:pPr algn="ctr"/>
                      <a:r>
                        <a:rPr lang="en-US" sz="2000" dirty="0" smtClean="0"/>
                        <a:t>3.9%</a:t>
                      </a:r>
                      <a:endParaRPr lang="en-US" sz="2000" dirty="0"/>
                    </a:p>
                  </a:txBody>
                  <a:tcPr>
                    <a:solidFill>
                      <a:schemeClr val="bg1">
                        <a:lumMod val="95000"/>
                      </a:schemeClr>
                    </a:solidFill>
                  </a:tcPr>
                </a:tc>
                <a:tc>
                  <a:txBody>
                    <a:bodyPr/>
                    <a:lstStyle/>
                    <a:p>
                      <a:pPr algn="ctr"/>
                      <a:r>
                        <a:rPr lang="en-US" sz="2000" dirty="0" smtClean="0"/>
                        <a:t>5.1%</a:t>
                      </a:r>
                      <a:endParaRPr lang="en-US" sz="2000" dirty="0"/>
                    </a:p>
                  </a:txBody>
                  <a:tcPr>
                    <a:solidFill>
                      <a:schemeClr val="bg1">
                        <a:lumMod val="95000"/>
                      </a:schemeClr>
                    </a:solidFill>
                  </a:tcPr>
                </a:tc>
              </a:tr>
              <a:tr h="478971">
                <a:tc>
                  <a:txBody>
                    <a:bodyPr/>
                    <a:lstStyle/>
                    <a:p>
                      <a:pPr algn="ctr"/>
                      <a:r>
                        <a:rPr lang="en-US" sz="2000" dirty="0" smtClean="0"/>
                        <a:t>7,500</a:t>
                      </a:r>
                      <a:endParaRPr lang="en-US" sz="2000" dirty="0"/>
                    </a:p>
                  </a:txBody>
                  <a:tcPr/>
                </a:tc>
                <a:tc>
                  <a:txBody>
                    <a:bodyPr/>
                    <a:lstStyle/>
                    <a:p>
                      <a:pPr algn="ctr"/>
                      <a:r>
                        <a:rPr lang="en-US" sz="2000" dirty="0" smtClean="0"/>
                        <a:t>3</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a:t>
                      </a:r>
                    </a:p>
                  </a:txBody>
                  <a:tcPr/>
                </a:tc>
                <a:tc>
                  <a:txBody>
                    <a:bodyPr/>
                    <a:lstStyle/>
                    <a:p>
                      <a:pPr algn="ctr"/>
                      <a:r>
                        <a:rPr lang="en-US" sz="2000" dirty="0" smtClean="0"/>
                        <a:t>2.8%</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7.4%</a:t>
                      </a:r>
                      <a:endParaRPr lang="en-US" sz="2000" dirty="0"/>
                    </a:p>
                  </a:txBody>
                  <a:tcPr/>
                </a:tc>
                <a:tc>
                  <a:txBody>
                    <a:bodyPr/>
                    <a:lstStyle/>
                    <a:p>
                      <a:pPr algn="ctr"/>
                      <a:r>
                        <a:rPr lang="en-US" sz="2000" dirty="0" smtClean="0"/>
                        <a:t>9.7%</a:t>
                      </a:r>
                      <a:endParaRPr lang="en-US" sz="2000" dirty="0"/>
                    </a:p>
                  </a:txBody>
                  <a:tcPr/>
                </a:tc>
              </a:tr>
              <a:tr h="478971">
                <a:tc>
                  <a:txBody>
                    <a:bodyPr/>
                    <a:lstStyle/>
                    <a:p>
                      <a:pPr algn="ctr"/>
                      <a:r>
                        <a:rPr lang="en-US" sz="2000" dirty="0" smtClean="0"/>
                        <a:t>10,000</a:t>
                      </a:r>
                      <a:endParaRPr lang="en-US" sz="2000" dirty="0"/>
                    </a:p>
                  </a:txBody>
                  <a:tcPr>
                    <a:solidFill>
                      <a:schemeClr val="bg1">
                        <a:lumMod val="95000"/>
                      </a:schemeClr>
                    </a:solidFill>
                  </a:tcPr>
                </a:tc>
                <a:tc>
                  <a:txBody>
                    <a:bodyPr/>
                    <a:lstStyle/>
                    <a:p>
                      <a:pPr algn="ctr"/>
                      <a:r>
                        <a:rPr lang="en-US" sz="2000" dirty="0" smtClean="0"/>
                        <a:t>4</a:t>
                      </a:r>
                      <a:endParaRPr lang="en-US" sz="200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a:t>
                      </a:r>
                    </a:p>
                  </a:txBody>
                  <a:tcPr>
                    <a:solidFill>
                      <a:schemeClr val="bg1">
                        <a:lumMod val="95000"/>
                      </a:schemeClr>
                    </a:solidFill>
                  </a:tcPr>
                </a:tc>
                <a:tc>
                  <a:txBody>
                    <a:bodyPr/>
                    <a:lstStyle/>
                    <a:p>
                      <a:pPr algn="ctr"/>
                      <a:r>
                        <a:rPr lang="en-US" sz="2000" dirty="0" smtClean="0"/>
                        <a:t>4.4%</a:t>
                      </a:r>
                      <a:endParaRPr lang="en-US" sz="2000" dirty="0"/>
                    </a:p>
                  </a:txBody>
                  <a:tcPr>
                    <a:solidFill>
                      <a:schemeClr val="bg1">
                        <a:lumMod val="95000"/>
                      </a:schemeClr>
                    </a:solidFill>
                  </a:tcPr>
                </a:tc>
                <a:tc>
                  <a:txBody>
                    <a:bodyPr/>
                    <a:lstStyle/>
                    <a:p>
                      <a:pPr algn="ctr"/>
                      <a:r>
                        <a:rPr lang="en-US" sz="2000" dirty="0" smtClean="0"/>
                        <a:t>8.0%</a:t>
                      </a:r>
                      <a:endParaRPr lang="en-US" sz="2000" dirty="0"/>
                    </a:p>
                  </a:txBody>
                  <a:tcPr>
                    <a:solidFill>
                      <a:schemeClr val="bg1">
                        <a:lumMod val="95000"/>
                      </a:schemeClr>
                    </a:solidFill>
                  </a:tcPr>
                </a:tc>
                <a:tc>
                  <a:txBody>
                    <a:bodyPr/>
                    <a:lstStyle/>
                    <a:p>
                      <a:pPr algn="ctr"/>
                      <a:r>
                        <a:rPr lang="en-US" sz="2000" dirty="0" smtClean="0"/>
                        <a:t>11.6%</a:t>
                      </a:r>
                      <a:endParaRPr lang="en-US" sz="2000" dirty="0"/>
                    </a:p>
                  </a:txBody>
                  <a:tcPr>
                    <a:solidFill>
                      <a:schemeClr val="bg1">
                        <a:lumMod val="95000"/>
                      </a:schemeClr>
                    </a:solidFill>
                  </a:tcPr>
                </a:tc>
                <a:tc>
                  <a:txBody>
                    <a:bodyPr/>
                    <a:lstStyle/>
                    <a:p>
                      <a:pPr algn="ctr"/>
                      <a:r>
                        <a:rPr lang="en-US" sz="2000" dirty="0" smtClean="0"/>
                        <a:t>15.2%</a:t>
                      </a:r>
                      <a:endParaRPr lang="en-US" sz="2000" dirty="0"/>
                    </a:p>
                  </a:txBody>
                  <a:tcPr>
                    <a:solidFill>
                      <a:schemeClr val="bg1">
                        <a:lumMod val="95000"/>
                      </a:schemeClr>
                    </a:solidFill>
                  </a:tcPr>
                </a:tc>
              </a:tr>
            </a:tbl>
          </a:graphicData>
        </a:graphic>
      </p:graphicFrame>
      <p:sp>
        <p:nvSpPr>
          <p:cNvPr id="24" name="Oval 23"/>
          <p:cNvSpPr/>
          <p:nvPr/>
        </p:nvSpPr>
        <p:spPr>
          <a:xfrm>
            <a:off x="6629400" y="5596270"/>
            <a:ext cx="1143000" cy="457200"/>
          </a:xfrm>
          <a:prstGeom prst="ellipse">
            <a:avLst/>
          </a:prstGeom>
          <a:noFill/>
          <a:ln w="4445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477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Vehicle Symbol Calculation</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22</a:t>
            </a:fld>
            <a:endParaRPr lang="en-US" altLang="en-US" dirty="0" smtClean="0">
              <a:solidFill>
                <a:srgbClr val="898989"/>
              </a:solidFill>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2797675"/>
              </p:ext>
            </p:extLst>
          </p:nvPr>
        </p:nvGraphicFramePr>
        <p:xfrm>
          <a:off x="400334" y="2743202"/>
          <a:ext cx="7372068" cy="3352797"/>
        </p:xfrm>
        <a:graphic>
          <a:graphicData uri="http://schemas.openxmlformats.org/drawingml/2006/table">
            <a:tbl>
              <a:tblPr bandRow="1">
                <a:tableStyleId>{5C22544A-7EE6-4342-B048-85BDC9FD1C3A}</a:tableStyleId>
              </a:tblPr>
              <a:tblGrid>
                <a:gridCol w="1228678"/>
                <a:gridCol w="1228678"/>
                <a:gridCol w="1228678"/>
                <a:gridCol w="1228678"/>
                <a:gridCol w="1228678"/>
                <a:gridCol w="1228678"/>
              </a:tblGrid>
              <a:tr h="478971">
                <a:tc gridSpan="6">
                  <a:txBody>
                    <a:bodyPr/>
                    <a:lstStyle/>
                    <a:p>
                      <a:pPr algn="ctr"/>
                      <a:r>
                        <a:rPr lang="en-US" sz="2400" b="1" dirty="0" smtClean="0">
                          <a:solidFill>
                            <a:schemeClr val="bg1"/>
                          </a:solidFill>
                        </a:rPr>
                        <a:t>Vehicle Sym</a:t>
                      </a:r>
                      <a:r>
                        <a:rPr lang="en-US" sz="2400" b="1" baseline="0" dirty="0" smtClean="0">
                          <a:solidFill>
                            <a:schemeClr val="bg1"/>
                          </a:solidFill>
                        </a:rPr>
                        <a:t>bol Discount</a:t>
                      </a:r>
                      <a:endParaRPr lang="en-US" sz="2400" b="1" dirty="0">
                        <a:solidFill>
                          <a:schemeClr val="bg1"/>
                        </a:solidFill>
                      </a:endParaRPr>
                    </a:p>
                  </a:txBody>
                  <a:tcP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971">
                <a:tc>
                  <a:txBody>
                    <a:bodyPr/>
                    <a:lstStyle/>
                    <a:p>
                      <a:endParaRPr lang="en-US" dirty="0"/>
                    </a:p>
                  </a:txBody>
                  <a:tcPr>
                    <a:solidFill>
                      <a:schemeClr val="bg1">
                        <a:lumMod val="75000"/>
                      </a:schemeClr>
                    </a:solidFill>
                  </a:tcPr>
                </a:tc>
                <a:tc gridSpan="5">
                  <a:txBody>
                    <a:bodyPr/>
                    <a:lstStyle/>
                    <a:p>
                      <a:pPr algn="ctr"/>
                      <a:r>
                        <a:rPr lang="en-US" sz="2000" b="1" dirty="0" smtClean="0"/>
                        <a:t>Loss Attenuation</a:t>
                      </a:r>
                      <a:endParaRPr lang="en-US" sz="2000" b="1"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78971">
                <a:tc>
                  <a:txBody>
                    <a:bodyPr/>
                    <a:lstStyle/>
                    <a:p>
                      <a:pPr algn="ctr"/>
                      <a:r>
                        <a:rPr lang="en-US" sz="2000" b="1" dirty="0" smtClean="0"/>
                        <a:t>Year</a:t>
                      </a:r>
                      <a:endParaRPr lang="en-US" sz="2000" b="1" dirty="0"/>
                    </a:p>
                  </a:txBody>
                  <a:tcPr>
                    <a:solidFill>
                      <a:schemeClr val="bg1">
                        <a:lumMod val="75000"/>
                      </a:schemeClr>
                    </a:solidFill>
                  </a:tcPr>
                </a:tc>
                <a:tc>
                  <a:txBody>
                    <a:bodyPr/>
                    <a:lstStyle/>
                    <a:p>
                      <a:pPr algn="ctr"/>
                      <a:r>
                        <a:rPr lang="en-US" sz="2000" b="1" dirty="0" smtClean="0"/>
                        <a:t>0%</a:t>
                      </a:r>
                      <a:endParaRPr lang="en-US" sz="2000" b="1" dirty="0"/>
                    </a:p>
                  </a:txBody>
                  <a:tcPr>
                    <a:solidFill>
                      <a:schemeClr val="bg1">
                        <a:lumMod val="75000"/>
                      </a:schemeClr>
                    </a:solidFill>
                  </a:tcPr>
                </a:tc>
                <a:tc>
                  <a:txBody>
                    <a:bodyPr/>
                    <a:lstStyle/>
                    <a:p>
                      <a:pPr algn="ctr"/>
                      <a:r>
                        <a:rPr lang="en-US" sz="2000" b="1" dirty="0" smtClean="0"/>
                        <a:t>25%</a:t>
                      </a:r>
                      <a:endParaRPr lang="en-US" sz="2000" b="1" dirty="0"/>
                    </a:p>
                  </a:txBody>
                  <a:tcPr>
                    <a:solidFill>
                      <a:schemeClr val="bg1">
                        <a:lumMod val="75000"/>
                      </a:schemeClr>
                    </a:solidFill>
                  </a:tcPr>
                </a:tc>
                <a:tc>
                  <a:txBody>
                    <a:bodyPr/>
                    <a:lstStyle/>
                    <a:p>
                      <a:pPr algn="ctr"/>
                      <a:r>
                        <a:rPr lang="en-US" sz="2000" b="1" dirty="0" smtClean="0"/>
                        <a:t>50%</a:t>
                      </a:r>
                      <a:endParaRPr lang="en-US" sz="2000" b="1" dirty="0"/>
                    </a:p>
                  </a:txBody>
                  <a:tcPr>
                    <a:solidFill>
                      <a:schemeClr val="bg1">
                        <a:lumMod val="75000"/>
                      </a:schemeClr>
                    </a:solidFill>
                  </a:tcPr>
                </a:tc>
                <a:tc>
                  <a:txBody>
                    <a:bodyPr/>
                    <a:lstStyle/>
                    <a:p>
                      <a:pPr algn="ctr"/>
                      <a:r>
                        <a:rPr lang="en-US" sz="2000" b="1" dirty="0" smtClean="0"/>
                        <a:t>75%</a:t>
                      </a:r>
                      <a:endParaRPr lang="en-US" sz="2000" b="1" dirty="0"/>
                    </a:p>
                  </a:txBody>
                  <a:tcPr>
                    <a:solidFill>
                      <a:schemeClr val="bg1">
                        <a:lumMod val="75000"/>
                      </a:schemeClr>
                    </a:solidFill>
                  </a:tcPr>
                </a:tc>
                <a:tc>
                  <a:txBody>
                    <a:bodyPr/>
                    <a:lstStyle/>
                    <a:p>
                      <a:pPr algn="ctr"/>
                      <a:r>
                        <a:rPr lang="en-US" sz="2000" b="1" dirty="0" smtClean="0"/>
                        <a:t>100%</a:t>
                      </a:r>
                      <a:endParaRPr lang="en-US" sz="2000" b="1" dirty="0"/>
                    </a:p>
                  </a:txBody>
                  <a:tcPr>
                    <a:solidFill>
                      <a:schemeClr val="bg1">
                        <a:lumMod val="75000"/>
                      </a:schemeClr>
                    </a:solidFill>
                  </a:tcPr>
                </a:tc>
              </a:tr>
              <a:tr h="478971">
                <a:tc>
                  <a:txBody>
                    <a:bodyPr/>
                    <a:lstStyle/>
                    <a:p>
                      <a:pPr algn="ctr"/>
                      <a:r>
                        <a:rPr lang="en-US" sz="2000" dirty="0" smtClean="0"/>
                        <a:t>1</a:t>
                      </a:r>
                      <a:endParaRPr lang="en-US" sz="2000" dirty="0"/>
                    </a:p>
                  </a:txBody>
                  <a:tcPr/>
                </a:tc>
                <a:tc>
                  <a:txBody>
                    <a:bodyPr/>
                    <a:lstStyle/>
                    <a:p>
                      <a:pPr algn="ctr"/>
                      <a:r>
                        <a:rPr lang="en-US" sz="2000" dirty="0" smtClean="0"/>
                        <a:t>0.0%</a:t>
                      </a:r>
                      <a:endParaRPr lang="en-US" sz="2000" dirty="0"/>
                    </a:p>
                  </a:txBody>
                  <a:tcPr/>
                </a:tc>
                <a:tc>
                  <a:txBody>
                    <a:bodyPr/>
                    <a:lstStyle/>
                    <a:p>
                      <a:pPr algn="ctr"/>
                      <a:r>
                        <a:rPr lang="en-US" sz="2000" dirty="0" smtClean="0"/>
                        <a:t>4.3%</a:t>
                      </a:r>
                      <a:endParaRPr lang="en-US" sz="2000" dirty="0"/>
                    </a:p>
                  </a:txBody>
                  <a:tcPr/>
                </a:tc>
                <a:tc>
                  <a:txBody>
                    <a:bodyPr/>
                    <a:lstStyle/>
                    <a:p>
                      <a:pPr algn="ctr"/>
                      <a:r>
                        <a:rPr lang="en-US" sz="2000" dirty="0" smtClean="0"/>
                        <a:t>7.4%</a:t>
                      </a:r>
                      <a:endParaRPr lang="en-US" sz="2000" dirty="0"/>
                    </a:p>
                  </a:txBody>
                  <a:tcPr/>
                </a:tc>
                <a:tc>
                  <a:txBody>
                    <a:bodyPr/>
                    <a:lstStyle/>
                    <a:p>
                      <a:pPr algn="ctr"/>
                      <a:r>
                        <a:rPr lang="en-US" sz="2000" dirty="0" smtClean="0"/>
                        <a:t>10.5%</a:t>
                      </a:r>
                      <a:endParaRPr lang="en-US" sz="2000" dirty="0"/>
                    </a:p>
                  </a:txBody>
                  <a:tcPr/>
                </a:tc>
                <a:tc>
                  <a:txBody>
                    <a:bodyPr/>
                    <a:lstStyle/>
                    <a:p>
                      <a:pPr algn="ctr"/>
                      <a:r>
                        <a:rPr lang="en-US" sz="2000" dirty="0" smtClean="0"/>
                        <a:t>13.6%</a:t>
                      </a:r>
                      <a:endParaRPr lang="en-US" sz="2000" dirty="0"/>
                    </a:p>
                  </a:txBody>
                  <a:tcPr/>
                </a:tc>
              </a:tr>
              <a:tr h="478971">
                <a:tc>
                  <a:txBody>
                    <a:bodyPr/>
                    <a:lstStyle/>
                    <a:p>
                      <a:pPr algn="ctr"/>
                      <a:r>
                        <a:rPr lang="en-US" sz="2000" dirty="0" smtClean="0"/>
                        <a:t>2</a:t>
                      </a:r>
                      <a:endParaRPr lang="en-US" sz="200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a:t>
                      </a:r>
                    </a:p>
                  </a:txBody>
                  <a:tcPr>
                    <a:solidFill>
                      <a:schemeClr val="bg1">
                        <a:lumMod val="95000"/>
                      </a:schemeClr>
                    </a:solidFill>
                  </a:tcPr>
                </a:tc>
                <a:tc>
                  <a:txBody>
                    <a:bodyPr/>
                    <a:lstStyle/>
                    <a:p>
                      <a:pPr algn="ctr"/>
                      <a:r>
                        <a:rPr lang="en-US" sz="2000" dirty="0" smtClean="0"/>
                        <a:t>7.1%</a:t>
                      </a:r>
                      <a:endParaRPr lang="en-US" sz="2000" dirty="0"/>
                    </a:p>
                  </a:txBody>
                  <a:tcPr>
                    <a:solidFill>
                      <a:schemeClr val="bg1">
                        <a:lumMod val="95000"/>
                      </a:schemeClr>
                    </a:solidFill>
                  </a:tcPr>
                </a:tc>
                <a:tc>
                  <a:txBody>
                    <a:bodyPr/>
                    <a:lstStyle/>
                    <a:p>
                      <a:pPr algn="ctr"/>
                      <a:r>
                        <a:rPr lang="en-US" sz="2000" dirty="0" smtClean="0"/>
                        <a:t>13.7%</a:t>
                      </a:r>
                      <a:endParaRPr lang="en-US" sz="2000" dirty="0"/>
                    </a:p>
                  </a:txBody>
                  <a:tcPr>
                    <a:solidFill>
                      <a:schemeClr val="bg1">
                        <a:lumMod val="95000"/>
                      </a:schemeClr>
                    </a:solidFill>
                  </a:tcPr>
                </a:tc>
                <a:tc>
                  <a:txBody>
                    <a:bodyPr/>
                    <a:lstStyle/>
                    <a:p>
                      <a:pPr algn="ctr"/>
                      <a:r>
                        <a:rPr lang="en-US" sz="2000" dirty="0" smtClean="0"/>
                        <a:t>20.0%</a:t>
                      </a:r>
                      <a:endParaRPr lang="en-US" sz="2000" dirty="0"/>
                    </a:p>
                  </a:txBody>
                  <a:tcPr>
                    <a:solidFill>
                      <a:schemeClr val="bg1">
                        <a:lumMod val="95000"/>
                      </a:schemeClr>
                    </a:solidFill>
                  </a:tcPr>
                </a:tc>
                <a:tc>
                  <a:txBody>
                    <a:bodyPr/>
                    <a:lstStyle/>
                    <a:p>
                      <a:pPr algn="ctr"/>
                      <a:r>
                        <a:rPr lang="en-US" sz="2000" dirty="0" smtClean="0"/>
                        <a:t>26.3%</a:t>
                      </a:r>
                      <a:endParaRPr lang="en-US" sz="2000" dirty="0"/>
                    </a:p>
                  </a:txBody>
                  <a:tcPr>
                    <a:solidFill>
                      <a:schemeClr val="bg1">
                        <a:lumMod val="95000"/>
                      </a:schemeClr>
                    </a:solidFill>
                  </a:tcPr>
                </a:tc>
              </a:tr>
              <a:tr h="478971">
                <a:tc>
                  <a:txBody>
                    <a:bodyPr/>
                    <a:lstStyle/>
                    <a:p>
                      <a:pPr algn="ctr"/>
                      <a:r>
                        <a:rPr lang="en-US" sz="2000" dirty="0" smtClean="0"/>
                        <a:t>3</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a:t>
                      </a:r>
                    </a:p>
                  </a:txBody>
                  <a:tcPr/>
                </a:tc>
                <a:tc>
                  <a:txBody>
                    <a:bodyPr/>
                    <a:lstStyle/>
                    <a:p>
                      <a:pPr algn="ctr"/>
                      <a:r>
                        <a:rPr lang="en-US" sz="2000" dirty="0" smtClean="0"/>
                        <a:t>9.7%</a:t>
                      </a:r>
                      <a:endParaRPr lang="en-US" sz="2000" dirty="0"/>
                    </a:p>
                  </a:txBody>
                  <a:tcPr/>
                </a:tc>
                <a:tc>
                  <a:txBody>
                    <a:bodyPr/>
                    <a:lstStyle/>
                    <a:p>
                      <a:pPr algn="ctr"/>
                      <a:r>
                        <a:rPr lang="en-US" sz="2000" dirty="0" smtClean="0"/>
                        <a:t>18.2%</a:t>
                      </a:r>
                      <a:endParaRPr lang="en-US" sz="2000" dirty="0"/>
                    </a:p>
                  </a:txBody>
                  <a:tcPr/>
                </a:tc>
                <a:tc>
                  <a:txBody>
                    <a:bodyPr/>
                    <a:lstStyle/>
                    <a:p>
                      <a:pPr algn="ctr"/>
                      <a:r>
                        <a:rPr lang="en-US" sz="2000" dirty="0" smtClean="0"/>
                        <a:t>25.7%</a:t>
                      </a:r>
                      <a:endParaRPr lang="en-US" sz="2000" dirty="0"/>
                    </a:p>
                  </a:txBody>
                  <a:tcPr/>
                </a:tc>
                <a:tc>
                  <a:txBody>
                    <a:bodyPr/>
                    <a:lstStyle/>
                    <a:p>
                      <a:pPr algn="ctr"/>
                      <a:r>
                        <a:rPr lang="en-US" sz="2000" dirty="0" smtClean="0"/>
                        <a:t>35.4%</a:t>
                      </a:r>
                      <a:endParaRPr lang="en-US" sz="2000" dirty="0"/>
                    </a:p>
                  </a:txBody>
                  <a:tcPr/>
                </a:tc>
              </a:tr>
              <a:tr h="478971">
                <a:tc>
                  <a:txBody>
                    <a:bodyPr/>
                    <a:lstStyle/>
                    <a:p>
                      <a:pPr algn="ctr"/>
                      <a:r>
                        <a:rPr lang="en-US" sz="2000" dirty="0" smtClean="0"/>
                        <a:t>4</a:t>
                      </a:r>
                      <a:endParaRPr lang="en-US" sz="200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a:t>
                      </a:r>
                    </a:p>
                  </a:txBody>
                  <a:tcPr>
                    <a:solidFill>
                      <a:schemeClr val="bg1">
                        <a:lumMod val="95000"/>
                      </a:schemeClr>
                    </a:solidFill>
                  </a:tcPr>
                </a:tc>
                <a:tc>
                  <a:txBody>
                    <a:bodyPr/>
                    <a:lstStyle/>
                    <a:p>
                      <a:pPr algn="ctr"/>
                      <a:r>
                        <a:rPr lang="en-US" sz="2000" dirty="0" smtClean="0"/>
                        <a:t>11.1%</a:t>
                      </a:r>
                      <a:endParaRPr lang="en-US" sz="2000" dirty="0"/>
                    </a:p>
                  </a:txBody>
                  <a:tcPr>
                    <a:solidFill>
                      <a:schemeClr val="bg1">
                        <a:lumMod val="95000"/>
                      </a:schemeClr>
                    </a:solidFill>
                  </a:tcPr>
                </a:tc>
                <a:tc>
                  <a:txBody>
                    <a:bodyPr/>
                    <a:lstStyle/>
                    <a:p>
                      <a:pPr algn="ctr"/>
                      <a:r>
                        <a:rPr lang="en-US" sz="2000" dirty="0" smtClean="0"/>
                        <a:t>21.0%</a:t>
                      </a:r>
                      <a:endParaRPr lang="en-US" sz="2000" dirty="0"/>
                    </a:p>
                  </a:txBody>
                  <a:tcPr>
                    <a:solidFill>
                      <a:schemeClr val="bg1">
                        <a:lumMod val="95000"/>
                      </a:schemeClr>
                    </a:solidFill>
                  </a:tcPr>
                </a:tc>
                <a:tc>
                  <a:txBody>
                    <a:bodyPr/>
                    <a:lstStyle/>
                    <a:p>
                      <a:pPr algn="ctr"/>
                      <a:r>
                        <a:rPr lang="en-US" sz="2000" dirty="0" smtClean="0"/>
                        <a:t>31.0%</a:t>
                      </a:r>
                      <a:endParaRPr lang="en-US" sz="2000" dirty="0"/>
                    </a:p>
                  </a:txBody>
                  <a:tcPr>
                    <a:solidFill>
                      <a:schemeClr val="bg1">
                        <a:lumMod val="95000"/>
                      </a:schemeClr>
                    </a:solidFill>
                  </a:tcPr>
                </a:tc>
                <a:tc>
                  <a:txBody>
                    <a:bodyPr/>
                    <a:lstStyle/>
                    <a:p>
                      <a:pPr algn="ctr"/>
                      <a:r>
                        <a:rPr lang="en-US" sz="2000" dirty="0" smtClean="0"/>
                        <a:t>41.2%</a:t>
                      </a:r>
                      <a:endParaRPr lang="en-US" sz="2000" dirty="0"/>
                    </a:p>
                  </a:txBody>
                  <a:tcPr>
                    <a:solidFill>
                      <a:schemeClr val="bg1">
                        <a:lumMod val="95000"/>
                      </a:schemeClr>
                    </a:solidFill>
                  </a:tcPr>
                </a:tc>
              </a:tr>
            </a:tbl>
          </a:graphicData>
        </a:graphic>
      </p:graphicFrame>
      <p:sp>
        <p:nvSpPr>
          <p:cNvPr id="21" name="Rectangle 20"/>
          <p:cNvSpPr/>
          <p:nvPr/>
        </p:nvSpPr>
        <p:spPr>
          <a:xfrm>
            <a:off x="400334" y="15240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Automated vehicle symbol: option </a:t>
            </a:r>
            <a:r>
              <a:rPr lang="en-US" sz="2000" b="1" dirty="0" smtClean="0"/>
              <a:t>2</a:t>
            </a:r>
            <a:endParaRPr lang="en-US" sz="2000" b="1" dirty="0"/>
          </a:p>
        </p:txBody>
      </p:sp>
      <p:sp>
        <p:nvSpPr>
          <p:cNvPr id="22" name="TextBox 21"/>
          <p:cNvSpPr txBox="1"/>
          <p:nvPr/>
        </p:nvSpPr>
        <p:spPr>
          <a:xfrm>
            <a:off x="2590800" y="1524000"/>
            <a:ext cx="6172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Assume update to a current vehicle</a:t>
            </a:r>
          </a:p>
          <a:p>
            <a:pPr marL="630238" lvl="1" indent="-284163">
              <a:buFont typeface="Arial" panose="020B0604020202020204" pitchFamily="34" charset="0"/>
              <a:buChar char="•"/>
            </a:pPr>
            <a:r>
              <a:rPr lang="en-US" dirty="0">
                <a:latin typeface="+mj-lt"/>
              </a:rPr>
              <a:t>e.g. all new Honda Civics sold with AV </a:t>
            </a:r>
            <a:r>
              <a:rPr lang="en-US" dirty="0" smtClean="0">
                <a:latin typeface="+mj-lt"/>
              </a:rPr>
              <a:t>equipment</a:t>
            </a:r>
            <a:endParaRPr lang="en-US" dirty="0">
              <a:latin typeface="+mj-lt"/>
            </a:endParaRPr>
          </a:p>
        </p:txBody>
      </p:sp>
      <p:sp>
        <p:nvSpPr>
          <p:cNvPr id="5" name="Oval 4"/>
          <p:cNvSpPr/>
          <p:nvPr/>
        </p:nvSpPr>
        <p:spPr>
          <a:xfrm>
            <a:off x="6505699" y="5613070"/>
            <a:ext cx="1219200" cy="457200"/>
          </a:xfrm>
          <a:prstGeom prst="ellipse">
            <a:avLst/>
          </a:prstGeom>
          <a:noFill/>
          <a:ln w="4445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55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482510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p:cNvSpPr/>
          <p:nvPr/>
        </p:nvSpPr>
        <p:spPr>
          <a:xfrm>
            <a:off x="457200" y="3810000"/>
            <a:ext cx="5791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Agenda</a:t>
            </a:r>
          </a:p>
        </p:txBody>
      </p:sp>
      <p:sp>
        <p:nvSpPr>
          <p:cNvPr id="29699" name="Content Placeholder 2"/>
          <p:cNvSpPr>
            <a:spLocks noGrp="1"/>
          </p:cNvSpPr>
          <p:nvPr>
            <p:ph idx="1"/>
          </p:nvPr>
        </p:nvSpPr>
        <p:spPr>
          <a:xfrm>
            <a:off x="457200" y="1600200"/>
            <a:ext cx="8458200" cy="4876800"/>
          </a:xfrm>
        </p:spPr>
        <p:txBody>
          <a:bodyPr/>
          <a:lstStyle/>
          <a:p>
            <a:pPr lvl="0">
              <a:spcBef>
                <a:spcPts val="600"/>
              </a:spcBef>
              <a:spcAft>
                <a:spcPts val="2400"/>
              </a:spcAft>
            </a:pPr>
            <a:r>
              <a:rPr lang="en-US" sz="2400" b="1" dirty="0" smtClean="0">
                <a:latin typeface="+mj-lt"/>
              </a:rPr>
              <a:t>Automated Vehicles – Background</a:t>
            </a:r>
          </a:p>
          <a:p>
            <a:pPr>
              <a:spcBef>
                <a:spcPts val="600"/>
              </a:spcBef>
              <a:spcAft>
                <a:spcPts val="2400"/>
              </a:spcAft>
            </a:pPr>
            <a:r>
              <a:rPr lang="en-US" sz="2400" b="1" dirty="0" smtClean="0">
                <a:latin typeface="+mj-lt"/>
              </a:rPr>
              <a:t>Automated </a:t>
            </a:r>
            <a:r>
              <a:rPr lang="en-US" sz="2400" b="1" dirty="0">
                <a:latin typeface="+mj-lt"/>
              </a:rPr>
              <a:t>Vehicle Risk Profile</a:t>
            </a:r>
          </a:p>
          <a:p>
            <a:pPr lvl="0">
              <a:spcBef>
                <a:spcPts val="600"/>
              </a:spcBef>
              <a:spcAft>
                <a:spcPts val="2400"/>
              </a:spcAft>
            </a:pPr>
            <a:r>
              <a:rPr lang="en-US" sz="2400" b="1" dirty="0" smtClean="0">
                <a:latin typeface="+mj-lt"/>
              </a:rPr>
              <a:t>Vehicle Symbol Analysis</a:t>
            </a:r>
          </a:p>
          <a:p>
            <a:pPr lvl="0">
              <a:spcBef>
                <a:spcPts val="600"/>
              </a:spcBef>
              <a:spcAft>
                <a:spcPts val="2400"/>
              </a:spcAft>
            </a:pPr>
            <a:r>
              <a:rPr lang="en-US" sz="2400" b="1" dirty="0" smtClean="0">
                <a:latin typeface="+mj-lt"/>
              </a:rPr>
              <a:t>Regulatory Overview</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23</a:t>
            </a:fld>
            <a:endParaRPr lang="en-US" altLang="en-US" dirty="0" smtClean="0">
              <a:solidFill>
                <a:srgbClr val="898989"/>
              </a:solidFill>
              <a:cs typeface="Arial" charset="0"/>
            </a:endParaRPr>
          </a:p>
        </p:txBody>
      </p:sp>
    </p:spTree>
    <p:extLst>
      <p:ext uri="{BB962C8B-B14F-4D97-AF65-F5344CB8AC3E}">
        <p14:creationId xmlns:p14="http://schemas.microsoft.com/office/powerpoint/2010/main" val="1132347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077C5C0-F46D-42AF-8690-20B17B52ED44}" type="slidenum">
              <a:rPr lang="en-US" altLang="en-US" smtClean="0">
                <a:solidFill>
                  <a:srgbClr val="898989"/>
                </a:solidFill>
                <a:cs typeface="Arial" charset="0"/>
              </a:rPr>
              <a:pPr/>
              <a:t>24</a:t>
            </a:fld>
            <a:endParaRPr lang="en-US" altLang="en-US" smtClean="0">
              <a:solidFill>
                <a:srgbClr val="898989"/>
              </a:solidFill>
              <a:cs typeface="Arial" charset="0"/>
            </a:endParaRPr>
          </a:p>
        </p:txBody>
      </p:sp>
      <p:sp>
        <p:nvSpPr>
          <p:cNvPr id="5" name="Title 4"/>
          <p:cNvSpPr>
            <a:spLocks noGrp="1"/>
          </p:cNvSpPr>
          <p:nvPr>
            <p:ph type="title"/>
          </p:nvPr>
        </p:nvSpPr>
        <p:spPr/>
        <p:txBody>
          <a:bodyPr/>
          <a:lstStyle/>
          <a:p>
            <a:r>
              <a:rPr lang="en-US" altLang="en-US" sz="3600" b="1" dirty="0">
                <a:latin typeface="Arial" charset="0"/>
                <a:cs typeface="Arial" charset="0"/>
              </a:rPr>
              <a:t>Current U.S. regulatory approach varies by state</a:t>
            </a:r>
            <a:endParaRPr lang="en-US" sz="3600"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5615481" cy="3581400"/>
          </a:xfrm>
          <a:prstGeom prst="rect">
            <a:avLst/>
          </a:prstGeom>
          <a:noFill/>
          <a:ln w="698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0" name="Content Placeholder 2"/>
          <p:cNvSpPr>
            <a:spLocks noGrp="1"/>
          </p:cNvSpPr>
          <p:nvPr>
            <p:ph idx="1"/>
          </p:nvPr>
        </p:nvSpPr>
        <p:spPr>
          <a:xfrm>
            <a:off x="5753772" y="1600200"/>
            <a:ext cx="3466428" cy="4953000"/>
          </a:xfrm>
        </p:spPr>
        <p:txBody>
          <a:bodyPr>
            <a:normAutofit/>
          </a:bodyPr>
          <a:lstStyle/>
          <a:p>
            <a:pPr marL="0" indent="0">
              <a:buNone/>
              <a:defRPr/>
            </a:pPr>
            <a:r>
              <a:rPr lang="en-US" sz="2000" b="1" u="sng" dirty="0" smtClean="0">
                <a:solidFill>
                  <a:schemeClr val="tx1"/>
                </a:solidFill>
              </a:rPr>
              <a:t>Comments</a:t>
            </a:r>
          </a:p>
          <a:p>
            <a:pPr>
              <a:buFont typeface="Wingdings" panose="05000000000000000000" pitchFamily="2" charset="2"/>
              <a:buChar char="§"/>
              <a:defRPr/>
            </a:pPr>
            <a:r>
              <a:rPr lang="en-US" sz="2000" dirty="0" smtClean="0">
                <a:solidFill>
                  <a:schemeClr val="tx1"/>
                </a:solidFill>
              </a:rPr>
              <a:t>CA, DC, FL, MI, NV have regulations that permit operation/testing of AVs</a:t>
            </a:r>
          </a:p>
          <a:p>
            <a:pPr>
              <a:buFont typeface="Wingdings" panose="05000000000000000000" pitchFamily="2" charset="2"/>
              <a:buChar char="§"/>
              <a:defRPr/>
            </a:pPr>
            <a:r>
              <a:rPr lang="en-US" sz="2000" dirty="0" smtClean="0">
                <a:solidFill>
                  <a:schemeClr val="tx1"/>
                </a:solidFill>
              </a:rPr>
              <a:t>May 2013 NHTSA publication</a:t>
            </a:r>
          </a:p>
          <a:p>
            <a:pPr>
              <a:buFont typeface="Wingdings" panose="05000000000000000000" pitchFamily="2" charset="2"/>
              <a:buChar char="§"/>
              <a:defRPr/>
            </a:pPr>
            <a:r>
              <a:rPr lang="en-US" sz="2000" dirty="0" smtClean="0">
                <a:solidFill>
                  <a:schemeClr val="tx1"/>
                </a:solidFill>
              </a:rPr>
              <a:t>Statement </a:t>
            </a:r>
            <a:r>
              <a:rPr lang="en-US" sz="2000" dirty="0">
                <a:solidFill>
                  <a:schemeClr val="tx1"/>
                </a:solidFill>
              </a:rPr>
              <a:t>with guidance to states on </a:t>
            </a:r>
            <a:r>
              <a:rPr lang="en-US" sz="2000" dirty="0" smtClean="0">
                <a:solidFill>
                  <a:schemeClr val="tx1"/>
                </a:solidFill>
              </a:rPr>
              <a:t>AV regulations</a:t>
            </a:r>
          </a:p>
          <a:p>
            <a:pPr>
              <a:buFont typeface="Wingdings" panose="05000000000000000000" pitchFamily="2" charset="2"/>
              <a:buChar char="§"/>
              <a:defRPr/>
            </a:pPr>
            <a:r>
              <a:rPr lang="en-US" sz="2000" dirty="0" smtClean="0">
                <a:solidFill>
                  <a:schemeClr val="tx1"/>
                </a:solidFill>
              </a:rPr>
              <a:t>Statement outlined </a:t>
            </a:r>
            <a:r>
              <a:rPr lang="en-US" sz="2000" dirty="0">
                <a:solidFill>
                  <a:schemeClr val="tx1"/>
                </a:solidFill>
              </a:rPr>
              <a:t>NHTSA plans for testing </a:t>
            </a:r>
            <a:r>
              <a:rPr lang="en-US" sz="2000" dirty="0" smtClean="0">
                <a:solidFill>
                  <a:schemeClr val="tx1"/>
                </a:solidFill>
              </a:rPr>
              <a:t>AV technology</a:t>
            </a:r>
            <a:endParaRPr lang="en-US" sz="2000" dirty="0">
              <a:solidFill>
                <a:schemeClr val="tx1"/>
              </a:solidFill>
            </a:endParaRPr>
          </a:p>
        </p:txBody>
      </p:sp>
      <p:sp>
        <p:nvSpPr>
          <p:cNvPr id="21" name="TextBox 20"/>
          <p:cNvSpPr txBox="1"/>
          <p:nvPr/>
        </p:nvSpPr>
        <p:spPr>
          <a:xfrm>
            <a:off x="-228600" y="6642556"/>
            <a:ext cx="5257800" cy="215444"/>
          </a:xfrm>
          <a:prstGeom prst="rect">
            <a:avLst/>
          </a:prstGeom>
          <a:noFill/>
        </p:spPr>
        <p:txBody>
          <a:bodyPr wrap="square" rtlCol="0">
            <a:spAutoFit/>
          </a:bodyPr>
          <a:lstStyle/>
          <a:p>
            <a:pPr marL="215900" lvl="1" indent="0">
              <a:buFont typeface="Arial" charset="0"/>
              <a:buNone/>
              <a:defRPr/>
            </a:pPr>
            <a:r>
              <a:rPr lang="en-US" sz="800" dirty="0" smtClean="0">
                <a:latin typeface="+mj-lt"/>
              </a:rPr>
              <a:t>http</a:t>
            </a:r>
            <a:r>
              <a:rPr lang="en-US" sz="800" dirty="0">
                <a:latin typeface="+mj-lt"/>
              </a:rPr>
              <a:t>://cyberlaw.stanford.edu/wiki/index.php/Automated_Driving:_Legislative_and_Regulatory_Action</a:t>
            </a:r>
          </a:p>
        </p:txBody>
      </p:sp>
    </p:spTree>
    <p:extLst>
      <p:ext uri="{BB962C8B-B14F-4D97-AF65-F5344CB8AC3E}">
        <p14:creationId xmlns:p14="http://schemas.microsoft.com/office/powerpoint/2010/main" val="1610996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066800" y="274638"/>
            <a:ext cx="8077200" cy="1143000"/>
          </a:xfrm>
        </p:spPr>
        <p:txBody>
          <a:bodyPr/>
          <a:lstStyle/>
          <a:p>
            <a:r>
              <a:rPr lang="en-US" altLang="en-US" sz="3600" b="1" dirty="0">
                <a:latin typeface="Arial" charset="0"/>
                <a:cs typeface="Arial" charset="0"/>
              </a:rPr>
              <a:t>Auto Manufacturer </a:t>
            </a:r>
            <a:r>
              <a:rPr lang="en-US" altLang="en-US" sz="3600" b="1" dirty="0" smtClean="0">
                <a:latin typeface="Arial" charset="0"/>
                <a:cs typeface="Arial" charset="0"/>
              </a:rPr>
              <a:t>Regulations: Consumer Protection</a:t>
            </a:r>
            <a:endParaRPr lang="en-US" altLang="en-US" b="1" dirty="0" smtClean="0">
              <a:latin typeface="Arial" charset="0"/>
              <a:cs typeface="Arial" charset="0"/>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077C5C0-F46D-42AF-8690-20B17B52ED44}" type="slidenum">
              <a:rPr lang="en-US" altLang="en-US" smtClean="0">
                <a:solidFill>
                  <a:srgbClr val="898989"/>
                </a:solidFill>
                <a:cs typeface="Arial" charset="0"/>
              </a:rPr>
              <a:pPr/>
              <a:t>25</a:t>
            </a:fld>
            <a:endParaRPr lang="en-US" altLang="en-US" smtClean="0">
              <a:solidFill>
                <a:srgbClr val="898989"/>
              </a:solidFill>
              <a:cs typeface="Arial" charset="0"/>
            </a:endParaRPr>
          </a:p>
        </p:txBody>
      </p:sp>
      <p:sp>
        <p:nvSpPr>
          <p:cNvPr id="2" name="Rectangle 1"/>
          <p:cNvSpPr/>
          <p:nvPr/>
        </p:nvSpPr>
        <p:spPr>
          <a:xfrm>
            <a:off x="457200" y="1676400"/>
            <a:ext cx="685800" cy="5334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534" y="1828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NHTSA</a:t>
            </a:r>
            <a:endParaRPr lang="en-US" sz="2000" b="1" dirty="0"/>
          </a:p>
        </p:txBody>
      </p:sp>
      <p:sp>
        <p:nvSpPr>
          <p:cNvPr id="7" name="Rectangle 6"/>
          <p:cNvSpPr/>
          <p:nvPr/>
        </p:nvSpPr>
        <p:spPr>
          <a:xfrm>
            <a:off x="95534" y="2985448"/>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States</a:t>
            </a:r>
            <a:endParaRPr lang="en-US" sz="1400" b="1" dirty="0"/>
          </a:p>
        </p:txBody>
      </p:sp>
      <p:sp>
        <p:nvSpPr>
          <p:cNvPr id="8" name="Rectangle 7"/>
          <p:cNvSpPr/>
          <p:nvPr/>
        </p:nvSpPr>
        <p:spPr>
          <a:xfrm>
            <a:off x="95534" y="41910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Individuals</a:t>
            </a:r>
            <a:endParaRPr lang="en-US" sz="2000" b="1" dirty="0"/>
          </a:p>
        </p:txBody>
      </p:sp>
      <p:sp>
        <p:nvSpPr>
          <p:cNvPr id="4" name="TextBox 3"/>
          <p:cNvSpPr txBox="1"/>
          <p:nvPr/>
        </p:nvSpPr>
        <p:spPr>
          <a:xfrm>
            <a:off x="2286000" y="1828800"/>
            <a:ext cx="5410200" cy="830997"/>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mj-lt"/>
              </a:rPr>
              <a:t>establishes regulations that manufacturers must self-certify with</a:t>
            </a:r>
          </a:p>
        </p:txBody>
      </p:sp>
      <p:cxnSp>
        <p:nvCxnSpPr>
          <p:cNvPr id="6" name="Straight Connector 5"/>
          <p:cNvCxnSpPr/>
          <p:nvPr/>
        </p:nvCxnSpPr>
        <p:spPr>
          <a:xfrm>
            <a:off x="190500" y="2848303"/>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2971800"/>
            <a:ext cx="5410200" cy="830997"/>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latin typeface="+mj-lt"/>
              </a:rPr>
              <a:t>State regulators can impose additional requirements</a:t>
            </a:r>
          </a:p>
        </p:txBody>
      </p:sp>
      <p:cxnSp>
        <p:nvCxnSpPr>
          <p:cNvPr id="14" name="Straight Connector 13"/>
          <p:cNvCxnSpPr/>
          <p:nvPr/>
        </p:nvCxnSpPr>
        <p:spPr>
          <a:xfrm>
            <a:off x="190500" y="4038600"/>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4191000"/>
            <a:ext cx="5410200" cy="830997"/>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mj-lt"/>
              </a:rPr>
              <a:t>Individuals can sue manufacturers if an error occurs</a:t>
            </a:r>
          </a:p>
        </p:txBody>
      </p:sp>
      <p:sp>
        <p:nvSpPr>
          <p:cNvPr id="20" name="Rectangle 19"/>
          <p:cNvSpPr/>
          <p:nvPr/>
        </p:nvSpPr>
        <p:spPr>
          <a:xfrm>
            <a:off x="95534" y="54102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Question?</a:t>
            </a:r>
            <a:endParaRPr lang="en-US" sz="2000" b="1" dirty="0"/>
          </a:p>
        </p:txBody>
      </p:sp>
      <p:cxnSp>
        <p:nvCxnSpPr>
          <p:cNvPr id="21" name="Straight Connector 20"/>
          <p:cNvCxnSpPr/>
          <p:nvPr/>
        </p:nvCxnSpPr>
        <p:spPr>
          <a:xfrm>
            <a:off x="190500" y="5257800"/>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0" y="5410200"/>
            <a:ext cx="5410200" cy="830997"/>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latin typeface="+mj-lt"/>
              </a:rPr>
              <a:t>What happens if automobile accident risk shifts entirely to manufacturers</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3172793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651341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2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a:latin typeface="Arial"/>
              <a:cs typeface="Arial"/>
              <a:sym typeface="Arial"/>
            </a:endParaRPr>
          </a:p>
        </p:txBody>
      </p:sp>
      <p:sp>
        <p:nvSpPr>
          <p:cNvPr id="20483" name="Title 1"/>
          <p:cNvSpPr>
            <a:spLocks noGrp="1"/>
          </p:cNvSpPr>
          <p:nvPr>
            <p:ph type="title"/>
          </p:nvPr>
        </p:nvSpPr>
        <p:spPr>
          <a:xfrm>
            <a:off x="1066800" y="274638"/>
            <a:ext cx="8077200" cy="1143000"/>
          </a:xfrm>
        </p:spPr>
        <p:txBody>
          <a:bodyPr/>
          <a:lstStyle/>
          <a:p>
            <a:r>
              <a:rPr lang="en-US" altLang="en-US" sz="3600" b="1" dirty="0">
                <a:latin typeface="Arial" charset="0"/>
                <a:cs typeface="Arial" charset="0"/>
              </a:rPr>
              <a:t>Regulatory </a:t>
            </a:r>
            <a:r>
              <a:rPr lang="en-US" altLang="en-US" sz="3600" b="1" dirty="0" smtClean="0">
                <a:latin typeface="Arial" charset="0"/>
                <a:cs typeface="Arial" charset="0"/>
              </a:rPr>
              <a:t>approach needs to be updated</a:t>
            </a:r>
            <a:endParaRPr lang="en-US" altLang="en-US" b="1" dirty="0" smtClean="0">
              <a:latin typeface="Arial" charset="0"/>
              <a:cs typeface="Arial" charset="0"/>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077C5C0-F46D-42AF-8690-20B17B52ED44}" type="slidenum">
              <a:rPr lang="en-US" altLang="en-US" smtClean="0">
                <a:solidFill>
                  <a:srgbClr val="898989"/>
                </a:solidFill>
                <a:cs typeface="Arial" charset="0"/>
              </a:rPr>
              <a:pPr/>
              <a:t>26</a:t>
            </a:fld>
            <a:endParaRPr lang="en-US" altLang="en-US" smtClean="0">
              <a:solidFill>
                <a:srgbClr val="898989"/>
              </a:solidFill>
              <a:cs typeface="Arial" charset="0"/>
            </a:endParaRPr>
          </a:p>
        </p:txBody>
      </p:sp>
      <p:sp>
        <p:nvSpPr>
          <p:cNvPr id="2" name="Rectangle 1"/>
          <p:cNvSpPr/>
          <p:nvPr/>
        </p:nvSpPr>
        <p:spPr>
          <a:xfrm>
            <a:off x="457200" y="1524000"/>
            <a:ext cx="685800"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199" y="1600200"/>
            <a:ext cx="7696201" cy="4572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Insufficient protection for consumers and manufacturers</a:t>
            </a:r>
            <a:endParaRPr lang="en-US" sz="2000" b="1" dirty="0"/>
          </a:p>
        </p:txBody>
      </p:sp>
      <p:sp>
        <p:nvSpPr>
          <p:cNvPr id="16" name="TextBox 15"/>
          <p:cNvSpPr txBox="1"/>
          <p:nvPr/>
        </p:nvSpPr>
        <p:spPr>
          <a:xfrm>
            <a:off x="1169377" y="2127190"/>
            <a:ext cx="6629400" cy="400110"/>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mj-lt"/>
              </a:rPr>
              <a:t>AlliedSignal, </a:t>
            </a:r>
            <a:r>
              <a:rPr lang="en-US" sz="2000" dirty="0" err="1">
                <a:latin typeface="+mj-lt"/>
              </a:rPr>
              <a:t>Inc</a:t>
            </a:r>
            <a:r>
              <a:rPr lang="en-US" sz="2000" dirty="0">
                <a:latin typeface="+mj-lt"/>
              </a:rPr>
              <a:t> v. </a:t>
            </a:r>
            <a:r>
              <a:rPr lang="en-US" sz="2000">
                <a:latin typeface="+mj-lt"/>
              </a:rPr>
              <a:t>Moran</a:t>
            </a:r>
            <a:endParaRPr lang="en-US" sz="2000" dirty="0" smtClean="0">
              <a:latin typeface="+mj-lt"/>
            </a:endParaRPr>
          </a:p>
        </p:txBody>
      </p:sp>
      <p:sp>
        <p:nvSpPr>
          <p:cNvPr id="17" name="Rectangle 16"/>
          <p:cNvSpPr/>
          <p:nvPr/>
        </p:nvSpPr>
        <p:spPr>
          <a:xfrm>
            <a:off x="76199" y="2819400"/>
            <a:ext cx="7696201" cy="4572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NHTSA does not have the scale: annual budget</a:t>
            </a:r>
            <a:endParaRPr lang="en-US" sz="2000" b="1" dirty="0"/>
          </a:p>
        </p:txBody>
      </p:sp>
      <p:graphicFrame>
        <p:nvGraphicFramePr>
          <p:cNvPr id="10" name="Object 9"/>
          <p:cNvGraphicFramePr>
            <a:graphicFrameLocks/>
          </p:cNvGraphicFramePr>
          <p:nvPr>
            <p:custDataLst>
              <p:tags r:id="rId4"/>
            </p:custDataLst>
            <p:extLst>
              <p:ext uri="{D42A27DB-BD31-4B8C-83A1-F6EECF244321}">
                <p14:modId xmlns:p14="http://schemas.microsoft.com/office/powerpoint/2010/main" val="3587329130"/>
              </p:ext>
            </p:extLst>
          </p:nvPr>
        </p:nvGraphicFramePr>
        <p:xfrm>
          <a:off x="1600200" y="3238500"/>
          <a:ext cx="5438769" cy="1124003"/>
        </p:xfrm>
        <a:graphic>
          <a:graphicData uri="http://schemas.openxmlformats.org/presentationml/2006/ole">
            <mc:AlternateContent xmlns:mc="http://schemas.openxmlformats.org/markup-compatibility/2006">
              <mc:Choice xmlns:v="urn:schemas-microsoft-com:vml" Requires="v">
                <p:oleObj spid="_x0000_s14421" name="Chart" r:id="rId16" imgW="5438769" imgH="1124003" progId="MSGraph.Chart.8">
                  <p:embed followColorScheme="full"/>
                </p:oleObj>
              </mc:Choice>
              <mc:Fallback>
                <p:oleObj name="Chart" r:id="rId16" imgW="5438769" imgH="1124003" progId="MSGraph.Chart.8">
                  <p:embed followColorScheme="full"/>
                  <p:pic>
                    <p:nvPicPr>
                      <p:cNvPr id="0" name=""/>
                      <p:cNvPicPr/>
                      <p:nvPr/>
                    </p:nvPicPr>
                    <p:blipFill>
                      <a:blip r:embed="rId17"/>
                      <a:stretch>
                        <a:fillRect/>
                      </a:stretch>
                    </p:blipFill>
                    <p:spPr>
                      <a:xfrm>
                        <a:off x="1600200" y="3238500"/>
                        <a:ext cx="5438769" cy="1124003"/>
                      </a:xfrm>
                      <a:prstGeom prst="rect">
                        <a:avLst/>
                      </a:prstGeom>
                    </p:spPr>
                  </p:pic>
                </p:oleObj>
              </mc:Fallback>
            </mc:AlternateContent>
          </a:graphicData>
        </a:graphic>
      </p:graphicFrame>
      <p:sp>
        <p:nvSpPr>
          <p:cNvPr id="25" name="Text Placeholder 68"/>
          <p:cNvSpPr>
            <a:spLocks noGrp="1"/>
          </p:cNvSpPr>
          <p:nvPr>
            <p:custDataLst>
              <p:tags r:id="rId5"/>
            </p:custDataLst>
          </p:nvPr>
        </p:nvSpPr>
        <p:spPr bwMode="auto">
          <a:xfrm>
            <a:off x="1250950" y="3683000"/>
            <a:ext cx="28257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SzPct val="60000"/>
              <a:buBlip>
                <a:blip r:embed="rId18"/>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buNone/>
            </a:pPr>
            <a:fld id="{7C6A6743-BD83-4EC4-BF6A-DA3348FE1077}" type="datetime'''''''''''''''''''''''$''''''''''''''''''''''''''''''M'''''">
              <a:rPr lang="en-US" sz="1600">
                <a:latin typeface="Arial"/>
                <a:cs typeface="Arial"/>
                <a:sym typeface="Arial"/>
              </a:rPr>
              <a:pPr/>
              <a:t>$M</a:t>
            </a:fld>
            <a:endParaRPr lang="en-US" sz="1600" dirty="0">
              <a:latin typeface="Arial"/>
              <a:cs typeface="Arial"/>
              <a:sym typeface="Arial"/>
            </a:endParaRPr>
          </a:p>
        </p:txBody>
      </p:sp>
      <p:sp>
        <p:nvSpPr>
          <p:cNvPr id="11" name="Rectangle 10"/>
          <p:cNvSpPr/>
          <p:nvPr>
            <p:custDataLst>
              <p:tags r:id="rId6"/>
            </p:custDataLst>
          </p:nvPr>
        </p:nvSpPr>
        <p:spPr bwMode="auto">
          <a:xfrm>
            <a:off x="7061200" y="3409950"/>
            <a:ext cx="285750" cy="214313"/>
          </a:xfrm>
          <a:prstGeom prst="rect">
            <a:avLst/>
          </a:prstGeom>
          <a:solidFill>
            <a:srgbClr val="364D6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7"/>
            </p:custDataLst>
          </p:nvPr>
        </p:nvSpPr>
        <p:spPr bwMode="auto">
          <a:xfrm>
            <a:off x="7061200" y="4000500"/>
            <a:ext cx="285750" cy="214313"/>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8"/>
            </p:custDataLst>
          </p:nvPr>
        </p:nvSpPr>
        <p:spPr bwMode="auto">
          <a:xfrm>
            <a:off x="7061200" y="3705225"/>
            <a:ext cx="285750" cy="214313"/>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75"/>
          <p:cNvSpPr>
            <a:spLocks noGrp="1"/>
          </p:cNvSpPr>
          <p:nvPr>
            <p:custDataLst>
              <p:tags r:id="rId9"/>
            </p:custDataLst>
          </p:nvPr>
        </p:nvSpPr>
        <p:spPr bwMode="auto">
          <a:xfrm>
            <a:off x="7397750" y="3994150"/>
            <a:ext cx="92551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SzPct val="60000"/>
              <a:buBlip>
                <a:blip r:embed="rId18"/>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buNone/>
            </a:pPr>
            <a:fld id="{89DF377A-7546-47C3-91F6-814B48275570}" type="datetime'''''I''''''''I''''''''''HS''-''''''''''''HL''''''D''''I'''''">
              <a:rPr lang="en-US" sz="1600">
                <a:latin typeface="Arial"/>
                <a:cs typeface="Arial"/>
                <a:sym typeface="Arial"/>
              </a:rPr>
              <a:pPr marL="0" lvl="1" indent="0">
                <a:spcBef>
                  <a:spcPct val="0"/>
                </a:spcBef>
                <a:buNone/>
              </a:pPr>
              <a:t>IIHS-HLDI</a:t>
            </a:fld>
            <a:endParaRPr lang="en-US" sz="1600" dirty="0">
              <a:latin typeface="Arial"/>
              <a:cs typeface="Arial"/>
              <a:sym typeface="Arial"/>
            </a:endParaRPr>
          </a:p>
        </p:txBody>
      </p:sp>
      <p:sp>
        <p:nvSpPr>
          <p:cNvPr id="29" name="Text Placeholder 72"/>
          <p:cNvSpPr>
            <a:spLocks noGrp="1"/>
          </p:cNvSpPr>
          <p:nvPr>
            <p:custDataLst>
              <p:tags r:id="rId10"/>
            </p:custDataLst>
          </p:nvPr>
        </p:nvSpPr>
        <p:spPr bwMode="auto">
          <a:xfrm>
            <a:off x="7397750" y="3403600"/>
            <a:ext cx="136683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SzPct val="60000"/>
              <a:buBlip>
                <a:blip r:embed="rId18"/>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buNone/>
            </a:pPr>
            <a:fld id="{9F01BA38-5E6B-4738-B7A0-6128DD00AE23}" type="datetime'''A''''u''''''''''''t''o ''I''''ns''''u''''r''''a''''n''''ce'">
              <a:rPr lang="en-US" sz="1600">
                <a:latin typeface="Arial"/>
                <a:cs typeface="Arial"/>
                <a:sym typeface="Arial"/>
              </a:rPr>
              <a:pPr marL="0" lvl="1" indent="0">
                <a:spcBef>
                  <a:spcPct val="0"/>
                </a:spcBef>
                <a:buNone/>
              </a:pPr>
              <a:t>Auto Insurance</a:t>
            </a:fld>
            <a:endParaRPr lang="en-US" sz="1600" dirty="0">
              <a:latin typeface="Arial"/>
              <a:cs typeface="Arial"/>
              <a:sym typeface="Arial"/>
            </a:endParaRPr>
          </a:p>
        </p:txBody>
      </p:sp>
      <p:sp>
        <p:nvSpPr>
          <p:cNvPr id="31" name="Text Placeholder 73"/>
          <p:cNvSpPr>
            <a:spLocks noGrp="1"/>
          </p:cNvSpPr>
          <p:nvPr>
            <p:custDataLst>
              <p:tags r:id="rId11"/>
            </p:custDataLst>
          </p:nvPr>
        </p:nvSpPr>
        <p:spPr bwMode="auto">
          <a:xfrm>
            <a:off x="7397750" y="3698875"/>
            <a:ext cx="68580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SzPct val="60000"/>
              <a:buBlip>
                <a:blip r:embed="rId18"/>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buNone/>
            </a:pPr>
            <a:fld id="{2530B06F-63B7-4640-9001-9E9EA20FF406}" type="datetime'''''''''''''N''''''''''''''''H''''''''''''TS''''''A'''">
              <a:rPr lang="en-US" sz="1600">
                <a:latin typeface="Arial"/>
                <a:cs typeface="Arial"/>
                <a:sym typeface="Arial"/>
              </a:rPr>
              <a:pPr marL="0" lvl="1" indent="0">
                <a:spcBef>
                  <a:spcPct val="0"/>
                </a:spcBef>
                <a:buNone/>
              </a:pPr>
              <a:t>NHTSA</a:t>
            </a:fld>
            <a:endParaRPr lang="en-US" sz="1600" dirty="0">
              <a:latin typeface="Arial"/>
              <a:cs typeface="Arial"/>
              <a:sym typeface="Arial"/>
            </a:endParaRPr>
          </a:p>
        </p:txBody>
      </p:sp>
      <p:sp>
        <p:nvSpPr>
          <p:cNvPr id="38" name="TextBox 37"/>
          <p:cNvSpPr txBox="1"/>
          <p:nvPr/>
        </p:nvSpPr>
        <p:spPr>
          <a:xfrm>
            <a:off x="1143000" y="4343400"/>
            <a:ext cx="6629400" cy="707886"/>
          </a:xfrm>
          <a:prstGeom prst="rect">
            <a:avLst/>
          </a:prstGeom>
          <a:noFill/>
        </p:spPr>
        <p:txBody>
          <a:bodyPr wrap="square" rtlCol="0">
            <a:spAutoFit/>
          </a:bodyPr>
          <a:lstStyle/>
          <a:p>
            <a:pPr marL="285750" lvl="0" indent="-285750">
              <a:buFont typeface="Arial" panose="020B0604020202020204" pitchFamily="34" charset="0"/>
              <a:buChar char="•"/>
            </a:pPr>
            <a:r>
              <a:rPr lang="en-US" sz="2000" dirty="0" smtClean="0">
                <a:latin typeface="+mj-lt"/>
              </a:rPr>
              <a:t>NHTSA lacks financial incentive of auto insurance industry</a:t>
            </a:r>
          </a:p>
          <a:p>
            <a:pPr marL="742950" lvl="1" indent="-285750">
              <a:buFont typeface="Arial" panose="020B0604020202020204" pitchFamily="34" charset="0"/>
              <a:buChar char="•"/>
            </a:pPr>
            <a:r>
              <a:rPr lang="en-US" sz="2000" dirty="0" smtClean="0">
                <a:latin typeface="+mj-lt"/>
              </a:rPr>
              <a:t>Accurate evaluation of risk </a:t>
            </a:r>
            <a:endParaRPr lang="en-US" sz="2000" dirty="0">
              <a:latin typeface="+mj-lt"/>
            </a:endParaRPr>
          </a:p>
        </p:txBody>
      </p:sp>
      <p:sp>
        <p:nvSpPr>
          <p:cNvPr id="47" name="Rectangle 46"/>
          <p:cNvSpPr/>
          <p:nvPr/>
        </p:nvSpPr>
        <p:spPr>
          <a:xfrm>
            <a:off x="76199" y="5029200"/>
            <a:ext cx="7696201" cy="4572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Claims handling incentives</a:t>
            </a:r>
            <a:endParaRPr lang="en-US" sz="2000" b="1" dirty="0"/>
          </a:p>
        </p:txBody>
      </p:sp>
      <p:sp>
        <p:nvSpPr>
          <p:cNvPr id="49" name="TextBox 48"/>
          <p:cNvSpPr txBox="1"/>
          <p:nvPr/>
        </p:nvSpPr>
        <p:spPr>
          <a:xfrm>
            <a:off x="1143000" y="5486400"/>
            <a:ext cx="6629400" cy="1015663"/>
          </a:xfrm>
          <a:prstGeom prst="rect">
            <a:avLst/>
          </a:prstGeom>
          <a:noFill/>
        </p:spPr>
        <p:txBody>
          <a:bodyPr wrap="square" rtlCol="0">
            <a:spAutoFit/>
          </a:bodyPr>
          <a:lstStyle/>
          <a:p>
            <a:pPr marL="285750" lvl="1" indent="-285750">
              <a:buFont typeface="Arial" panose="020B0604020202020204" pitchFamily="34" charset="0"/>
              <a:buChar char="•"/>
            </a:pPr>
            <a:r>
              <a:rPr lang="en-US" sz="2000" dirty="0">
                <a:latin typeface="+mj-lt"/>
              </a:rPr>
              <a:t>Compensating claimants fairly and efficiently is a core competence of the insurance industry</a:t>
            </a:r>
          </a:p>
          <a:p>
            <a:pPr marL="285750" lvl="1" indent="-285750">
              <a:buFont typeface="Arial" panose="020B0604020202020204" pitchFamily="34" charset="0"/>
              <a:buChar char="•"/>
            </a:pPr>
            <a:r>
              <a:rPr lang="en-US" sz="2000" dirty="0">
                <a:latin typeface="+mj-lt"/>
              </a:rPr>
              <a:t>Auto industry’s competence is not insurance</a:t>
            </a:r>
          </a:p>
        </p:txBody>
      </p:sp>
    </p:spTree>
    <p:extLst>
      <p:ext uri="{BB962C8B-B14F-4D97-AF65-F5344CB8AC3E}">
        <p14:creationId xmlns:p14="http://schemas.microsoft.com/office/powerpoint/2010/main" val="4143768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5" descr="CAS-Logo-PMS2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950" y="3505200"/>
            <a:ext cx="17383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8"/>
          <p:cNvSpPr>
            <a:spLocks noGrp="1" noChangeArrowheads="1"/>
          </p:cNvSpPr>
          <p:nvPr>
            <p:ph type="subTitle" idx="1"/>
          </p:nvPr>
        </p:nvSpPr>
        <p:spPr>
          <a:xfrm>
            <a:off x="1295400" y="1828800"/>
            <a:ext cx="6400800" cy="1447800"/>
          </a:xfrm>
        </p:spPr>
        <p:txBody>
          <a:bodyPr/>
          <a:lstStyle/>
          <a:p>
            <a:pPr eaLnBrk="1" hangingPunct="1">
              <a:lnSpc>
                <a:spcPct val="80000"/>
              </a:lnSpc>
            </a:pPr>
            <a:r>
              <a:rPr lang="en-US" altLang="en-US" sz="5400" b="1" smtClean="0">
                <a:solidFill>
                  <a:schemeClr val="bg1"/>
                </a:solidFill>
                <a:latin typeface="Arial" charset="0"/>
                <a:cs typeface="Arial" charset="0"/>
              </a:rPr>
              <a:t>Questions and Discussion</a:t>
            </a:r>
          </a:p>
        </p:txBody>
      </p:sp>
    </p:spTree>
    <p:extLst>
      <p:ext uri="{BB962C8B-B14F-4D97-AF65-F5344CB8AC3E}">
        <p14:creationId xmlns:p14="http://schemas.microsoft.com/office/powerpoint/2010/main" val="172582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3</a:t>
            </a:fld>
            <a:endParaRPr lang="en-US" altLang="en-US" smtClean="0">
              <a:solidFill>
                <a:srgbClr val="898989"/>
              </a:solidFill>
              <a:cs typeface="Arial" charset="0"/>
            </a:endParaRPr>
          </a:p>
        </p:txBody>
      </p:sp>
      <p:sp>
        <p:nvSpPr>
          <p:cNvPr id="7"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Example of misuse</a:t>
            </a:r>
          </a:p>
        </p:txBody>
      </p:sp>
      <p:sp>
        <p:nvSpPr>
          <p:cNvPr id="3" name="Content Placeholder 2"/>
          <p:cNvSpPr>
            <a:spLocks noGrp="1"/>
          </p:cNvSpPr>
          <p:nvPr>
            <p:ph idx="1"/>
          </p:nvPr>
        </p:nvSpPr>
        <p:spPr/>
        <p:txBody>
          <a:bodyPr/>
          <a:lstStyle/>
          <a:p>
            <a:r>
              <a:rPr lang="en-US" dirty="0" smtClean="0"/>
              <a:t>Infiniti video</a:t>
            </a:r>
            <a:endParaRPr lang="en-US" dirty="0"/>
          </a:p>
        </p:txBody>
      </p:sp>
    </p:spTree>
    <p:extLst>
      <p:ext uri="{BB962C8B-B14F-4D97-AF65-F5344CB8AC3E}">
        <p14:creationId xmlns:p14="http://schemas.microsoft.com/office/powerpoint/2010/main" val="167241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CAS AVTF: Overview</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4</a:t>
            </a:fld>
            <a:endParaRPr lang="en-US" altLang="en-US" dirty="0" smtClean="0">
              <a:solidFill>
                <a:srgbClr val="898989"/>
              </a:solidFill>
              <a:cs typeface="Arial" charset="0"/>
            </a:endParaRPr>
          </a:p>
        </p:txBody>
      </p:sp>
      <p:sp>
        <p:nvSpPr>
          <p:cNvPr id="5" name="Rectangle 4"/>
          <p:cNvSpPr/>
          <p:nvPr/>
        </p:nvSpPr>
        <p:spPr>
          <a:xfrm>
            <a:off x="685800" y="4191000"/>
            <a:ext cx="2286000" cy="533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Pre market</a:t>
            </a:r>
            <a:endParaRPr lang="en-US" sz="2400" b="1" dirty="0">
              <a:solidFill>
                <a:schemeClr val="tx1"/>
              </a:solidFill>
            </a:endParaRPr>
          </a:p>
        </p:txBody>
      </p:sp>
      <p:sp>
        <p:nvSpPr>
          <p:cNvPr id="6" name="Rectangle 5"/>
          <p:cNvSpPr/>
          <p:nvPr/>
        </p:nvSpPr>
        <p:spPr>
          <a:xfrm>
            <a:off x="3048000" y="4191000"/>
            <a:ext cx="2286000" cy="533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Post market</a:t>
            </a:r>
            <a:endParaRPr lang="en-US" sz="2400" b="1" dirty="0">
              <a:solidFill>
                <a:schemeClr val="tx1"/>
              </a:solidFill>
            </a:endParaRPr>
          </a:p>
        </p:txBody>
      </p:sp>
      <p:sp>
        <p:nvSpPr>
          <p:cNvPr id="7" name="Rectangle 6"/>
          <p:cNvSpPr/>
          <p:nvPr/>
        </p:nvSpPr>
        <p:spPr>
          <a:xfrm>
            <a:off x="5410200" y="4191000"/>
            <a:ext cx="2286000" cy="533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Post claim</a:t>
            </a:r>
            <a:endParaRPr lang="en-US" sz="2400" b="1" dirty="0">
              <a:solidFill>
                <a:schemeClr val="tx1"/>
              </a:solidFill>
            </a:endParaRPr>
          </a:p>
        </p:txBody>
      </p:sp>
      <p:sp>
        <p:nvSpPr>
          <p:cNvPr id="2" name="Rectangle 1"/>
          <p:cNvSpPr/>
          <p:nvPr/>
        </p:nvSpPr>
        <p:spPr>
          <a:xfrm>
            <a:off x="685800" y="4724400"/>
            <a:ext cx="2286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t>identify &amp; quantify risks</a:t>
            </a:r>
          </a:p>
        </p:txBody>
      </p:sp>
      <p:sp>
        <p:nvSpPr>
          <p:cNvPr id="9" name="Rectangle 8"/>
          <p:cNvSpPr/>
          <p:nvPr/>
        </p:nvSpPr>
        <p:spPr>
          <a:xfrm>
            <a:off x="3048000" y="4724400"/>
            <a:ext cx="2286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t>accurately price the technology</a:t>
            </a:r>
          </a:p>
        </p:txBody>
      </p:sp>
      <p:sp>
        <p:nvSpPr>
          <p:cNvPr id="10" name="Rectangle 9"/>
          <p:cNvSpPr/>
          <p:nvPr/>
        </p:nvSpPr>
        <p:spPr>
          <a:xfrm>
            <a:off x="5410200" y="4724400"/>
            <a:ext cx="2286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t>compensate claimants fairly &amp; efficiently</a:t>
            </a:r>
          </a:p>
        </p:txBody>
      </p:sp>
      <p:sp>
        <p:nvSpPr>
          <p:cNvPr id="11" name="Rectangle 10"/>
          <p:cNvSpPr/>
          <p:nvPr/>
        </p:nvSpPr>
        <p:spPr>
          <a:xfrm>
            <a:off x="685800" y="3657600"/>
            <a:ext cx="7010400" cy="533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Focus</a:t>
            </a:r>
            <a:endParaRPr lang="en-US" sz="2400" b="1" dirty="0">
              <a:solidFill>
                <a:schemeClr val="tx1"/>
              </a:solidFill>
            </a:endParaRPr>
          </a:p>
        </p:txBody>
      </p:sp>
      <p:sp>
        <p:nvSpPr>
          <p:cNvPr id="4" name="Rectangle 3"/>
          <p:cNvSpPr/>
          <p:nvPr/>
        </p:nvSpPr>
        <p:spPr>
          <a:xfrm>
            <a:off x="1828800" y="1600200"/>
            <a:ext cx="5867400" cy="1905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rPr>
              <a:t>The CAS AVTF is researching the technology’s risks to provide policymakers with the information needed to ensure </a:t>
            </a:r>
            <a:r>
              <a:rPr lang="en-US" sz="2400" b="1" dirty="0">
                <a:solidFill>
                  <a:schemeClr val="tx1"/>
                </a:solidFill>
              </a:rPr>
              <a:t>the product is brought to market as safely and efficiently as possible.</a:t>
            </a:r>
          </a:p>
        </p:txBody>
      </p:sp>
      <p:sp>
        <p:nvSpPr>
          <p:cNvPr id="8" name="Rectangle 7"/>
          <p:cNvSpPr/>
          <p:nvPr/>
        </p:nvSpPr>
        <p:spPr>
          <a:xfrm>
            <a:off x="685800" y="1600200"/>
            <a:ext cx="1143000" cy="190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Goal</a:t>
            </a:r>
            <a:endParaRPr lang="en-US" sz="3200" b="1" dirty="0"/>
          </a:p>
        </p:txBody>
      </p:sp>
    </p:spTree>
    <p:extLst>
      <p:ext uri="{BB962C8B-B14F-4D97-AF65-F5344CB8AC3E}">
        <p14:creationId xmlns:p14="http://schemas.microsoft.com/office/powerpoint/2010/main" val="260224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Agenda</a:t>
            </a:r>
          </a:p>
        </p:txBody>
      </p:sp>
      <p:sp>
        <p:nvSpPr>
          <p:cNvPr id="29699" name="Content Placeholder 2"/>
          <p:cNvSpPr>
            <a:spLocks noGrp="1"/>
          </p:cNvSpPr>
          <p:nvPr>
            <p:ph idx="1"/>
          </p:nvPr>
        </p:nvSpPr>
        <p:spPr>
          <a:xfrm>
            <a:off x="457200" y="1600200"/>
            <a:ext cx="8458200" cy="4876800"/>
          </a:xfrm>
        </p:spPr>
        <p:txBody>
          <a:bodyPr/>
          <a:lstStyle/>
          <a:p>
            <a:pPr lvl="0">
              <a:spcBef>
                <a:spcPts val="600"/>
              </a:spcBef>
              <a:spcAft>
                <a:spcPts val="2400"/>
              </a:spcAft>
            </a:pPr>
            <a:r>
              <a:rPr lang="en-US" sz="2400" b="1" dirty="0" smtClean="0">
                <a:latin typeface="+mj-lt"/>
              </a:rPr>
              <a:t>Automated Vehicles – Background</a:t>
            </a:r>
          </a:p>
          <a:p>
            <a:pPr>
              <a:spcBef>
                <a:spcPts val="600"/>
              </a:spcBef>
              <a:spcAft>
                <a:spcPts val="2400"/>
              </a:spcAft>
            </a:pPr>
            <a:r>
              <a:rPr lang="en-US" sz="2400" b="1" dirty="0" smtClean="0">
                <a:latin typeface="+mj-lt"/>
              </a:rPr>
              <a:t>Automated </a:t>
            </a:r>
            <a:r>
              <a:rPr lang="en-US" sz="2400" b="1" dirty="0">
                <a:latin typeface="+mj-lt"/>
              </a:rPr>
              <a:t>Vehicle Risk Profile</a:t>
            </a:r>
          </a:p>
          <a:p>
            <a:pPr lvl="0">
              <a:spcBef>
                <a:spcPts val="600"/>
              </a:spcBef>
              <a:spcAft>
                <a:spcPts val="2400"/>
              </a:spcAft>
            </a:pPr>
            <a:r>
              <a:rPr lang="en-US" sz="2400" b="1" dirty="0" smtClean="0">
                <a:latin typeface="+mj-lt"/>
              </a:rPr>
              <a:t>Vehicle Symbol Analysis</a:t>
            </a:r>
          </a:p>
          <a:p>
            <a:pPr lvl="0">
              <a:spcBef>
                <a:spcPts val="600"/>
              </a:spcBef>
              <a:spcAft>
                <a:spcPts val="2400"/>
              </a:spcAft>
            </a:pPr>
            <a:r>
              <a:rPr lang="en-US" sz="2400" b="1" dirty="0" smtClean="0">
                <a:latin typeface="+mj-lt"/>
              </a:rPr>
              <a:t>Regulatory Overview</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5</a:t>
            </a:fld>
            <a:endParaRPr lang="en-US" altLang="en-US" dirty="0" smtClean="0">
              <a:solidFill>
                <a:srgbClr val="898989"/>
              </a:solidFill>
              <a:cs typeface="Arial" charset="0"/>
            </a:endParaRPr>
          </a:p>
        </p:txBody>
      </p:sp>
    </p:spTree>
    <p:extLst>
      <p:ext uri="{BB962C8B-B14F-4D97-AF65-F5344CB8AC3E}">
        <p14:creationId xmlns:p14="http://schemas.microsoft.com/office/powerpoint/2010/main" val="129939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469561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p:cNvSpPr/>
          <p:nvPr/>
        </p:nvSpPr>
        <p:spPr>
          <a:xfrm>
            <a:off x="457200" y="1600200"/>
            <a:ext cx="5791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Agenda</a:t>
            </a:r>
          </a:p>
        </p:txBody>
      </p:sp>
      <p:sp>
        <p:nvSpPr>
          <p:cNvPr id="29699" name="Content Placeholder 2"/>
          <p:cNvSpPr>
            <a:spLocks noGrp="1"/>
          </p:cNvSpPr>
          <p:nvPr>
            <p:ph idx="1"/>
          </p:nvPr>
        </p:nvSpPr>
        <p:spPr>
          <a:xfrm>
            <a:off x="457200" y="1600200"/>
            <a:ext cx="8458200" cy="4876800"/>
          </a:xfrm>
        </p:spPr>
        <p:txBody>
          <a:bodyPr/>
          <a:lstStyle/>
          <a:p>
            <a:pPr lvl="0">
              <a:spcBef>
                <a:spcPts val="600"/>
              </a:spcBef>
              <a:spcAft>
                <a:spcPts val="2400"/>
              </a:spcAft>
            </a:pPr>
            <a:r>
              <a:rPr lang="en-US" sz="2400" b="1" dirty="0" smtClean="0">
                <a:latin typeface="+mj-lt"/>
              </a:rPr>
              <a:t>Automated Vehicles – Background</a:t>
            </a:r>
          </a:p>
          <a:p>
            <a:pPr>
              <a:spcBef>
                <a:spcPts val="600"/>
              </a:spcBef>
              <a:spcAft>
                <a:spcPts val="2400"/>
              </a:spcAft>
            </a:pPr>
            <a:r>
              <a:rPr lang="en-US" sz="2400" b="1" dirty="0" smtClean="0">
                <a:latin typeface="+mj-lt"/>
              </a:rPr>
              <a:t>Automated </a:t>
            </a:r>
            <a:r>
              <a:rPr lang="en-US" sz="2400" b="1" dirty="0">
                <a:latin typeface="+mj-lt"/>
              </a:rPr>
              <a:t>Vehicle Risk Profile</a:t>
            </a:r>
          </a:p>
          <a:p>
            <a:pPr lvl="0">
              <a:spcBef>
                <a:spcPts val="600"/>
              </a:spcBef>
              <a:spcAft>
                <a:spcPts val="2400"/>
              </a:spcAft>
            </a:pPr>
            <a:r>
              <a:rPr lang="en-US" sz="2400" b="1" dirty="0" smtClean="0">
                <a:latin typeface="+mj-lt"/>
              </a:rPr>
              <a:t>Vehicle Symbol Analysis</a:t>
            </a:r>
          </a:p>
          <a:p>
            <a:pPr lvl="0">
              <a:spcBef>
                <a:spcPts val="600"/>
              </a:spcBef>
              <a:spcAft>
                <a:spcPts val="2400"/>
              </a:spcAft>
            </a:pPr>
            <a:r>
              <a:rPr lang="en-US" sz="2400" b="1" dirty="0" smtClean="0">
                <a:latin typeface="+mj-lt"/>
              </a:rPr>
              <a:t>Regulatory Overview</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6</a:t>
            </a:fld>
            <a:endParaRPr lang="en-US" altLang="en-US" dirty="0" smtClean="0">
              <a:solidFill>
                <a:srgbClr val="898989"/>
              </a:solidFill>
              <a:cs typeface="Arial" charset="0"/>
            </a:endParaRPr>
          </a:p>
        </p:txBody>
      </p:sp>
    </p:spTree>
    <p:extLst>
      <p:ext uri="{BB962C8B-B14F-4D97-AF65-F5344CB8AC3E}">
        <p14:creationId xmlns:p14="http://schemas.microsoft.com/office/powerpoint/2010/main" val="265844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Vehicle Components</a:t>
            </a:r>
            <a:endParaRPr lang="en-US" dirty="0"/>
          </a:p>
        </p:txBody>
      </p:sp>
      <p:sp>
        <p:nvSpPr>
          <p:cNvPr id="3" name="Content Placeholder 2"/>
          <p:cNvSpPr>
            <a:spLocks noGrp="1"/>
          </p:cNvSpPr>
          <p:nvPr>
            <p:ph idx="1"/>
          </p:nvPr>
        </p:nvSpPr>
        <p:spPr/>
        <p:txBody>
          <a:bodyPr/>
          <a:lstStyle/>
          <a:p>
            <a:r>
              <a:rPr lang="en-US" dirty="0" smtClean="0"/>
              <a:t>Automatic transmissions</a:t>
            </a:r>
          </a:p>
          <a:p>
            <a:r>
              <a:rPr lang="en-US" dirty="0" smtClean="0"/>
              <a:t>Diverse sensors (cameras, radars, etc.)</a:t>
            </a:r>
          </a:p>
          <a:p>
            <a:r>
              <a:rPr lang="en-US" dirty="0" smtClean="0"/>
              <a:t>Wireless network</a:t>
            </a:r>
          </a:p>
          <a:p>
            <a:r>
              <a:rPr lang="en-US" dirty="0" smtClean="0"/>
              <a:t>Navigation system including GPS</a:t>
            </a:r>
          </a:p>
          <a:p>
            <a:r>
              <a:rPr lang="en-US" dirty="0" smtClean="0"/>
              <a:t>Automated control (Steering, braking, signals, etc.)</a:t>
            </a:r>
          </a:p>
          <a:p>
            <a:r>
              <a:rPr lang="en-US" dirty="0" smtClean="0"/>
              <a:t>Servers, software and power supply</a:t>
            </a:r>
          </a:p>
        </p:txBody>
      </p:sp>
      <p:sp>
        <p:nvSpPr>
          <p:cNvPr id="4" name="Slide Number Placeholder 3"/>
          <p:cNvSpPr>
            <a:spLocks noGrp="1"/>
          </p:cNvSpPr>
          <p:nvPr>
            <p:ph type="sldNum" sz="quarter" idx="12"/>
          </p:nvPr>
        </p:nvSpPr>
        <p:spPr/>
        <p:txBody>
          <a:bodyPr/>
          <a:lstStyle/>
          <a:p>
            <a:pPr>
              <a:defRPr/>
            </a:pPr>
            <a:fld id="{4FF2E804-6FA6-4326-AA60-3B4D3968E29E}" type="slidenum">
              <a:rPr lang="en-US" smtClean="0"/>
              <a:pPr>
                <a:defRPr/>
              </a:pPr>
              <a:t>7</a:t>
            </a:fld>
            <a:endParaRPr lang="en-US" dirty="0"/>
          </a:p>
        </p:txBody>
      </p:sp>
      <p:sp>
        <p:nvSpPr>
          <p:cNvPr id="5" name="Rectangle 4"/>
          <p:cNvSpPr/>
          <p:nvPr/>
        </p:nvSpPr>
        <p:spPr>
          <a:xfrm>
            <a:off x="457200" y="6352143"/>
            <a:ext cx="1634935" cy="276999"/>
          </a:xfrm>
          <a:prstGeom prst="rect">
            <a:avLst/>
          </a:prstGeom>
        </p:spPr>
        <p:txBody>
          <a:bodyPr wrap="none">
            <a:spAutoFit/>
          </a:bodyPr>
          <a:lstStyle/>
          <a:p>
            <a:r>
              <a:rPr lang="en-US" sz="1200" dirty="0">
                <a:latin typeface="arial" panose="020B0604020202020204" pitchFamily="34" charset="0"/>
              </a:rPr>
              <a:t>www.vtpi.org/avip.pdf</a:t>
            </a:r>
            <a:endParaRPr lang="en-US" sz="1200" dirty="0"/>
          </a:p>
        </p:txBody>
      </p:sp>
    </p:spTree>
    <p:extLst>
      <p:ext uri="{BB962C8B-B14F-4D97-AF65-F5344CB8AC3E}">
        <p14:creationId xmlns:p14="http://schemas.microsoft.com/office/powerpoint/2010/main" val="3843838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Three key technologies for AVs</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077C5C0-F46D-42AF-8690-20B17B52ED44}" type="slidenum">
              <a:rPr lang="en-US" altLang="en-US" smtClean="0">
                <a:solidFill>
                  <a:srgbClr val="898989"/>
                </a:solidFill>
                <a:cs typeface="Arial" charset="0"/>
              </a:rPr>
              <a:pPr/>
              <a:t>8</a:t>
            </a:fld>
            <a:endParaRPr lang="en-US" altLang="en-US" smtClean="0">
              <a:solidFill>
                <a:srgbClr val="898989"/>
              </a:solidFill>
              <a:cs typeface="Arial" charset="0"/>
            </a:endParaRPr>
          </a:p>
        </p:txBody>
      </p:sp>
      <p:sp>
        <p:nvSpPr>
          <p:cNvPr id="2" name="Rectangle 1"/>
          <p:cNvSpPr/>
          <p:nvPr/>
        </p:nvSpPr>
        <p:spPr>
          <a:xfrm>
            <a:off x="457200" y="1676400"/>
            <a:ext cx="685800" cy="541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534" y="18288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V2V/V2I</a:t>
            </a:r>
            <a:endParaRPr lang="en-US" sz="2000" b="1" dirty="0"/>
          </a:p>
        </p:txBody>
      </p:sp>
      <p:sp>
        <p:nvSpPr>
          <p:cNvPr id="7" name="Rectangle 6"/>
          <p:cNvSpPr/>
          <p:nvPr/>
        </p:nvSpPr>
        <p:spPr>
          <a:xfrm>
            <a:off x="95534" y="3195145"/>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t>LiDAR</a:t>
            </a:r>
            <a:endParaRPr lang="en-US" sz="2000" b="1" dirty="0"/>
          </a:p>
        </p:txBody>
      </p:sp>
      <p:sp>
        <p:nvSpPr>
          <p:cNvPr id="8" name="Rectangle 7"/>
          <p:cNvSpPr/>
          <p:nvPr/>
        </p:nvSpPr>
        <p:spPr>
          <a:xfrm>
            <a:off x="95534" y="4648200"/>
            <a:ext cx="2060812" cy="928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Inertial Navigation Systems &amp; GPS</a:t>
            </a:r>
            <a:endParaRPr lang="en-US" sz="2000" b="1" dirty="0"/>
          </a:p>
        </p:txBody>
      </p:sp>
      <p:sp>
        <p:nvSpPr>
          <p:cNvPr id="4" name="TextBox 3"/>
          <p:cNvSpPr txBox="1"/>
          <p:nvPr/>
        </p:nvSpPr>
        <p:spPr>
          <a:xfrm>
            <a:off x="2286000" y="1828800"/>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Vehicle to Vehicle or Vehicle to </a:t>
            </a:r>
            <a:r>
              <a:rPr lang="en-US" dirty="0" smtClean="0">
                <a:latin typeface="+mj-lt"/>
              </a:rPr>
              <a:t>Infrastructure</a:t>
            </a:r>
          </a:p>
          <a:p>
            <a:pPr marL="285750" indent="-285750">
              <a:buFont typeface="Arial" panose="020B0604020202020204" pitchFamily="34" charset="0"/>
              <a:buChar char="•"/>
            </a:pPr>
            <a:r>
              <a:rPr lang="en-US" dirty="0">
                <a:latin typeface="+mj-lt"/>
              </a:rPr>
              <a:t>Dedicated Short Range Communications (DSRC), similar to </a:t>
            </a:r>
            <a:r>
              <a:rPr lang="en-US" dirty="0" err="1" smtClean="0">
                <a:latin typeface="+mj-lt"/>
              </a:rPr>
              <a:t>wifi</a:t>
            </a:r>
            <a:r>
              <a:rPr lang="en-US" dirty="0" smtClean="0">
                <a:latin typeface="+mj-lt"/>
              </a:rPr>
              <a:t> </a:t>
            </a:r>
          </a:p>
          <a:p>
            <a:pPr marL="285750" indent="-285750">
              <a:buFont typeface="Arial" panose="020B0604020202020204" pitchFamily="34" charset="0"/>
              <a:buChar char="•"/>
            </a:pPr>
            <a:r>
              <a:rPr lang="en-US" dirty="0" smtClean="0">
                <a:latin typeface="+mj-lt"/>
              </a:rPr>
              <a:t>Vehicle </a:t>
            </a:r>
            <a:r>
              <a:rPr lang="en-US" dirty="0">
                <a:latin typeface="+mj-lt"/>
              </a:rPr>
              <a:t>to </a:t>
            </a:r>
            <a:r>
              <a:rPr lang="en-US" dirty="0" smtClean="0">
                <a:latin typeface="+mj-lt"/>
              </a:rPr>
              <a:t>communication to </a:t>
            </a:r>
            <a:r>
              <a:rPr lang="en-US" dirty="0">
                <a:latin typeface="+mj-lt"/>
              </a:rPr>
              <a:t>other vehicles or infrastructure (traffic signals, toll booths, </a:t>
            </a:r>
            <a:r>
              <a:rPr lang="en-US" dirty="0" err="1">
                <a:latin typeface="+mj-lt"/>
              </a:rPr>
              <a:t>etc</a:t>
            </a:r>
            <a:endParaRPr lang="en-US" dirty="0">
              <a:latin typeface="+mj-lt"/>
            </a:endParaRPr>
          </a:p>
        </p:txBody>
      </p:sp>
      <p:cxnSp>
        <p:nvCxnSpPr>
          <p:cNvPr id="6" name="Straight Connector 5"/>
          <p:cNvCxnSpPr/>
          <p:nvPr/>
        </p:nvCxnSpPr>
        <p:spPr>
          <a:xfrm>
            <a:off x="190500" y="3029129"/>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3181497"/>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mj-lt"/>
              </a:rPr>
              <a:t>Li</a:t>
            </a:r>
            <a:r>
              <a:rPr lang="en-US" dirty="0" smtClean="0">
                <a:latin typeface="+mj-lt"/>
              </a:rPr>
              <a:t>ght </a:t>
            </a:r>
            <a:r>
              <a:rPr lang="en-US" b="1" dirty="0" smtClean="0">
                <a:latin typeface="+mj-lt"/>
              </a:rPr>
              <a:t>D</a:t>
            </a:r>
            <a:r>
              <a:rPr lang="en-US" dirty="0" smtClean="0">
                <a:latin typeface="+mj-lt"/>
              </a:rPr>
              <a:t>etection </a:t>
            </a:r>
            <a:r>
              <a:rPr lang="en-US" b="1" dirty="0" smtClean="0">
                <a:latin typeface="+mj-lt"/>
              </a:rPr>
              <a:t>A</a:t>
            </a:r>
            <a:r>
              <a:rPr lang="en-US" dirty="0" smtClean="0">
                <a:latin typeface="+mj-lt"/>
              </a:rPr>
              <a:t>nd </a:t>
            </a:r>
            <a:r>
              <a:rPr lang="en-US" b="1" dirty="0" smtClean="0">
                <a:latin typeface="+mj-lt"/>
              </a:rPr>
              <a:t>R</a:t>
            </a:r>
            <a:r>
              <a:rPr lang="en-US" dirty="0" smtClean="0">
                <a:latin typeface="+mj-lt"/>
              </a:rPr>
              <a:t>anging</a:t>
            </a:r>
          </a:p>
          <a:p>
            <a:pPr marL="285750" indent="-285750">
              <a:buFont typeface="Arial" panose="020B0604020202020204" pitchFamily="34" charset="0"/>
              <a:buChar char="•"/>
            </a:pPr>
            <a:r>
              <a:rPr lang="en-US" dirty="0" smtClean="0">
                <a:latin typeface="+mj-lt"/>
              </a:rPr>
              <a:t>combination </a:t>
            </a:r>
            <a:r>
              <a:rPr lang="en-US" dirty="0">
                <a:latin typeface="+mj-lt"/>
              </a:rPr>
              <a:t>of light and radar, and uses laser light to create 3D images of the surrounding environment.  </a:t>
            </a:r>
            <a:endParaRPr lang="en-US" dirty="0" smtClean="0">
              <a:latin typeface="+mj-lt"/>
            </a:endParaRPr>
          </a:p>
          <a:p>
            <a:pPr marL="285750" indent="-285750">
              <a:buFont typeface="Arial" panose="020B0604020202020204" pitchFamily="34" charset="0"/>
              <a:buChar char="•"/>
            </a:pPr>
            <a:r>
              <a:rPr lang="en-US" dirty="0" smtClean="0">
                <a:latin typeface="+mj-lt"/>
              </a:rPr>
              <a:t>Remote sensing technology to measure distances</a:t>
            </a:r>
            <a:endParaRPr lang="en-US" dirty="0">
              <a:latin typeface="+mj-lt"/>
            </a:endParaRPr>
          </a:p>
        </p:txBody>
      </p:sp>
      <p:cxnSp>
        <p:nvCxnSpPr>
          <p:cNvPr id="14" name="Straight Connector 13"/>
          <p:cNvCxnSpPr/>
          <p:nvPr/>
        </p:nvCxnSpPr>
        <p:spPr>
          <a:xfrm>
            <a:off x="190500" y="4495800"/>
            <a:ext cx="87249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4648200"/>
            <a:ext cx="6629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INS uses computers, accelerometers (motion), and gyroscopes (rotation)</a:t>
            </a:r>
          </a:p>
          <a:p>
            <a:pPr marL="285750" indent="-285750">
              <a:buFont typeface="Arial" panose="020B0604020202020204" pitchFamily="34" charset="0"/>
              <a:buChar char="•"/>
            </a:pPr>
            <a:r>
              <a:rPr lang="en-US" dirty="0" smtClean="0">
                <a:latin typeface="+mj-lt"/>
              </a:rPr>
              <a:t>Calculates position, orientation, and velocity</a:t>
            </a:r>
            <a:endParaRPr lang="en-US" dirty="0">
              <a:latin typeface="+mj-lt"/>
            </a:endParaRPr>
          </a:p>
        </p:txBody>
      </p:sp>
    </p:spTree>
    <p:extLst>
      <p:ext uri="{BB962C8B-B14F-4D97-AF65-F5344CB8AC3E}">
        <p14:creationId xmlns:p14="http://schemas.microsoft.com/office/powerpoint/2010/main" val="3539175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AD547D91-7513-4325-84EB-57173624FC4B}" type="slidenum">
              <a:rPr lang="en-US" altLang="en-US" smtClean="0">
                <a:solidFill>
                  <a:srgbClr val="898989"/>
                </a:solidFill>
                <a:cs typeface="Arial" charset="0"/>
              </a:rPr>
              <a:pPr/>
              <a:t>9</a:t>
            </a:fld>
            <a:endParaRPr lang="en-US" altLang="en-US" smtClean="0">
              <a:solidFill>
                <a:srgbClr val="898989"/>
              </a:solidFill>
              <a:cs typeface="Arial" charset="0"/>
            </a:endParaRPr>
          </a:p>
        </p:txBody>
      </p:sp>
      <p:sp>
        <p:nvSpPr>
          <p:cNvPr id="4" name="Title 1"/>
          <p:cNvSpPr>
            <a:spLocks noGrp="1"/>
          </p:cNvSpPr>
          <p:nvPr>
            <p:ph type="title"/>
          </p:nvPr>
        </p:nvSpPr>
        <p:spPr>
          <a:xfrm>
            <a:off x="1066800" y="274638"/>
            <a:ext cx="8077200" cy="1143000"/>
          </a:xfrm>
        </p:spPr>
        <p:txBody>
          <a:bodyPr/>
          <a:lstStyle/>
          <a:p>
            <a:r>
              <a:rPr lang="en-US" altLang="en-US" sz="3600" b="1" dirty="0" smtClean="0">
                <a:latin typeface="Arial" charset="0"/>
                <a:cs typeface="Arial" charset="0"/>
              </a:rPr>
              <a:t>Cameras and Deep Learning may be another technology</a:t>
            </a:r>
          </a:p>
        </p:txBody>
      </p:sp>
      <p:sp>
        <p:nvSpPr>
          <p:cNvPr id="2" name="TextBox 1"/>
          <p:cNvSpPr txBox="1"/>
          <p:nvPr/>
        </p:nvSpPr>
        <p:spPr>
          <a:xfrm>
            <a:off x="1143000" y="1371600"/>
            <a:ext cx="7010400" cy="400110"/>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NVIDIA @ CES 2015</a:t>
            </a:r>
            <a:endParaRPr lang="en-US" sz="2000"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dirty="0" smtClean="0"/>
              <a:t>NVIDIA video</a:t>
            </a:r>
            <a:endParaRPr lang="en-US" dirty="0"/>
          </a:p>
        </p:txBody>
      </p:sp>
    </p:spTree>
    <p:extLst>
      <p:ext uri="{BB962C8B-B14F-4D97-AF65-F5344CB8AC3E}">
        <p14:creationId xmlns:p14="http://schemas.microsoft.com/office/powerpoint/2010/main" val="38272744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77hhhW60U6Oo.rMmQIEr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vW9HIPI1UqgZwYBTn1j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lRgqM8wcEa2tfrU8Cbn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90akdWeXUe8Q5Nb5dRZ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sn5z5dRNEGtKvkKAhWr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9zuHTcJhkCQbbQY5rto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Xl7tsnqrkeGG021v_gfV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P37ghl9IEWIzgsufY.T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oYLj1IPDEKl7vmfDJf0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usgbeKzOU2HWCo1J4XS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21416</TotalTime>
  <Words>2377</Words>
  <Application>Microsoft Office PowerPoint</Application>
  <PresentationFormat>On-screen Show (4:3)</PresentationFormat>
  <Paragraphs>458</Paragraphs>
  <Slides>27</Slides>
  <Notes>24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2</vt:i4>
      </vt:variant>
      <vt:variant>
        <vt:lpstr>Slide Titles</vt:lpstr>
      </vt:variant>
      <vt:variant>
        <vt:i4>27</vt:i4>
      </vt:variant>
    </vt:vector>
  </HeadingPairs>
  <TitlesOfParts>
    <vt:vector size="40" baseType="lpstr">
      <vt:lpstr>MS PGothic</vt:lpstr>
      <vt:lpstr>arial</vt:lpstr>
      <vt:lpstr>arial</vt:lpstr>
      <vt:lpstr>Calibri</vt:lpstr>
      <vt:lpstr>Garamond</vt:lpstr>
      <vt:lpstr>Wingdings</vt:lpstr>
      <vt:lpstr>Custom Design</vt:lpstr>
      <vt:lpstr>1_Custom Design</vt:lpstr>
      <vt:lpstr>3_Custom Design</vt:lpstr>
      <vt:lpstr>2_Custom Design</vt:lpstr>
      <vt:lpstr>4_Custom Design</vt:lpstr>
      <vt:lpstr>think-cell Slide</vt:lpstr>
      <vt:lpstr>Chart</vt:lpstr>
      <vt:lpstr>Casualty Actuarial Society  Automated Vehicle  Task Force (CAS AVTF)</vt:lpstr>
      <vt:lpstr>Vehicle operates as Windows System</vt:lpstr>
      <vt:lpstr>Example of misuse</vt:lpstr>
      <vt:lpstr>CAS AVTF: Overview</vt:lpstr>
      <vt:lpstr>Agenda</vt:lpstr>
      <vt:lpstr>Agenda</vt:lpstr>
      <vt:lpstr>Automated Vehicle Components</vt:lpstr>
      <vt:lpstr>Three key technologies for AVs</vt:lpstr>
      <vt:lpstr>Cameras and Deep Learning may be another technology</vt:lpstr>
      <vt:lpstr>Historic Developments</vt:lpstr>
      <vt:lpstr>2015 has already had many new investments in AVs</vt:lpstr>
      <vt:lpstr>London’s AV testing regulations may increase investment</vt:lpstr>
      <vt:lpstr>London has 3 trials underway</vt:lpstr>
      <vt:lpstr>Future development may create two models for AVs</vt:lpstr>
      <vt:lpstr>Agenda</vt:lpstr>
      <vt:lpstr>“93% of accidents are caused by human error.”</vt:lpstr>
      <vt:lpstr>National Motor Vehicle Crash Causation Survey (NMVCCS) – Limiting Factors</vt:lpstr>
      <vt:lpstr>NMVCCS –  Implications of the CAS Study</vt:lpstr>
      <vt:lpstr>Agenda</vt:lpstr>
      <vt:lpstr>Vehicle symbol analysis approach</vt:lpstr>
      <vt:lpstr>Vehicle Symbol Calculation</vt:lpstr>
      <vt:lpstr>Vehicle Symbol Calculation</vt:lpstr>
      <vt:lpstr>Agenda</vt:lpstr>
      <vt:lpstr>Current U.S. regulatory approach varies by state</vt:lpstr>
      <vt:lpstr>Auto Manufacturer Regulations: Consumer Protection</vt:lpstr>
      <vt:lpstr>Regulatory approach needs to be updated</vt:lpstr>
      <vt:lpstr>PowerPoint Presentation</vt:lpstr>
    </vt:vector>
  </TitlesOfParts>
  <Company>Cas Casualty Actuarial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 Magnolia</dc:creator>
  <cp:lastModifiedBy>Wenwen Salerno</cp:lastModifiedBy>
  <cp:revision>501</cp:revision>
  <cp:lastPrinted>2015-02-16T02:25:06Z</cp:lastPrinted>
  <dcterms:created xsi:type="dcterms:W3CDTF">2004-02-25T21:25:20Z</dcterms:created>
  <dcterms:modified xsi:type="dcterms:W3CDTF">2015-03-23T16:22:05Z</dcterms:modified>
</cp:coreProperties>
</file>