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1"/>
  </p:notesMasterIdLst>
  <p:handoutMasterIdLst>
    <p:handoutMasterId r:id="rId52"/>
  </p:handoutMasterIdLst>
  <p:sldIdLst>
    <p:sldId id="1687" r:id="rId2"/>
    <p:sldId id="1591" r:id="rId3"/>
    <p:sldId id="1954" r:id="rId4"/>
    <p:sldId id="1976" r:id="rId5"/>
    <p:sldId id="1989" r:id="rId6"/>
    <p:sldId id="1956" r:id="rId7"/>
    <p:sldId id="1889" r:id="rId8"/>
    <p:sldId id="1957" r:id="rId9"/>
    <p:sldId id="1979" r:id="rId10"/>
    <p:sldId id="1978" r:id="rId11"/>
    <p:sldId id="1629" r:id="rId12"/>
    <p:sldId id="1990" r:id="rId13"/>
    <p:sldId id="1992" r:id="rId14"/>
    <p:sldId id="1993" r:id="rId15"/>
    <p:sldId id="1701" r:id="rId16"/>
    <p:sldId id="1985" r:id="rId17"/>
    <p:sldId id="1994" r:id="rId18"/>
    <p:sldId id="1964" r:id="rId19"/>
    <p:sldId id="1755" r:id="rId20"/>
    <p:sldId id="1991" r:id="rId21"/>
    <p:sldId id="1986" r:id="rId22"/>
    <p:sldId id="1995" r:id="rId23"/>
    <p:sldId id="1880" r:id="rId24"/>
    <p:sldId id="1968" r:id="rId25"/>
    <p:sldId id="1988" r:id="rId26"/>
    <p:sldId id="1868" r:id="rId27"/>
    <p:sldId id="1996" r:id="rId28"/>
    <p:sldId id="1869" r:id="rId29"/>
    <p:sldId id="1971" r:id="rId30"/>
    <p:sldId id="1972" r:id="rId31"/>
    <p:sldId id="1835" r:id="rId32"/>
    <p:sldId id="1935" r:id="rId33"/>
    <p:sldId id="1930" r:id="rId34"/>
    <p:sldId id="1933" r:id="rId35"/>
    <p:sldId id="1943" r:id="rId36"/>
    <p:sldId id="1967" r:id="rId37"/>
    <p:sldId id="1944" r:id="rId38"/>
    <p:sldId id="1945" r:id="rId39"/>
    <p:sldId id="1947" r:id="rId40"/>
    <p:sldId id="1932" r:id="rId41"/>
    <p:sldId id="1934" r:id="rId42"/>
    <p:sldId id="1936" r:id="rId43"/>
    <p:sldId id="1937" r:id="rId44"/>
    <p:sldId id="1938" r:id="rId45"/>
    <p:sldId id="1939" r:id="rId46"/>
    <p:sldId id="1940" r:id="rId47"/>
    <p:sldId id="1941" r:id="rId48"/>
    <p:sldId id="1942" r:id="rId49"/>
    <p:sldId id="1136" r:id="rId5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B7299"/>
    <a:srgbClr val="E5F1F7"/>
    <a:srgbClr val="3333CC"/>
    <a:srgbClr val="4B9FCD"/>
    <a:srgbClr val="3691C4"/>
    <a:srgbClr val="28688C"/>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89697" autoAdjust="0"/>
  </p:normalViewPr>
  <p:slideViewPr>
    <p:cSldViewPr snapToGrid="0">
      <p:cViewPr>
        <p:scale>
          <a:sx n="100" d="100"/>
          <a:sy n="100" d="100"/>
        </p:scale>
        <p:origin x="-804" y="276"/>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94" d="100"/>
          <a:sy n="94" d="100"/>
        </p:scale>
        <p:origin x="-2898" y="-90"/>
      </p:cViewPr>
      <p:guideLst>
        <p:guide orient="horz" pos="2928"/>
        <p:guide pos="216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388"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vl1pPr>
          </a:lstStyle>
          <a:p>
            <a:endParaRPr lang="en-US"/>
          </a:p>
        </p:txBody>
      </p:sp>
      <p:sp>
        <p:nvSpPr>
          <p:cNvPr id="229379" name="Rectangle 1027"/>
          <p:cNvSpPr>
            <a:spLocks noGrp="1" noChangeArrowheads="1"/>
          </p:cNvSpPr>
          <p:nvPr>
            <p:ph type="dt" sz="quarter" idx="1"/>
          </p:nvPr>
        </p:nvSpPr>
        <p:spPr bwMode="auto">
          <a:xfrm>
            <a:off x="3883025" y="0"/>
            <a:ext cx="2973388"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vl1pPr>
          </a:lstStyle>
          <a:p>
            <a:fld id="{EAA8BAF2-C9D8-4FB6-912F-183E7F3D4E34}" type="datetimeFigureOut">
              <a:rPr lang="en-US"/>
              <a:pPr/>
              <a:t>11/13/2012</a:t>
            </a:fld>
            <a:endParaRPr lang="en-US"/>
          </a:p>
        </p:txBody>
      </p:sp>
      <p:sp>
        <p:nvSpPr>
          <p:cNvPr id="229380" name="Rectangle 1028"/>
          <p:cNvSpPr>
            <a:spLocks noGrp="1" noChangeArrowheads="1"/>
          </p:cNvSpPr>
          <p:nvPr>
            <p:ph type="ftr" sz="quarter" idx="2"/>
          </p:nvPr>
        </p:nvSpPr>
        <p:spPr bwMode="auto">
          <a:xfrm>
            <a:off x="0" y="8831263"/>
            <a:ext cx="2973388"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vl1pPr>
          </a:lstStyle>
          <a:p>
            <a:endParaRPr lang="en-US"/>
          </a:p>
        </p:txBody>
      </p:sp>
      <p:sp>
        <p:nvSpPr>
          <p:cNvPr id="229381" name="Rectangle 1029"/>
          <p:cNvSpPr>
            <a:spLocks noGrp="1" noChangeArrowheads="1"/>
          </p:cNvSpPr>
          <p:nvPr>
            <p:ph type="sldNum" sz="quarter" idx="3"/>
          </p:nvPr>
        </p:nvSpPr>
        <p:spPr bwMode="auto">
          <a:xfrm>
            <a:off x="3883025" y="8831263"/>
            <a:ext cx="2973388"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vl1pPr>
          </a:lstStyle>
          <a:p>
            <a:fld id="{371539C9-C6DB-418B-B2A3-67948B64D09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3075"/>
          <p:cNvSpPr>
            <a:spLocks noRo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Rectangle 3076"/>
          <p:cNvSpPr>
            <a:spLocks noGrp="1" noChangeArrowheads="1"/>
          </p:cNvSpPr>
          <p:nvPr>
            <p:ph type="body" sz="quarter" idx="3"/>
          </p:nvPr>
        </p:nvSpPr>
        <p:spPr bwMode="auto">
          <a:xfrm>
            <a:off x="560388" y="3824288"/>
            <a:ext cx="5738812" cy="5156200"/>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Rectangle 3078"/>
          <p:cNvSpPr>
            <a:spLocks noGrp="1" noChangeArrowheads="1"/>
          </p:cNvSpPr>
          <p:nvPr>
            <p:ph type="sldNum" sz="quarter" idx="5"/>
          </p:nvPr>
        </p:nvSpPr>
        <p:spPr bwMode="auto">
          <a:xfrm>
            <a:off x="3084513" y="9047163"/>
            <a:ext cx="692150" cy="247650"/>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vl1pPr>
          </a:lstStyle>
          <a:p>
            <a:fld id="{F948EC2D-E4BF-4B07-98AC-A3AB874CCB84}" type="slidenum">
              <a:rPr lang="en-US"/>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93B15EC2-8CA6-4392-A033-956B153D0D83}" type="slidenum">
              <a:rPr lang="en-US" sz="1000"/>
              <a:pPr algn="ctr" defTabSz="931863"/>
              <a:t>1</a:t>
            </a:fld>
            <a:endParaRPr lang="en-US" sz="100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sldNum" sz="quarter" idx="5"/>
          </p:nvPr>
        </p:nvSpPr>
        <p:spPr>
          <a:noFill/>
        </p:spPr>
        <p:txBody>
          <a:bodyPr/>
          <a:lstStyle/>
          <a:p>
            <a:fld id="{91BBA436-CE47-4FE6-B0D7-FFE7FFDFD7CA}" type="slidenum">
              <a:rPr lang="en-US"/>
              <a:pPr/>
              <a:t>11</a:t>
            </a:fld>
            <a:endParaRPr 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sldNum" sz="quarter" idx="5"/>
          </p:nvPr>
        </p:nvSpPr>
        <p:spPr>
          <a:xfrm>
            <a:off x="3082925" y="9047163"/>
            <a:ext cx="695325" cy="247650"/>
          </a:xfrm>
          <a:noFill/>
        </p:spPr>
        <p:txBody>
          <a:bodyPr/>
          <a:lstStyle/>
          <a:p>
            <a:pPr defTabSz="927100"/>
            <a:fld id="{1FA12445-AAF4-40CD-9C73-65BEFA3F7C50}" type="slidenum">
              <a:rPr lang="en-US"/>
              <a:pPr defTabSz="927100"/>
              <a:t>12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z="2400" smtClean="0"/>
              <a:t>US GDP forecast is for annual growth of 2-3%</a:t>
            </a:r>
          </a:p>
          <a:p>
            <a:pPr lvl="1"/>
            <a:r>
              <a:rPr lang="en-US" sz="2400" smtClean="0"/>
              <a:t>This is not likely to generate fast recovery from the recession</a:t>
            </a:r>
          </a:p>
          <a:p>
            <a:pPr lvl="1"/>
            <a:r>
              <a:rPr lang="en-US" sz="2400" smtClean="0"/>
              <a:t>If uncertainty in Europe raises the relative value of the dollar, our exports will be more expensive and imports less so, constraining GDP growth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sldNum" sz="quarter" idx="5"/>
          </p:nvPr>
        </p:nvSpPr>
        <p:spPr>
          <a:noFill/>
        </p:spPr>
        <p:txBody>
          <a:bodyPr/>
          <a:lstStyle/>
          <a:p>
            <a:fld id="{2CEF795F-4EF6-4D4D-8C77-D483192BB0E2}" type="slidenum">
              <a:rPr lang="en-US"/>
              <a:pPr/>
              <a:t>13</a:t>
            </a:fld>
            <a:endParaRPr 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sldNum" sz="quarter" idx="5"/>
          </p:nvPr>
        </p:nvSpPr>
        <p:spPr>
          <a:noFill/>
        </p:spPr>
        <p:txBody>
          <a:bodyPr/>
          <a:lstStyle/>
          <a:p>
            <a:fld id="{24CCF1D6-06E3-408B-AA94-A1AB4579CEA8}" type="slidenum">
              <a:rPr lang="en-US"/>
              <a:pPr/>
              <a:t>15</a:t>
            </a:fld>
            <a:endParaRPr lang="en-US"/>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sldNum" sz="quarter" idx="5"/>
          </p:nvPr>
        </p:nvSpPr>
        <p:spPr>
          <a:noFill/>
        </p:spPr>
        <p:txBody>
          <a:bodyPr/>
          <a:lstStyle/>
          <a:p>
            <a:fld id="{D0D4D301-A98A-4A4F-B8D4-FBEE38CA39D3}" type="slidenum">
              <a:rPr lang="en-US"/>
              <a:pPr/>
              <a:t>16</a:t>
            </a:fld>
            <a:endParaRPr lang="en-US"/>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9024F2FD-FF20-4CAA-A4CC-F8811B6A6D5D}" type="slidenum">
              <a:rPr lang="en-US" sz="1000"/>
              <a:pPr algn="ctr" defTabSz="931863"/>
              <a:t>17</a:t>
            </a:fld>
            <a:endParaRPr lang="en-US" sz="100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p:spPr>
        <p:txBody>
          <a:bodyPr/>
          <a:lstStyle/>
          <a:p>
            <a:fld id="{72C1EF43-08F3-4A6B-AEC8-E4E9B90A0ED4}" type="slidenum">
              <a:rPr lang="en-US"/>
              <a:pPr/>
              <a:t>19</a:t>
            </a:fld>
            <a:endParaRPr lang="en-US"/>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z="2400" smtClean="0"/>
          </a:p>
        </p:txBody>
      </p:sp>
      <p:sp>
        <p:nvSpPr>
          <p:cNvPr id="70660" name="Slide Number Placeholder 3"/>
          <p:cNvSpPr txBox="1">
            <a:spLocks noGrp="1"/>
          </p:cNvSpPr>
          <p:nvPr/>
        </p:nvSpPr>
        <p:spPr bwMode="auto">
          <a:xfrm>
            <a:off x="3087688" y="9047163"/>
            <a:ext cx="685800" cy="247650"/>
          </a:xfrm>
          <a:prstGeom prst="rect">
            <a:avLst/>
          </a:prstGeom>
          <a:noFill/>
          <a:ln w="9525">
            <a:noFill/>
            <a:miter lim="800000"/>
            <a:headEnd/>
            <a:tailEnd/>
          </a:ln>
        </p:spPr>
        <p:txBody>
          <a:bodyPr lIns="46020" tIns="46634" rIns="46020" bIns="46634" anchor="b">
            <a:spAutoFit/>
          </a:bodyPr>
          <a:lstStyle/>
          <a:p>
            <a:pPr algn="ctr" defTabSz="928688"/>
            <a:fld id="{9595748B-3DBD-41F8-81BC-6635DD3E9E5D}" type="slidenum">
              <a:rPr lang="en-US" sz="1000"/>
              <a:pPr algn="ctr" defTabSz="928688"/>
              <a:t>20</a:t>
            </a:fld>
            <a:endParaRPr lang="en-US"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0275"/>
            <a:fld id="{377B05DC-B7E8-44C7-91B9-22A3A1C3EDCC}" type="slidenum">
              <a:rPr lang="en-US" sz="1000"/>
              <a:pPr algn="ctr" defTabSz="930275"/>
              <a:t>21</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buFont typeface="Wingdings" pitchFamily="2" charset="2"/>
              <a:buNone/>
            </a:pPr>
            <a:endParaRPr lang="en-US" sz="24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0275"/>
            <a:fld id="{C6AFB8B1-28A4-4BF5-81E9-2DC22C0637B3}" type="slidenum">
              <a:rPr lang="en-US" sz="1000"/>
              <a:pPr algn="ctr" defTabSz="930275"/>
              <a:t>22</a:t>
            </a:fld>
            <a:endParaRPr lang="en-US" sz="10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sldNum" sz="quarter" idx="5"/>
          </p:nvPr>
        </p:nvSpPr>
        <p:spPr>
          <a:noFill/>
        </p:spPr>
        <p:txBody>
          <a:bodyPr/>
          <a:lstStyle/>
          <a:p>
            <a:fld id="{4D9C7E4D-CA02-4768-BCD3-B226B244158E}" type="slidenum">
              <a:rPr lang="en-US"/>
              <a:pPr/>
              <a:t>2</a:t>
            </a:fld>
            <a:endParaRPr 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6" tIns="46569" rIns="45956" bIns="46569" anchor="b">
            <a:spAutoFit/>
          </a:bodyPr>
          <a:lstStyle/>
          <a:p>
            <a:pPr algn="ctr" defTabSz="930275"/>
            <a:fld id="{A1D41440-181D-4776-A744-95E3AD47AD38}" type="slidenum">
              <a:rPr lang="en-US" sz="1000"/>
              <a:pPr algn="ctr" defTabSz="930275"/>
              <a:t>23</a:t>
            </a:fld>
            <a:endParaRPr lang="en-US" sz="10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Grp="1" noChangeArrowheads="1"/>
          </p:cNvSpPr>
          <p:nvPr/>
        </p:nvSpPr>
        <p:spPr bwMode="auto">
          <a:xfrm>
            <a:off x="3084513" y="9047163"/>
            <a:ext cx="692150" cy="247650"/>
          </a:xfrm>
          <a:prstGeom prst="rect">
            <a:avLst/>
          </a:prstGeom>
          <a:noFill/>
          <a:ln w="9525">
            <a:noFill/>
            <a:miter lim="800000"/>
            <a:headEnd/>
            <a:tailEnd/>
          </a:ln>
        </p:spPr>
        <p:txBody>
          <a:bodyPr lIns="45920" tIns="46533" rIns="45920" bIns="46533" anchor="b">
            <a:spAutoFit/>
          </a:bodyPr>
          <a:lstStyle/>
          <a:p>
            <a:pPr algn="ctr"/>
            <a:fld id="{C5515A0A-9402-4FFB-8E4A-C2BCE8EE5990}" type="slidenum">
              <a:rPr lang="en-US" sz="1000">
                <a:solidFill>
                  <a:srgbClr val="000000"/>
                </a:solidFill>
                <a:latin typeface="Times New Roman" pitchFamily="18" charset="0"/>
              </a:rPr>
              <a:pPr algn="ctr"/>
              <a:t>25</a:t>
            </a:fld>
            <a:endParaRPr lang="en-US" sz="1000">
              <a:solidFill>
                <a:srgbClr val="000000"/>
              </a:solidFill>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txBox="1">
            <a:spLocks noGrp="1" noChangeArrowheads="1"/>
          </p:cNvSpPr>
          <p:nvPr/>
        </p:nvSpPr>
        <p:spPr bwMode="auto">
          <a:xfrm>
            <a:off x="3086100" y="9050338"/>
            <a:ext cx="688975" cy="244475"/>
          </a:xfrm>
          <a:prstGeom prst="rect">
            <a:avLst/>
          </a:prstGeom>
          <a:noFill/>
          <a:ln w="9525">
            <a:noFill/>
            <a:miter lim="800000"/>
            <a:headEnd/>
            <a:tailEnd/>
          </a:ln>
        </p:spPr>
        <p:txBody>
          <a:bodyPr lIns="45956" tIns="46569" rIns="45956" bIns="46569" anchor="b">
            <a:spAutoFit/>
          </a:bodyPr>
          <a:lstStyle/>
          <a:p>
            <a:pPr algn="ctr" defTabSz="931863"/>
            <a:fld id="{74E56300-D2DB-41F3-870D-22F72E8059AC}" type="slidenum">
              <a:rPr lang="en-US" sz="1000"/>
              <a:pPr algn="ctr" defTabSz="931863"/>
              <a:t>26</a:t>
            </a:fld>
            <a:endParaRPr lang="en-US" sz="100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txBox="1">
            <a:spLocks noGrp="1" noChangeArrowheads="1"/>
          </p:cNvSpPr>
          <p:nvPr/>
        </p:nvSpPr>
        <p:spPr bwMode="auto">
          <a:xfrm>
            <a:off x="3086100" y="9047163"/>
            <a:ext cx="688975" cy="247650"/>
          </a:xfrm>
          <a:prstGeom prst="rect">
            <a:avLst/>
          </a:prstGeom>
          <a:noFill/>
          <a:ln w="9525">
            <a:noFill/>
            <a:miter lim="800000"/>
            <a:headEnd/>
            <a:tailEnd/>
          </a:ln>
        </p:spPr>
        <p:txBody>
          <a:bodyPr lIns="45951" tIns="46564" rIns="45951" bIns="46564" anchor="b">
            <a:spAutoFit/>
          </a:bodyPr>
          <a:lstStyle/>
          <a:p>
            <a:pPr algn="ctr" defTabSz="931863"/>
            <a:fld id="{36DA6016-8F58-4746-8269-645031EB1A91}" type="slidenum">
              <a:rPr lang="en-US" sz="1000"/>
              <a:pPr algn="ctr" defTabSz="931863"/>
              <a:t>27</a:t>
            </a:fld>
            <a:endParaRPr lang="en-US" sz="100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sldNum" sz="quarter" idx="5"/>
          </p:nvPr>
        </p:nvSpPr>
        <p:spPr>
          <a:xfrm>
            <a:off x="3086100" y="9047163"/>
            <a:ext cx="688975" cy="247650"/>
          </a:xfrm>
          <a:noFill/>
        </p:spPr>
        <p:txBody>
          <a:bodyPr/>
          <a:lstStyle/>
          <a:p>
            <a:fld id="{3004693C-8733-401A-99BF-73EA64B72CAA}" type="slidenum">
              <a:rPr lang="en-US"/>
              <a:pPr/>
              <a:t>28</a:t>
            </a:fld>
            <a:endParaRPr lang="en-US"/>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sldNum" sz="quarter" idx="5"/>
          </p:nvPr>
        </p:nvSpPr>
        <p:spPr>
          <a:noFill/>
        </p:spPr>
        <p:txBody>
          <a:bodyPr/>
          <a:lstStyle/>
          <a:p>
            <a:fld id="{79668020-1405-43CA-8C91-30F5D7C47CF0}" type="slidenum">
              <a:rPr lang="en-US"/>
              <a:pPr/>
              <a:t>31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sldNum" sz="quarter" idx="5"/>
          </p:nvPr>
        </p:nvSpPr>
        <p:spPr>
          <a:noFill/>
        </p:spPr>
        <p:txBody>
          <a:bodyPr/>
          <a:lstStyle/>
          <a:p>
            <a:fld id="{5BBFE45E-CFD8-4778-9E22-FAAD91FA1F50}" type="slidenum">
              <a:rPr lang="en-US"/>
              <a:pPr/>
              <a:t>32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sldNum" sz="quarter" idx="5"/>
          </p:nvPr>
        </p:nvSpPr>
        <p:spPr>
          <a:xfrm>
            <a:off x="3086100" y="9047163"/>
            <a:ext cx="688975" cy="247650"/>
          </a:xfrm>
          <a:noFill/>
        </p:spPr>
        <p:txBody>
          <a:bodyPr/>
          <a:lstStyle/>
          <a:p>
            <a:pPr defTabSz="928688"/>
            <a:fld id="{7EB87342-1EC5-421B-BB0C-6E47CB38F826}" type="slidenum">
              <a:rPr lang="en-US">
                <a:solidFill>
                  <a:srgbClr val="000000"/>
                </a:solidFill>
              </a:rPr>
              <a:pPr defTabSz="928688"/>
              <a:t>3</a:t>
            </a:fld>
            <a:endParaRPr lang="en-US">
              <a:solidFill>
                <a:srgbClr val="000000"/>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sz="24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sldNum" sz="quarter" idx="5"/>
          </p:nvPr>
        </p:nvSpPr>
        <p:spPr>
          <a:noFill/>
        </p:spPr>
        <p:txBody>
          <a:bodyPr/>
          <a:lstStyle/>
          <a:p>
            <a:fld id="{C5410403-EA84-4ADA-A04E-0C1818C7F38B}" type="slidenum">
              <a:rPr lang="en-US"/>
              <a:pPr/>
              <a:t>34</a:t>
            </a:fld>
            <a:endParaRPr lang="en-US"/>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sldNum" sz="quarter" idx="5"/>
          </p:nvPr>
        </p:nvSpPr>
        <p:spPr>
          <a:noFill/>
        </p:spPr>
        <p:txBody>
          <a:bodyPr/>
          <a:lstStyle/>
          <a:p>
            <a:fld id="{DA961A20-629D-4F27-8159-DE3BD85E58F7}" type="slidenum">
              <a:rPr lang="en-US"/>
              <a:pPr/>
              <a:t>35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noTextEdit="1"/>
          </p:cNvSpPr>
          <p:nvPr>
            <p:ph type="sldImg"/>
          </p:nvPr>
        </p:nvSpPr>
        <p:spPr>
          <a:xfrm>
            <a:off x="1063625" y="687388"/>
            <a:ext cx="4679950" cy="3509962"/>
          </a:xfrm>
          <a:ln/>
        </p:spPr>
      </p:sp>
      <p:sp>
        <p:nvSpPr>
          <p:cNvPr id="86019" name="Rectangle 3"/>
          <p:cNvSpPr>
            <a:spLocks noGrp="1" noChangeArrowheads="1"/>
          </p:cNvSpPr>
          <p:nvPr>
            <p:ph type="body" idx="1"/>
          </p:nvPr>
        </p:nvSpPr>
        <p:spPr>
          <a:xfrm>
            <a:off x="896938" y="4425950"/>
            <a:ext cx="5014912" cy="4195763"/>
          </a:xfrm>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sldNum" sz="quarter" idx="5"/>
          </p:nvPr>
        </p:nvSpPr>
        <p:spPr>
          <a:noFill/>
        </p:spPr>
        <p:txBody>
          <a:bodyPr/>
          <a:lstStyle/>
          <a:p>
            <a:fld id="{8357EEF9-4258-4C54-8FBA-EC7EC7A42126}" type="slidenum">
              <a:rPr lang="en-US"/>
              <a:pPr/>
              <a:t>37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noFill/>
        </p:spPr>
        <p:txBody>
          <a:bodyPr/>
          <a:lstStyle/>
          <a:p>
            <a:fld id="{6A774D70-A62C-4D83-8B23-44C6D152E6FC}" type="slidenum">
              <a:rPr lang="en-US"/>
              <a:pPr/>
              <a:t>38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sldNum" sz="quarter" idx="5"/>
          </p:nvPr>
        </p:nvSpPr>
        <p:spPr>
          <a:noFill/>
        </p:spPr>
        <p:txBody>
          <a:bodyPr/>
          <a:lstStyle/>
          <a:p>
            <a:fld id="{0B20A6BA-56DA-4CC7-B5CC-406210A19C31}" type="slidenum">
              <a:rPr lang="en-US"/>
              <a:pPr/>
              <a:t>40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sldNum" sz="quarter" idx="5"/>
          </p:nvPr>
        </p:nvSpPr>
        <p:spPr>
          <a:noFill/>
        </p:spPr>
        <p:txBody>
          <a:bodyPr/>
          <a:lstStyle/>
          <a:p>
            <a:fld id="{B6F9CA20-98BE-4DDB-BB8B-6AA67CCD87D6}" type="slidenum">
              <a:rPr lang="en-US"/>
              <a:pPr/>
              <a:t>41</a:t>
            </a:fld>
            <a:endParaRPr lang="en-US"/>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sldNum" sz="quarter" idx="5"/>
          </p:nvPr>
        </p:nvSpPr>
        <p:spPr>
          <a:noFill/>
        </p:spPr>
        <p:txBody>
          <a:bodyPr/>
          <a:lstStyle/>
          <a:p>
            <a:fld id="{4523EF19-40AE-4493-9003-96EA81769453}" type="slidenum">
              <a:rPr lang="en-US"/>
              <a:pPr/>
              <a:t>42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sldNum" sz="quarter" idx="5"/>
          </p:nvPr>
        </p:nvSpPr>
        <p:spPr>
          <a:noFill/>
        </p:spPr>
        <p:txBody>
          <a:bodyPr/>
          <a:lstStyle/>
          <a:p>
            <a:fld id="{332BDAE9-B2D7-4883-886C-5A6120E2C8FF}" type="slidenum">
              <a:rPr lang="en-US"/>
              <a:pPr/>
              <a:t>43</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sldNum" sz="quarter" idx="5"/>
          </p:nvPr>
        </p:nvSpPr>
        <p:spPr>
          <a:noFill/>
        </p:spPr>
        <p:txBody>
          <a:bodyPr/>
          <a:lstStyle/>
          <a:p>
            <a:fld id="{83197A41-F2D7-488D-B43A-5B288BEF22B0}" type="slidenum">
              <a:rPr lang="en-US"/>
              <a:pPr/>
              <a:t>44</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sldNum" sz="quarter" idx="5"/>
          </p:nvPr>
        </p:nvSpPr>
        <p:spPr>
          <a:noFill/>
        </p:spPr>
        <p:txBody>
          <a:bodyPr/>
          <a:lstStyle/>
          <a:p>
            <a:fld id="{04273324-DD88-4081-8044-5216A3304E0B}" type="slidenum">
              <a:rPr lang="en-US"/>
              <a:pPr/>
              <a:t>45</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sldNum" sz="quarter" idx="5"/>
          </p:nvPr>
        </p:nvSpPr>
        <p:spPr>
          <a:noFill/>
        </p:spPr>
        <p:txBody>
          <a:bodyPr/>
          <a:lstStyle/>
          <a:p>
            <a:fld id="{B3AE5ABE-AD08-4CC5-8BAB-619A28EBC2B2}" type="slidenum">
              <a:rPr lang="en-US"/>
              <a:pPr/>
              <a:t>46</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sldNum" sz="quarter" idx="5"/>
          </p:nvPr>
        </p:nvSpPr>
        <p:spPr>
          <a:noFill/>
        </p:spPr>
        <p:txBody>
          <a:bodyPr/>
          <a:lstStyle/>
          <a:p>
            <a:fld id="{EC2DBFDA-8C50-475B-BDCD-137E52F76DA5}" type="slidenum">
              <a:rPr lang="en-US"/>
              <a:pPr/>
              <a:t>47</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sldNum" sz="quarter" idx="5"/>
          </p:nvPr>
        </p:nvSpPr>
        <p:spPr>
          <a:noFill/>
        </p:spPr>
        <p:txBody>
          <a:bodyPr/>
          <a:lstStyle/>
          <a:p>
            <a:fld id="{AC798D04-086B-4D4C-A7D5-746878B5DCD3}" type="slidenum">
              <a:rPr lang="en-US"/>
              <a:pPr/>
              <a:t>48</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sldNum" sz="quarter" idx="5"/>
          </p:nvPr>
        </p:nvSpPr>
        <p:spPr>
          <a:noFill/>
        </p:spPr>
        <p:txBody>
          <a:bodyPr/>
          <a:lstStyle/>
          <a:p>
            <a:fld id="{3A10F152-F6EE-4E9E-A012-E449AEEE5E66}" type="slidenum">
              <a:rPr lang="en-US"/>
              <a:pPr/>
              <a:t>49</a:t>
            </a:fld>
            <a:endParaRPr lang="en-US"/>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sldNum" sz="quarter" idx="5"/>
          </p:nvPr>
        </p:nvSpPr>
        <p:spPr>
          <a:noFill/>
        </p:spPr>
        <p:txBody>
          <a:bodyPr/>
          <a:lstStyle/>
          <a:p>
            <a:pPr defTabSz="928688"/>
            <a:fld id="{35CF899E-DEFF-4668-9CA7-63B3B5DF8745}" type="slidenum">
              <a:rPr lang="en-US">
                <a:solidFill>
                  <a:srgbClr val="000000"/>
                </a:solidFill>
              </a:rPr>
              <a:pPr defTabSz="928688"/>
              <a:t>5</a:t>
            </a:fld>
            <a:endParaRPr lang="en-US">
              <a:solidFill>
                <a:srgbClr val="000000"/>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z="2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p:spPr>
        <p:txBody>
          <a:bodyPr/>
          <a:lstStyle/>
          <a:p>
            <a:fld id="{AA7F48C6-1708-4845-9E67-39BC55709C01}" type="slidenum">
              <a:rPr lang="en-US"/>
              <a:pPr/>
              <a:t>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noChangeArrowheads="1"/>
          </p:cNvSpPr>
          <p:nvPr>
            <p:ph type="sldNum" sz="quarter" idx="5"/>
          </p:nvPr>
        </p:nvSpPr>
        <p:spPr>
          <a:noFill/>
        </p:spPr>
        <p:txBody>
          <a:bodyPr/>
          <a:lstStyle/>
          <a:p>
            <a:fld id="{C2446CCF-E627-4034-9A7F-DC0C7D80D3AC}" type="slidenum">
              <a:rPr lang="en-US"/>
              <a:pPr/>
              <a:t>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z="2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txBox="1">
            <a:spLocks noGrp="1" noChangeArrowheads="1"/>
          </p:cNvSpPr>
          <p:nvPr/>
        </p:nvSpPr>
        <p:spPr bwMode="auto">
          <a:xfrm>
            <a:off x="3084513" y="9047163"/>
            <a:ext cx="690562" cy="247650"/>
          </a:xfrm>
          <a:prstGeom prst="rect">
            <a:avLst/>
          </a:prstGeom>
          <a:noFill/>
          <a:ln w="9525">
            <a:noFill/>
            <a:miter lim="800000"/>
            <a:headEnd/>
            <a:tailEnd/>
          </a:ln>
        </p:spPr>
        <p:txBody>
          <a:bodyPr lIns="45521" tIns="46128" rIns="45521" bIns="46128" anchor="b">
            <a:spAutoFit/>
          </a:bodyPr>
          <a:lstStyle/>
          <a:p>
            <a:pPr algn="ctr" defTabSz="920750"/>
            <a:fld id="{8000AEF4-09B3-475B-A60B-BE60535E0D48}" type="slidenum">
              <a:rPr lang="en-US" sz="1000">
                <a:solidFill>
                  <a:srgbClr val="000000"/>
                </a:solidFill>
              </a:rPr>
              <a:pPr algn="ctr" defTabSz="920750"/>
              <a:t>10</a:t>
            </a:fld>
            <a:endParaRPr lang="en-US" sz="100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a:spcBef>
                <a:spcPct val="0"/>
              </a:spcBef>
            </a:pPr>
            <a:endParaRPr lang="en-US" sz="24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p:spPr>
        <p:txBody>
          <a:bodyPr wrap="none" anchor="ctr"/>
          <a:lstStyle/>
          <a:p>
            <a:endParaRPr lang="en-US"/>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fld id="{CEF43430-D7E7-4CB4-9673-365FAEB36F0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fld id="{18E7B305-7CB0-494E-A758-EB6C6584F71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fld id="{97BA5B7F-D844-4E23-977B-FA32EE44671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fld id="{1CAEB9BD-C158-4FEB-866F-465E767B20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fld id="{CC96A53B-9D88-46D3-AD42-362BC6240C9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fld id="{5C00A4E7-201D-44BD-B7CF-2E692E0F575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fld id="{A7E7E468-6200-48AD-80C6-694B9E5B0D9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fld id="{19F2D563-EF62-44F5-8898-9F401EB02E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fld id="{BD25F057-6EA6-4970-9A54-05A437CD14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fld id="{2A4D4046-7329-4ABE-9645-CECA502EDFA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fld id="{AB9CEA6E-1FA8-4472-909D-555C9838409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fld id="{8BDB0CDE-B346-4186-B300-3065768740B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4"/>
          <p:cNvSpPr>
            <a:spLocks noChangeArrowheads="1"/>
          </p:cNvSpPr>
          <p:nvPr userDrawn="1"/>
        </p:nvSpPr>
        <p:spPr bwMode="white">
          <a:xfrm>
            <a:off x="0" y="0"/>
            <a:ext cx="9144000" cy="6858000"/>
          </a:xfrm>
          <a:prstGeom prst="rect">
            <a:avLst/>
          </a:prstGeom>
          <a:solidFill>
            <a:srgbClr val="FFFFFF"/>
          </a:solidFill>
          <a:ln w="9525">
            <a:noFill/>
            <a:miter lim="800000"/>
            <a:headEnd/>
            <a:tailEnd/>
          </a:ln>
        </p:spPr>
        <p:txBody>
          <a:bodyPr wrap="none" anchor="ctr"/>
          <a:lstStyle/>
          <a:p>
            <a:endParaRPr lang="en-US"/>
          </a:p>
        </p:txBody>
      </p:sp>
      <p:pic>
        <p:nvPicPr>
          <p:cNvPr id="24579" name="Picture 109" descr="Text Page"/>
          <p:cNvPicPr>
            <a:picLocks noChangeAspect="1" noChangeArrowheads="1"/>
          </p:cNvPicPr>
          <p:nvPr userDrawn="1"/>
        </p:nvPicPr>
        <p:blipFill>
          <a:blip r:embed="rId14" cstate="print"/>
          <a:srcRect t="4605"/>
          <a:stretch>
            <a:fillRect/>
          </a:stretch>
        </p:blipFill>
        <p:spPr bwMode="auto">
          <a:xfrm>
            <a:off x="0" y="0"/>
            <a:ext cx="9144000" cy="1150938"/>
          </a:xfrm>
          <a:prstGeom prst="rect">
            <a:avLst/>
          </a:prstGeom>
          <a:noFill/>
          <a:ln w="9525">
            <a:noFill/>
            <a:miter lim="800000"/>
            <a:headEnd/>
            <a:tailEnd/>
          </a:ln>
        </p:spPr>
      </p:pic>
      <p:sp>
        <p:nvSpPr>
          <p:cNvPr id="24580"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1"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030" name="Rectangle 101"/>
          <p:cNvSpPr>
            <a:spLocks noChangeArrowheads="1"/>
          </p:cNvSpPr>
          <p:nvPr userDrawn="1"/>
        </p:nvSpPr>
        <p:spPr bwMode="auto">
          <a:xfrm>
            <a:off x="0" y="6807200"/>
            <a:ext cx="9144000" cy="50800"/>
          </a:xfrm>
          <a:prstGeom prst="rect">
            <a:avLst/>
          </a:prstGeom>
          <a:solidFill>
            <a:srgbClr val="225A7A"/>
          </a:solidFill>
          <a:ln w="9525">
            <a:noFill/>
            <a:miter lim="800000"/>
            <a:headEnd/>
            <a:tailEnd/>
          </a:ln>
        </p:spPr>
        <p:txBody>
          <a:bodyPr wrap="none" anchor="ctr"/>
          <a:lstStyle/>
          <a:p>
            <a:endParaRPr lang="en-US"/>
          </a:p>
        </p:txBody>
      </p:sp>
      <p:pic>
        <p:nvPicPr>
          <p:cNvPr id="24583" name="Picture 102"/>
          <p:cNvPicPr>
            <a:picLocks noChangeAspect="1" noChangeArrowheads="1"/>
          </p:cNvPicPr>
          <p:nvPr userDrawn="1"/>
        </p:nvPicPr>
        <p:blipFill>
          <a:blip r:embed="rId15" cstate="print"/>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vl1pPr>
          </a:lstStyle>
          <a:p>
            <a:fld id="{C60AAF00-B4F4-4868-B249-43D48CA4859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7600" r:id="rId1"/>
    <p:sldLayoutId id="2147487589" r:id="rId2"/>
    <p:sldLayoutId id="2147487590" r:id="rId3"/>
    <p:sldLayoutId id="2147487591" r:id="rId4"/>
    <p:sldLayoutId id="2147487592" r:id="rId5"/>
    <p:sldLayoutId id="2147487593" r:id="rId6"/>
    <p:sldLayoutId id="2147487594" r:id="rId7"/>
    <p:sldLayoutId id="2147487595" r:id="rId8"/>
    <p:sldLayoutId id="2147487596" r:id="rId9"/>
    <p:sldLayoutId id="2147487597" r:id="rId10"/>
    <p:sldLayoutId id="2147487598" r:id="rId11"/>
    <p:sldLayoutId id="2147487599" r:id="rId12"/>
  </p:sldLayoutIdLst>
  <p:timing>
    <p:tnLst>
      <p:par>
        <p:cTn id="1" dur="indefinite" restart="never" nodeType="tmRoot"/>
      </p:par>
    </p:tnLst>
  </p:timing>
  <p:hf hd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8.bin"/><Relationship Id="rId4" Type="http://schemas.openxmlformats.org/officeDocument/2006/relationships/hyperlink" Target="http://www.bea.gov/newsreleases/national/gdp/gdpnewsrelease.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hyperlink" Target="http://www.census.gov/const/newresconst.pdf" TargetMode="External"/><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hyperlink" Target="http://www.census.gov/construction/nrc/pdf/newresconst.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oleObject" Target="../embeddings/oleObject12.bin"/><Relationship Id="rId4" Type="http://schemas.openxmlformats.org/officeDocument/2006/relationships/hyperlink" Target="http://www.fhwa.dot.gov/ohim/tvtw/tvtpage.cfm"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hyperlink" Target="http://www.fhwa.dot.gov/ohim/tvtw/tvtpage.cf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14.bin"/><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hyperlink" Target="http://www.bls.gov/news.release/cewbd.t08.htm" TargetMode="External"/><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hyperlink" Target="http://www.fema.gov/disasters?field_state_tid=All&amp;field_disaster_type_term_tid=All&amp;field_disaster_declaration_type_value=All&amp;items_per_page=60&amp;=GO" TargetMode="External"/><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oleObject" Target="../embeddings/oleObject19.bin"/><Relationship Id="rId4" Type="http://schemas.openxmlformats.org/officeDocument/2006/relationships/hyperlink" Target="http://www.bloomberg.com/apps/quote?ticker=USGGBE02:IND"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forbes.com/sites/haydnshaughnessy/2011/12/28/3-megatrends-for-2012-or-why-shared-value-is-indeed-an-answer/"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bwMode="auto">
          <a:xfrm>
            <a:off x="546100" y="2393950"/>
            <a:ext cx="8229600" cy="1819275"/>
          </a:xfrm>
        </p:spPr>
        <p:txBody>
          <a:bodyPr>
            <a:spAutoFit/>
          </a:bodyPr>
          <a:lstStyle/>
          <a:p>
            <a:pPr algn="ctr">
              <a:lnSpc>
                <a:spcPct val="85000"/>
              </a:lnSpc>
              <a:spcBef>
                <a:spcPct val="40000"/>
              </a:spcBef>
            </a:pPr>
            <a:r>
              <a:rPr lang="en-US" sz="4400" smtClean="0">
                <a:solidFill>
                  <a:schemeClr val="accent2"/>
                </a:solidFill>
              </a:rPr>
              <a:t>MegaTrends and MicroTrends: The Past and Future</a:t>
            </a:r>
            <a:br>
              <a:rPr lang="en-US" sz="4400" smtClean="0">
                <a:solidFill>
                  <a:schemeClr val="accent2"/>
                </a:solidFill>
              </a:rPr>
            </a:br>
            <a:r>
              <a:rPr lang="en-US" sz="4400" smtClean="0">
                <a:solidFill>
                  <a:schemeClr val="accent2"/>
                </a:solidFill>
              </a:rPr>
              <a:t>of P/C Insurance</a:t>
            </a:r>
            <a:endParaRPr lang="en-US" sz="4400" i="1" smtClean="0">
              <a:solidFill>
                <a:schemeClr val="accent2"/>
              </a:solidFill>
            </a:endParaRPr>
          </a:p>
        </p:txBody>
      </p:sp>
      <p:sp>
        <p:nvSpPr>
          <p:cNvPr id="26627" name="Rectangle 3"/>
          <p:cNvSpPr>
            <a:spLocks noGrp="1" noChangeArrowheads="1"/>
          </p:cNvSpPr>
          <p:nvPr>
            <p:ph type="subTitle" idx="4294967295"/>
          </p:nvPr>
        </p:nvSpPr>
        <p:spPr>
          <a:xfrm>
            <a:off x="233363" y="4332288"/>
            <a:ext cx="8677275" cy="1477962"/>
          </a:xfrm>
        </p:spPr>
        <p:txBody>
          <a:bodyPr>
            <a:spAutoFit/>
          </a:bodyPr>
          <a:lstStyle/>
          <a:p>
            <a:pPr algn="ctr">
              <a:lnSpc>
                <a:spcPct val="100000"/>
              </a:lnSpc>
              <a:buFont typeface="Wingdings" pitchFamily="2" charset="2"/>
              <a:buNone/>
            </a:pPr>
            <a:r>
              <a:rPr lang="en-US" sz="3000" b="1" smtClean="0">
                <a:solidFill>
                  <a:srgbClr val="2B7299"/>
                </a:solidFill>
              </a:rPr>
              <a:t>Midwestern Actuarial Forum</a:t>
            </a:r>
            <a:br>
              <a:rPr lang="en-US" sz="3000" b="1" smtClean="0">
                <a:solidFill>
                  <a:srgbClr val="2B7299"/>
                </a:solidFill>
              </a:rPr>
            </a:br>
            <a:r>
              <a:rPr lang="en-US" sz="3000" b="1" smtClean="0">
                <a:solidFill>
                  <a:srgbClr val="2B7299"/>
                </a:solidFill>
              </a:rPr>
              <a:t>Cincinnati, OH</a:t>
            </a:r>
            <a:br>
              <a:rPr lang="en-US" sz="3000" b="1" smtClean="0">
                <a:solidFill>
                  <a:srgbClr val="2B7299"/>
                </a:solidFill>
              </a:rPr>
            </a:br>
            <a:r>
              <a:rPr lang="en-US" sz="3000" b="1" smtClean="0">
                <a:solidFill>
                  <a:srgbClr val="2B7299"/>
                </a:solidFill>
              </a:rPr>
              <a:t>September 14, 2012</a:t>
            </a:r>
          </a:p>
        </p:txBody>
      </p:sp>
      <p:sp>
        <p:nvSpPr>
          <p:cNvPr id="26628"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a:solidFill>
                  <a:srgbClr val="2B7299"/>
                </a:solidFill>
              </a:rPr>
              <a:t>Steven N. Weisbart, Ph.D., CLU, Senior Vice President &amp; Chief Economist</a:t>
            </a:r>
          </a:p>
          <a:p>
            <a:pPr algn="ctr" eaLnBrk="0" hangingPunct="0">
              <a:lnSpc>
                <a:spcPct val="90000"/>
              </a:lnSpc>
              <a:spcBef>
                <a:spcPct val="25000"/>
              </a:spcBef>
              <a:buClr>
                <a:schemeClr val="accent1"/>
              </a:buClr>
            </a:pPr>
            <a:r>
              <a:rPr lang="en-US" b="1">
                <a:solidFill>
                  <a:srgbClr val="2B7299"/>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a:solidFill>
                  <a:schemeClr val="bg1"/>
                </a:solidFill>
                <a:sym typeface="Symbol" pitchFamily="18" charset="2"/>
              </a:rPr>
              <a:t>Office: 212.346.5540  Cell: 917.494.5945  stevenw@iii.org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rPr>
              <a:t>12/01/09 - 9pm</a:t>
            </a:r>
          </a:p>
        </p:txBody>
      </p:sp>
      <p:sp>
        <p:nvSpPr>
          <p:cNvPr id="71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rPr>
              <a:t>eSlide – P6466 – The Financial Crisis and the Future of the P/C</a:t>
            </a:r>
          </a:p>
        </p:txBody>
      </p:sp>
      <p:sp>
        <p:nvSpPr>
          <p:cNvPr id="71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C450D86-9969-4920-A906-F73DB787B837}" type="slidenum">
              <a:rPr lang="en-US" sz="900">
                <a:solidFill>
                  <a:srgbClr val="000000"/>
                </a:solidFill>
              </a:rPr>
              <a:pPr algn="r" eaLnBrk="0" hangingPunct="0">
                <a:lnSpc>
                  <a:spcPct val="85000"/>
                </a:lnSpc>
                <a:spcBef>
                  <a:spcPct val="20000"/>
                </a:spcBef>
              </a:pPr>
              <a:t>10</a:t>
            </a:fld>
            <a:endParaRPr lang="en-US" sz="900">
              <a:solidFill>
                <a:srgbClr val="000000"/>
              </a:solidFill>
            </a:endParaRPr>
          </a:p>
        </p:txBody>
      </p:sp>
      <p:sp>
        <p:nvSpPr>
          <p:cNvPr id="7174" name="Rectangle 2"/>
          <p:cNvSpPr>
            <a:spLocks noGrp="1" noChangeArrowheads="1"/>
          </p:cNvSpPr>
          <p:nvPr>
            <p:ph type="title" idx="4294967295"/>
          </p:nvPr>
        </p:nvSpPr>
        <p:spPr>
          <a:xfrm>
            <a:off x="695325" y="184150"/>
            <a:ext cx="4524375" cy="860425"/>
          </a:xfrm>
        </p:spPr>
        <p:txBody>
          <a:bodyPr/>
          <a:lstStyle/>
          <a:p>
            <a:r>
              <a:rPr lang="en-US" smtClean="0"/>
              <a:t>Policyholder Surplus, </a:t>
            </a:r>
            <a:br>
              <a:rPr lang="en-US" smtClean="0"/>
            </a:br>
            <a:r>
              <a:rPr lang="en-US" smtClean="0"/>
              <a:t>2006:Q4–2012:Q1</a:t>
            </a:r>
          </a:p>
        </p:txBody>
      </p:sp>
      <p:sp>
        <p:nvSpPr>
          <p:cNvPr id="7175" name="Rectangle 4"/>
          <p:cNvSpPr>
            <a:spLocks noChangeArrowheads="1"/>
          </p:cNvSpPr>
          <p:nvPr/>
        </p:nvSpPr>
        <p:spPr bwMode="auto">
          <a:xfrm>
            <a:off x="2906713" y="6575425"/>
            <a:ext cx="20574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Source: ISO; A.M .Best.</a:t>
            </a:r>
          </a:p>
        </p:txBody>
      </p:sp>
      <p:sp>
        <p:nvSpPr>
          <p:cNvPr id="7176" name="Rectangle 4"/>
          <p:cNvSpPr>
            <a:spLocks noChangeArrowheads="1"/>
          </p:cNvSpPr>
          <p:nvPr/>
        </p:nvSpPr>
        <p:spPr bwMode="black">
          <a:xfrm>
            <a:off x="39688" y="12922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graphicFrame>
        <p:nvGraphicFramePr>
          <p:cNvPr id="7170" name="Object 3"/>
          <p:cNvGraphicFramePr>
            <a:graphicFrameLocks/>
          </p:cNvGraphicFramePr>
          <p:nvPr/>
        </p:nvGraphicFramePr>
        <p:xfrm>
          <a:off x="120650" y="1524000"/>
          <a:ext cx="8915400" cy="3824288"/>
        </p:xfrm>
        <a:graphic>
          <a:graphicData uri="http://schemas.openxmlformats.org/presentationml/2006/ole">
            <p:oleObj spid="_x0000_s7170" name="Chart" r:id="rId4" imgW="8772576" imgH="3305147" progId="MSGraph.Chart.8">
              <p:embed followColorScheme="full"/>
            </p:oleObj>
          </a:graphicData>
        </a:graphic>
      </p:graphicFrame>
      <p:sp>
        <p:nvSpPr>
          <p:cNvPr id="7200776" name="AutoShape 8"/>
          <p:cNvSpPr>
            <a:spLocks noChangeArrowheads="1"/>
          </p:cNvSpPr>
          <p:nvPr/>
        </p:nvSpPr>
        <p:spPr bwMode="blackWhite">
          <a:xfrm>
            <a:off x="4816475" y="1089025"/>
            <a:ext cx="2143125" cy="568325"/>
          </a:xfrm>
          <a:prstGeom prst="wedgeRectCallout">
            <a:avLst>
              <a:gd name="adj1" fmla="val 50523"/>
              <a:gd name="adj2" fmla="val 7689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2011:Q1 = previous surplus peak</a:t>
            </a:r>
          </a:p>
        </p:txBody>
      </p:sp>
      <p:grpSp>
        <p:nvGrpSpPr>
          <p:cNvPr id="2" name="Group 7"/>
          <p:cNvGrpSpPr>
            <a:grpSpLocks/>
          </p:cNvGrpSpPr>
          <p:nvPr/>
        </p:nvGrpSpPr>
        <p:grpSpPr bwMode="auto">
          <a:xfrm>
            <a:off x="2871788" y="5400675"/>
            <a:ext cx="5670550" cy="1579563"/>
            <a:chOff x="817" y="3125"/>
            <a:chExt cx="4124" cy="1524"/>
          </a:xfrm>
        </p:grpSpPr>
        <p:sp>
          <p:nvSpPr>
            <p:cNvPr id="7181" name="Rectangle 8"/>
            <p:cNvSpPr>
              <a:spLocks noChangeArrowheads="1"/>
            </p:cNvSpPr>
            <p:nvPr/>
          </p:nvSpPr>
          <p:spPr bwMode="blackWhite">
            <a:xfrm>
              <a:off x="817" y="3252"/>
              <a:ext cx="4122" cy="821"/>
            </a:xfrm>
            <a:prstGeom prst="rect">
              <a:avLst/>
            </a:prstGeom>
            <a:solidFill>
              <a:srgbClr val="FFF3EB"/>
            </a:solidFill>
            <a:ln w="12700">
              <a:solidFill>
                <a:schemeClr val="accent2"/>
              </a:solidFill>
              <a:miter lim="800000"/>
              <a:headEnd/>
              <a:tailEnd/>
            </a:ln>
          </p:spPr>
          <p:txBody>
            <a:bodyPr wrap="none" anchor="ctr"/>
            <a:lstStyle/>
            <a:p>
              <a:endParaRPr lang="en-US">
                <a:solidFill>
                  <a:srgbClr val="000000"/>
                </a:solidFill>
              </a:endParaRPr>
            </a:p>
          </p:txBody>
        </p:sp>
        <p:sp>
          <p:nvSpPr>
            <p:cNvPr id="7182" name="Rectangle 9"/>
            <p:cNvSpPr>
              <a:spLocks noChangeArrowheads="1"/>
            </p:cNvSpPr>
            <p:nvPr/>
          </p:nvSpPr>
          <p:spPr bwMode="blackWhite">
            <a:xfrm>
              <a:off x="817" y="3125"/>
              <a:ext cx="4124" cy="23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bIns="54864" anchor="ctr"/>
            <a:lstStyle/>
            <a:p>
              <a:pPr algn="ctr">
                <a:lnSpc>
                  <a:spcPct val="85000"/>
                </a:lnSpc>
                <a:buFont typeface="Wingdings" pitchFamily="2" charset="2"/>
                <a:buNone/>
              </a:pPr>
              <a:r>
                <a:rPr lang="en-US" sz="1600" b="1">
                  <a:solidFill>
                    <a:srgbClr val="FFFFFF"/>
                  </a:solidFill>
                </a:rPr>
                <a:t>Quarterly Surplus Changes Since 2011:Q1 Peak</a:t>
              </a:r>
            </a:p>
          </p:txBody>
        </p:sp>
        <p:grpSp>
          <p:nvGrpSpPr>
            <p:cNvPr id="7183" name="Group 10"/>
            <p:cNvGrpSpPr>
              <a:grpSpLocks/>
            </p:cNvGrpSpPr>
            <p:nvPr/>
          </p:nvGrpSpPr>
          <p:grpSpPr bwMode="auto">
            <a:xfrm>
              <a:off x="861" y="3351"/>
              <a:ext cx="1956" cy="1298"/>
              <a:chOff x="731" y="3351"/>
              <a:chExt cx="1956" cy="1298"/>
            </a:xfrm>
          </p:grpSpPr>
          <p:sp>
            <p:nvSpPr>
              <p:cNvPr id="7184" name="Text Box 5"/>
              <p:cNvSpPr txBox="1">
                <a:spLocks noChangeArrowheads="1"/>
              </p:cNvSpPr>
              <p:nvPr/>
            </p:nvSpPr>
            <p:spPr bwMode="auto">
              <a:xfrm>
                <a:off x="752" y="3351"/>
                <a:ext cx="1935" cy="771"/>
              </a:xfrm>
              <a:prstGeom prst="rect">
                <a:avLst/>
              </a:prstGeom>
              <a:noFill/>
              <a:ln w="12700">
                <a:noFill/>
                <a:miter lim="800000"/>
                <a:headEnd type="none" w="sm" len="sm"/>
                <a:tailEnd type="none" w="sm" len="sm"/>
              </a:ln>
            </p:spPr>
            <p:txBody>
              <a:bodyPr>
                <a:spAutoFit/>
              </a:bodyPr>
              <a:lstStyle/>
              <a:p>
                <a:pPr eaLnBrk="0" hangingPunct="0">
                  <a:lnSpc>
                    <a:spcPct val="90000"/>
                  </a:lnSpc>
                  <a:spcBef>
                    <a:spcPct val="25000"/>
                  </a:spcBef>
                </a:pPr>
                <a:r>
                  <a:rPr lang="en-US" sz="1600" b="1" i="1">
                    <a:solidFill>
                      <a:srgbClr val="FF0000"/>
                    </a:solidFill>
                  </a:rPr>
                  <a:t>11:Q2: -$5.6B (-1.0%)</a:t>
                </a:r>
                <a:r>
                  <a:rPr lang="en-US" sz="1600" b="1">
                    <a:solidFill>
                      <a:srgbClr val="000000"/>
                    </a:solidFill>
                  </a:rPr>
                  <a:t>                  </a:t>
                </a:r>
              </a:p>
              <a:p>
                <a:pPr eaLnBrk="0" hangingPunct="0">
                  <a:lnSpc>
                    <a:spcPct val="90000"/>
                  </a:lnSpc>
                  <a:spcBef>
                    <a:spcPct val="25000"/>
                  </a:spcBef>
                </a:pPr>
                <a:endParaRPr lang="en-US" sz="1600" b="1">
                  <a:solidFill>
                    <a:srgbClr val="000000"/>
                  </a:solidFill>
                </a:endParaRPr>
              </a:p>
              <a:p>
                <a:pPr eaLnBrk="0" hangingPunct="0">
                  <a:lnSpc>
                    <a:spcPct val="90000"/>
                  </a:lnSpc>
                  <a:spcBef>
                    <a:spcPct val="25000"/>
                  </a:spcBef>
                </a:pPr>
                <a:endParaRPr lang="en-US" sz="1600" b="1">
                  <a:solidFill>
                    <a:srgbClr val="000000"/>
                  </a:solidFill>
                </a:endParaRPr>
              </a:p>
              <a:p>
                <a:pPr eaLnBrk="0" hangingPunct="0">
                  <a:lnSpc>
                    <a:spcPct val="90000"/>
                  </a:lnSpc>
                  <a:spcBef>
                    <a:spcPct val="25000"/>
                  </a:spcBef>
                </a:pPr>
                <a:endParaRPr lang="en-US" sz="1600" b="1">
                  <a:solidFill>
                    <a:srgbClr val="000000"/>
                  </a:solidFill>
                </a:endParaRPr>
              </a:p>
              <a:p>
                <a:pPr eaLnBrk="0" hangingPunct="0">
                  <a:lnSpc>
                    <a:spcPct val="90000"/>
                  </a:lnSpc>
                  <a:spcBef>
                    <a:spcPct val="25000"/>
                  </a:spcBef>
                </a:pPr>
                <a:r>
                  <a:rPr lang="en-US" sz="1600" b="1" i="1">
                    <a:solidFill>
                      <a:srgbClr val="FF0000"/>
                    </a:solidFill>
                  </a:rPr>
                  <a:t>    </a:t>
                </a:r>
                <a:endParaRPr lang="en-US" sz="1600" b="1">
                  <a:solidFill>
                    <a:srgbClr val="000000"/>
                  </a:solidFill>
                </a:endParaRPr>
              </a:p>
            </p:txBody>
          </p:sp>
          <p:sp>
            <p:nvSpPr>
              <p:cNvPr id="7185" name="Text Box 5"/>
              <p:cNvSpPr txBox="1">
                <a:spLocks noChangeArrowheads="1"/>
              </p:cNvSpPr>
              <p:nvPr/>
            </p:nvSpPr>
            <p:spPr bwMode="auto">
              <a:xfrm>
                <a:off x="731" y="3574"/>
                <a:ext cx="1935" cy="1075"/>
              </a:xfrm>
              <a:prstGeom prst="rect">
                <a:avLst/>
              </a:prstGeom>
              <a:noFill/>
              <a:ln w="12700" algn="ctr">
                <a:noFill/>
                <a:miter lim="800000"/>
                <a:headEnd type="none" w="sm" len="sm"/>
                <a:tailEnd type="none" w="sm" len="sm"/>
              </a:ln>
            </p:spPr>
            <p:txBody>
              <a:bodyPr>
                <a:spAutoFit/>
              </a:bodyPr>
              <a:lstStyle/>
              <a:p>
                <a:pPr eaLnBrk="0" hangingPunct="0">
                  <a:lnSpc>
                    <a:spcPct val="85000"/>
                  </a:lnSpc>
                  <a:spcBef>
                    <a:spcPct val="25000"/>
                  </a:spcBef>
                </a:pPr>
                <a:r>
                  <a:rPr lang="en-US" sz="1600" b="1" i="1">
                    <a:solidFill>
                      <a:srgbClr val="FF0000"/>
                    </a:solidFill>
                  </a:rPr>
                  <a:t>11:Q3: -$26.1B (-4.6%)</a:t>
                </a:r>
              </a:p>
              <a:p>
                <a:pPr eaLnBrk="0" hangingPunct="0">
                  <a:lnSpc>
                    <a:spcPct val="85000"/>
                  </a:lnSpc>
                  <a:spcBef>
                    <a:spcPct val="25000"/>
                  </a:spcBef>
                </a:pPr>
                <a:r>
                  <a:rPr lang="en-US" sz="1600" b="1" i="1">
                    <a:solidFill>
                      <a:srgbClr val="FF0000"/>
                    </a:solidFill>
                  </a:rPr>
                  <a:t>11:Q4: -$14.4B (-2.6%)</a:t>
                </a:r>
              </a:p>
              <a:p>
                <a:pPr eaLnBrk="0" hangingPunct="0">
                  <a:lnSpc>
                    <a:spcPct val="85000"/>
                  </a:lnSpc>
                  <a:spcBef>
                    <a:spcPct val="25000"/>
                  </a:spcBef>
                </a:pPr>
                <a:endParaRPr lang="en-US" sz="1600" b="1">
                  <a:solidFill>
                    <a:srgbClr val="000000"/>
                  </a:solidFill>
                </a:endParaRPr>
              </a:p>
              <a:p>
                <a:pPr eaLnBrk="0" hangingPunct="0">
                  <a:lnSpc>
                    <a:spcPct val="85000"/>
                  </a:lnSpc>
                  <a:spcBef>
                    <a:spcPct val="25000"/>
                  </a:spcBef>
                </a:pPr>
                <a:endParaRPr lang="en-US" sz="1600" b="1" i="1">
                  <a:solidFill>
                    <a:srgbClr val="339966"/>
                  </a:solidFill>
                </a:endParaRPr>
              </a:p>
            </p:txBody>
          </p:sp>
        </p:grpSp>
      </p:grpSp>
      <p:sp>
        <p:nvSpPr>
          <p:cNvPr id="7179" name="Text Box 18"/>
          <p:cNvSpPr txBox="1">
            <a:spLocks noChangeArrowheads="1"/>
          </p:cNvSpPr>
          <p:nvPr/>
        </p:nvSpPr>
        <p:spPr bwMode="auto">
          <a:xfrm>
            <a:off x="136525" y="5486400"/>
            <a:ext cx="2387600" cy="1200150"/>
          </a:xfrm>
          <a:prstGeom prst="rect">
            <a:avLst/>
          </a:prstGeom>
          <a:noFill/>
          <a:ln w="9525">
            <a:noFill/>
            <a:miter lim="800000"/>
            <a:headEnd/>
            <a:tailEnd/>
          </a:ln>
        </p:spPr>
        <p:txBody>
          <a:bodyPr>
            <a:spAutoFit/>
          </a:bodyPr>
          <a:lstStyle/>
          <a:p>
            <a:pPr>
              <a:spcBef>
                <a:spcPct val="50000"/>
              </a:spcBef>
            </a:pPr>
            <a:r>
              <a:rPr lang="en-US" sz="1200">
                <a:solidFill>
                  <a:srgbClr val="000000"/>
                </a:solidFill>
              </a:rPr>
              <a:t>Note: Beginning in 2010:Q1 figures include $22.5B of paid-in capital from a holding company parent to a subsidiary insurer. It was a single investment in a non-insurance business.</a:t>
            </a:r>
          </a:p>
        </p:txBody>
      </p:sp>
      <p:sp>
        <p:nvSpPr>
          <p:cNvPr id="19" name="AutoShape 8"/>
          <p:cNvSpPr>
            <a:spLocks noChangeArrowheads="1"/>
          </p:cNvSpPr>
          <p:nvPr/>
        </p:nvSpPr>
        <p:spPr bwMode="blackWhite">
          <a:xfrm>
            <a:off x="7734300" y="860425"/>
            <a:ext cx="1276350" cy="568325"/>
          </a:xfrm>
          <a:prstGeom prst="wedgeRectCallout">
            <a:avLst>
              <a:gd name="adj1" fmla="val 29625"/>
              <a:gd name="adj2" fmla="val 9700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a:solidFill>
                  <a:srgbClr val="FFFFFF"/>
                </a:solidFill>
              </a:rPr>
              <a:t>2012:Q1 = new peak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nodeType="afterGroup">
                            <p:stCondLst>
                              <p:cond delay="500"/>
                            </p:stCondLst>
                            <p:childTnLst>
                              <p:par>
                                <p:cTn id="9" presetID="53"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800" smtClean="0">
                <a:solidFill>
                  <a:schemeClr val="bg1"/>
                </a:solidFill>
              </a:rPr>
              <a:t>Economic Drivers of P/C Insurance Exposures</a:t>
            </a:r>
          </a:p>
        </p:txBody>
      </p:sp>
      <p:sp>
        <p:nvSpPr>
          <p:cNvPr id="296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97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3E193B6-A172-48CA-8BAE-1C82344C5929}" type="slidenum">
              <a:rPr lang="en-US" sz="900">
                <a:solidFill>
                  <a:schemeClr val="bg1"/>
                </a:solidFill>
              </a:rPr>
              <a:pPr algn="r" eaLnBrk="0" hangingPunct="0">
                <a:lnSpc>
                  <a:spcPct val="85000"/>
                </a:lnSpc>
                <a:spcBef>
                  <a:spcPct val="20000"/>
                </a:spcBef>
              </a:pPr>
              <a:t>11</a:t>
            </a:fld>
            <a:endParaRPr lang="en-US" sz="900">
              <a:solidFill>
                <a:schemeClr val="bg1"/>
              </a:solidFill>
            </a:endParaRPr>
          </a:p>
        </p:txBody>
      </p:sp>
      <p:pic>
        <p:nvPicPr>
          <p:cNvPr id="297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9702" name="TextBox 5"/>
          <p:cNvSpPr txBox="1">
            <a:spLocks noChangeArrowheads="1"/>
          </p:cNvSpPr>
          <p:nvPr/>
        </p:nvSpPr>
        <p:spPr bwMode="auto">
          <a:xfrm>
            <a:off x="668338" y="4086225"/>
            <a:ext cx="7934325" cy="1077913"/>
          </a:xfrm>
          <a:prstGeom prst="rect">
            <a:avLst/>
          </a:prstGeom>
          <a:noFill/>
          <a:ln w="9525">
            <a:noFill/>
            <a:miter lim="800000"/>
            <a:headEnd/>
            <a:tailEnd/>
          </a:ln>
        </p:spPr>
        <p:txBody>
          <a:bodyPr>
            <a:spAutoFit/>
          </a:bodyPr>
          <a:lstStyle/>
          <a:p>
            <a:pPr algn="ctr"/>
            <a:r>
              <a:rPr lang="en-US" sz="3200" b="1">
                <a:solidFill>
                  <a:srgbClr val="2B7299"/>
                </a:solidFill>
              </a:rPr>
              <a:t>Growth in the Wake</a:t>
            </a:r>
            <a:br>
              <a:rPr lang="en-US" sz="3200" b="1">
                <a:solidFill>
                  <a:srgbClr val="2B7299"/>
                </a:solidFill>
              </a:rPr>
            </a:br>
            <a:r>
              <a:rPr lang="en-US" sz="3200" b="1">
                <a:solidFill>
                  <a:srgbClr val="2B7299"/>
                </a:solidFill>
              </a:rPr>
              <a:t>of the “Great Recession”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a:spLocks noGrp="1" noChangeArrowheads="1"/>
          </p:cNvSpPr>
          <p:nvPr>
            <p:ph type="dt" sz="quarter" idx="10"/>
          </p:nvPr>
        </p:nvSpPr>
        <p:spPr>
          <a:noFill/>
        </p:spPr>
        <p:txBody>
          <a:bodyPr/>
          <a:lstStyle/>
          <a:p>
            <a:r>
              <a:rPr lang="en-US" smtClean="0"/>
              <a:t>12/01/09 - 9pm</a:t>
            </a:r>
          </a:p>
        </p:txBody>
      </p:sp>
      <p:sp>
        <p:nvSpPr>
          <p:cNvPr id="819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8197" name="Rectangle 110"/>
          <p:cNvSpPr>
            <a:spLocks noGrp="1" noChangeArrowheads="1"/>
          </p:cNvSpPr>
          <p:nvPr>
            <p:ph type="sldNum" sz="quarter" idx="12"/>
          </p:nvPr>
        </p:nvSpPr>
        <p:spPr>
          <a:noFill/>
        </p:spPr>
        <p:txBody>
          <a:bodyPr/>
          <a:lstStyle/>
          <a:p>
            <a:fld id="{D1023EFF-41B6-4BDC-B972-531E34A87284}" type="slidenum">
              <a:rPr lang="en-US"/>
              <a:pPr/>
              <a:t>12</a:t>
            </a:fld>
            <a:endParaRPr lang="en-US"/>
          </a:p>
        </p:txBody>
      </p:sp>
      <p:sp>
        <p:nvSpPr>
          <p:cNvPr id="8198" name="Rectangle 11"/>
          <p:cNvSpPr>
            <a:spLocks noGrp="1" noChangeArrowheads="1"/>
          </p:cNvSpPr>
          <p:nvPr>
            <p:ph type="title"/>
          </p:nvPr>
        </p:nvSpPr>
        <p:spPr>
          <a:xfrm>
            <a:off x="623888" y="139700"/>
            <a:ext cx="7113587" cy="860425"/>
          </a:xfrm>
        </p:spPr>
        <p:txBody>
          <a:bodyPr/>
          <a:lstStyle/>
          <a:p>
            <a:r>
              <a:rPr lang="en-US" sz="2800" smtClean="0"/>
              <a:t>The Post-Recession US Economy is Forecast to Keep Growing*, but Slowly</a:t>
            </a:r>
          </a:p>
        </p:txBody>
      </p:sp>
      <p:sp>
        <p:nvSpPr>
          <p:cNvPr id="8199" name="Rectangle 3"/>
          <p:cNvSpPr>
            <a:spLocks noChangeArrowheads="1"/>
          </p:cNvSpPr>
          <p:nvPr/>
        </p:nvSpPr>
        <p:spPr bwMode="auto">
          <a:xfrm>
            <a:off x="138113" y="6245225"/>
            <a:ext cx="8696325" cy="6127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a:t>*	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a:t>Sources: US Department of Commerce, </a:t>
            </a:r>
            <a:r>
              <a:rPr lang="en-US" sz="1100">
                <a:hlinkClick r:id="rId4"/>
              </a:rPr>
              <a:t>http://www.bea.gov/newsreleases/national/gdp/gdpnewsrelease.htm</a:t>
            </a:r>
            <a:r>
              <a:rPr lang="en-US" sz="1100"/>
              <a:t> ;</a:t>
            </a:r>
            <a:br>
              <a:rPr lang="en-US" sz="1100"/>
            </a:br>
            <a:r>
              <a:rPr lang="en-US" sz="1100"/>
              <a:t>Blue Chip Economic Indicators 8/2012 issue (forecasts); Insurance Information Institute.</a:t>
            </a:r>
          </a:p>
        </p:txBody>
      </p:sp>
      <p:graphicFrame>
        <p:nvGraphicFramePr>
          <p:cNvPr id="8194" name="Object 4"/>
          <p:cNvGraphicFramePr>
            <a:graphicFrameLocks noChangeAspect="1"/>
          </p:cNvGraphicFramePr>
          <p:nvPr/>
        </p:nvGraphicFramePr>
        <p:xfrm>
          <a:off x="157163" y="1401763"/>
          <a:ext cx="8867775" cy="4105275"/>
        </p:xfrm>
        <a:graphic>
          <a:graphicData uri="http://schemas.openxmlformats.org/presentationml/2006/ole">
            <p:oleObj spid="_x0000_s8194" name="Chart" r:id="rId5" imgW="8534400" imgH="3772022" progId="MSGraph.Chart.8">
              <p:embed followColorScheme="full"/>
            </p:oleObj>
          </a:graphicData>
        </a:graphic>
      </p:graphicFrame>
      <p:sp>
        <p:nvSpPr>
          <p:cNvPr id="8200" name="Rectangle 5"/>
          <p:cNvSpPr>
            <a:spLocks noChangeArrowheads="1"/>
          </p:cNvSpPr>
          <p:nvPr/>
        </p:nvSpPr>
        <p:spPr bwMode="auto">
          <a:xfrm>
            <a:off x="595313" y="6273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81013" y="5465763"/>
            <a:ext cx="8220075" cy="7191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Some economists worry that as of Jan 1, 2013, planned federal spending cuts, the expiration of income tax rate reductions, and the end of some unemployment benefits will sap growth and could trigger another recession in 2013.</a:t>
            </a:r>
          </a:p>
        </p:txBody>
      </p:sp>
      <p:sp>
        <p:nvSpPr>
          <p:cNvPr id="8202" name="Rectangle 8"/>
          <p:cNvSpPr>
            <a:spLocks noChangeArrowheads="1"/>
          </p:cNvSpPr>
          <p:nvPr/>
        </p:nvSpPr>
        <p:spPr bwMode="black">
          <a:xfrm>
            <a:off x="125413" y="1103313"/>
            <a:ext cx="1928812"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Real GDP Growth at Annual Rate(%)</a:t>
            </a:r>
          </a:p>
        </p:txBody>
      </p:sp>
      <p:sp>
        <p:nvSpPr>
          <p:cNvPr id="15" name="AutoShape 10"/>
          <p:cNvSpPr>
            <a:spLocks noChangeArrowheads="1"/>
          </p:cNvSpPr>
          <p:nvPr/>
        </p:nvSpPr>
        <p:spPr bwMode="blackWhite">
          <a:xfrm>
            <a:off x="5859463" y="1160463"/>
            <a:ext cx="2813050" cy="942975"/>
          </a:xfrm>
          <a:prstGeom prst="wedgeRectCallout">
            <a:avLst>
              <a:gd name="adj1" fmla="val -838"/>
              <a:gd name="adj2" fmla="val 113523"/>
            </a:avLst>
          </a:prstGeom>
          <a:solidFill>
            <a:srgbClr val="FFC000"/>
          </a:solidFill>
          <a:ln w="28575" algn="ctr">
            <a:solidFill>
              <a:schemeClr val="bg1"/>
            </a:solidFill>
            <a:miter lim="800000"/>
            <a:headEnd/>
            <a:tailEnd/>
          </a:ln>
        </p:spPr>
        <p:txBody>
          <a:bodyPr tIns="91440" bIns="91440" anchor="ctr"/>
          <a:lstStyle/>
          <a:p>
            <a:pPr algn="ctr">
              <a:lnSpc>
                <a:spcPct val="95000"/>
              </a:lnSpc>
              <a:spcBef>
                <a:spcPct val="25000"/>
              </a:spcBef>
            </a:pPr>
            <a:r>
              <a:rPr lang="en-US" sz="1400" b="1"/>
              <a:t>We need sustained inflation-adjusted growth rates over 3%</a:t>
            </a:r>
            <a:br>
              <a:rPr lang="en-US" sz="1400" b="1"/>
            </a:br>
            <a:r>
              <a:rPr lang="en-US" sz="1400" b="1"/>
              <a:t>to make significant progress toward full employment</a:t>
            </a:r>
          </a:p>
        </p:txBody>
      </p:sp>
      <p:sp>
        <p:nvSpPr>
          <p:cNvPr id="14" name="Rectangle 7"/>
          <p:cNvSpPr>
            <a:spLocks noChangeArrowheads="1"/>
          </p:cNvSpPr>
          <p:nvPr/>
        </p:nvSpPr>
        <p:spPr bwMode="grayWhite">
          <a:xfrm>
            <a:off x="7156450" y="2632075"/>
            <a:ext cx="1830388" cy="280035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10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barn(in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5"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5"/>
          <p:cNvSpPr>
            <a:spLocks noGrp="1" noChangeArrowheads="1"/>
          </p:cNvSpPr>
          <p:nvPr>
            <p:ph type="dt" sz="quarter" idx="10"/>
          </p:nvPr>
        </p:nvSpPr>
        <p:spPr>
          <a:noFill/>
        </p:spPr>
        <p:txBody>
          <a:bodyPr/>
          <a:lstStyle/>
          <a:p>
            <a:r>
              <a:rPr lang="en-US" smtClean="0"/>
              <a:t>12/01/09 - 9pm</a:t>
            </a:r>
          </a:p>
        </p:txBody>
      </p:sp>
      <p:sp>
        <p:nvSpPr>
          <p:cNvPr id="922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221" name="Rectangle 110"/>
          <p:cNvSpPr>
            <a:spLocks noGrp="1" noChangeArrowheads="1"/>
          </p:cNvSpPr>
          <p:nvPr>
            <p:ph type="sldNum" sz="quarter" idx="12"/>
          </p:nvPr>
        </p:nvSpPr>
        <p:spPr>
          <a:noFill/>
        </p:spPr>
        <p:txBody>
          <a:bodyPr/>
          <a:lstStyle/>
          <a:p>
            <a:fld id="{9B8A6FE4-3A94-4447-A059-9AB218662FFE}" type="slidenum">
              <a:rPr lang="en-US"/>
              <a:pPr/>
              <a:t>13</a:t>
            </a:fld>
            <a:endParaRPr lang="en-US"/>
          </a:p>
        </p:txBody>
      </p:sp>
      <p:sp>
        <p:nvSpPr>
          <p:cNvPr id="9222" name="Rectangle 2"/>
          <p:cNvSpPr>
            <a:spLocks noChangeArrowheads="1"/>
          </p:cNvSpPr>
          <p:nvPr/>
        </p:nvSpPr>
        <p:spPr bwMode="black">
          <a:xfrm>
            <a:off x="147638" y="1066800"/>
            <a:ext cx="1881187"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Housing Starts, Millions of Units</a:t>
            </a:r>
          </a:p>
        </p:txBody>
      </p:sp>
      <p:sp>
        <p:nvSpPr>
          <p:cNvPr id="9223" name="Rectangle 3"/>
          <p:cNvSpPr>
            <a:spLocks noGrp="1" noChangeArrowheads="1"/>
          </p:cNvSpPr>
          <p:nvPr>
            <p:ph type="title"/>
          </p:nvPr>
        </p:nvSpPr>
        <p:spPr>
          <a:xfrm>
            <a:off x="860425" y="309563"/>
            <a:ext cx="6673850" cy="642937"/>
          </a:xfrm>
        </p:spPr>
        <p:txBody>
          <a:bodyPr/>
          <a:lstStyle/>
          <a:p>
            <a:r>
              <a:rPr lang="en-US" smtClean="0"/>
              <a:t>Construction of Private Housing</a:t>
            </a:r>
            <a:br>
              <a:rPr lang="en-US" smtClean="0"/>
            </a:br>
            <a:r>
              <a:rPr lang="en-US" smtClean="0"/>
              <a:t>Is Picking Up</a:t>
            </a:r>
          </a:p>
        </p:txBody>
      </p:sp>
      <p:graphicFrame>
        <p:nvGraphicFramePr>
          <p:cNvPr id="9218" name="Object 4"/>
          <p:cNvGraphicFramePr>
            <a:graphicFrameLocks noChangeAspect="1"/>
          </p:cNvGraphicFramePr>
          <p:nvPr/>
        </p:nvGraphicFramePr>
        <p:xfrm>
          <a:off x="123825" y="1236663"/>
          <a:ext cx="8524875" cy="4305300"/>
        </p:xfrm>
        <a:graphic>
          <a:graphicData uri="http://schemas.openxmlformats.org/presentationml/2006/ole">
            <p:oleObj spid="_x0000_s9218" name="Chart" r:id="rId4" imgW="7820143" imgH="4105158" progId="MSGraph.Chart.8">
              <p:embed followColorScheme="full"/>
            </p:oleObj>
          </a:graphicData>
        </a:graphic>
      </p:graphicFrame>
      <p:sp>
        <p:nvSpPr>
          <p:cNvPr id="9224" name="Rectangle 5"/>
          <p:cNvSpPr>
            <a:spLocks noChangeArrowheads="1"/>
          </p:cNvSpPr>
          <p:nvPr/>
        </p:nvSpPr>
        <p:spPr bwMode="auto">
          <a:xfrm>
            <a:off x="0" y="6307138"/>
            <a:ext cx="8724900"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U.S. Census Bureau and Department of Housing and Urban Development (history) at </a:t>
            </a:r>
            <a:r>
              <a:rPr lang="en-US" sz="1100">
                <a:hlinkClick r:id="rId5"/>
              </a:rPr>
              <a:t>http://www.census.gov/const/newresconst.pdf</a:t>
            </a:r>
            <a:r>
              <a:rPr lang="en-US" sz="1100"/>
              <a:t> ; Blue Chip Economic Indicators (8/2012), forecasts; Insurance Information Institute.</a:t>
            </a:r>
          </a:p>
        </p:txBody>
      </p:sp>
      <p:sp>
        <p:nvSpPr>
          <p:cNvPr id="1915910" name="Rectangle 6"/>
          <p:cNvSpPr>
            <a:spLocks noChangeArrowheads="1"/>
          </p:cNvSpPr>
          <p:nvPr/>
        </p:nvSpPr>
        <p:spPr bwMode="blackWhite">
          <a:xfrm>
            <a:off x="457200" y="5395913"/>
            <a:ext cx="84486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Weak home construction forecast implies little exposure growth likely for Homeowners insurers and insurers with a residential construction book of business for the next few years.</a:t>
            </a:r>
          </a:p>
        </p:txBody>
      </p:sp>
      <p:sp>
        <p:nvSpPr>
          <p:cNvPr id="10" name="AutoShape 5"/>
          <p:cNvSpPr>
            <a:spLocks noChangeArrowheads="1"/>
          </p:cNvSpPr>
          <p:nvPr/>
        </p:nvSpPr>
        <p:spPr bwMode="blackWhite">
          <a:xfrm>
            <a:off x="6505575" y="1171575"/>
            <a:ext cx="1152525" cy="1047750"/>
          </a:xfrm>
          <a:prstGeom prst="wedgeRectCallout">
            <a:avLst>
              <a:gd name="adj1" fmla="val 81769"/>
              <a:gd name="adj2" fmla="val 169097"/>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Forecast range for 2012: 660,000 to 800,000</a:t>
            </a:r>
          </a:p>
        </p:txBody>
      </p:sp>
      <p:sp>
        <p:nvSpPr>
          <p:cNvPr id="11" name="AutoShape 5"/>
          <p:cNvSpPr>
            <a:spLocks noChangeArrowheads="1"/>
          </p:cNvSpPr>
          <p:nvPr/>
        </p:nvSpPr>
        <p:spPr bwMode="blackWhite">
          <a:xfrm>
            <a:off x="7867650" y="1114425"/>
            <a:ext cx="1152525" cy="1047750"/>
          </a:xfrm>
          <a:prstGeom prst="wedgeRectCallout">
            <a:avLst>
              <a:gd name="adj1" fmla="val 6560"/>
              <a:gd name="adj2" fmla="val 15363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Forecast range for 2013: 730,000 to 1,200,000</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15910"/>
                                        </p:tgtEl>
                                        <p:attrNameLst>
                                          <p:attrName>style.visibility</p:attrName>
                                        </p:attrNameLst>
                                      </p:cBhvr>
                                      <p:to>
                                        <p:strVal val="visible"/>
                                      </p:to>
                                    </p:set>
                                    <p:anim calcmode="lin" valueType="num">
                                      <p:cBhvr>
                                        <p:cTn id="7" dur="500" fill="hold"/>
                                        <p:tgtEl>
                                          <p:spTgt spid="1915910"/>
                                        </p:tgtEl>
                                        <p:attrNameLst>
                                          <p:attrName>ppt_w</p:attrName>
                                        </p:attrNameLst>
                                      </p:cBhvr>
                                      <p:tavLst>
                                        <p:tav tm="0">
                                          <p:val>
                                            <p:fltVal val="0"/>
                                          </p:val>
                                        </p:tav>
                                        <p:tav tm="100000">
                                          <p:val>
                                            <p:strVal val="#ppt_w"/>
                                          </p:val>
                                        </p:tav>
                                      </p:tavLst>
                                    </p:anim>
                                    <p:anim calcmode="lin" valueType="num">
                                      <p:cBhvr>
                                        <p:cTn id="8" dur="500" fill="hold"/>
                                        <p:tgtEl>
                                          <p:spTgt spid="191591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par>
                          <p:cTn id="13" fill="hold" nodeType="afterGroup">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800100" y="209550"/>
            <a:ext cx="7772400" cy="733425"/>
          </a:xfrm>
        </p:spPr>
        <p:txBody>
          <a:bodyPr/>
          <a:lstStyle/>
          <a:p>
            <a:pPr>
              <a:lnSpc>
                <a:spcPct val="75000"/>
              </a:lnSpc>
            </a:pPr>
            <a:r>
              <a:rPr lang="en-US" sz="2800" smtClean="0"/>
              <a:t>But the Pickup is Mostly</a:t>
            </a:r>
            <a:br>
              <a:rPr lang="en-US" sz="2800" smtClean="0"/>
            </a:br>
            <a:r>
              <a:rPr lang="en-US" sz="2800" smtClean="0"/>
              <a:t>in Multi-Family Housing Starts</a:t>
            </a:r>
            <a:endParaRPr lang="en-US" sz="2000" smtClean="0"/>
          </a:p>
        </p:txBody>
      </p:sp>
      <p:graphicFrame>
        <p:nvGraphicFramePr>
          <p:cNvPr id="10242" name="Object 3"/>
          <p:cNvGraphicFramePr>
            <a:graphicFrameLocks noChangeAspect="1"/>
          </p:cNvGraphicFramePr>
          <p:nvPr>
            <p:ph type="chart" idx="4294967295"/>
          </p:nvPr>
        </p:nvGraphicFramePr>
        <p:xfrm>
          <a:off x="0" y="892175"/>
          <a:ext cx="8947150" cy="4787900"/>
        </p:xfrm>
        <a:graphic>
          <a:graphicData uri="http://schemas.openxmlformats.org/presentationml/2006/ole">
            <p:oleObj spid="_x0000_s10242" name="Chart" r:id="rId3" imgW="8953567" imgH="4791152" progId="MSGraph.Chart.8">
              <p:embed followColorScheme="full"/>
            </p:oleObj>
          </a:graphicData>
        </a:graphic>
      </p:graphicFrame>
      <p:sp>
        <p:nvSpPr>
          <p:cNvPr id="10244" name="Rectangle 4"/>
          <p:cNvSpPr>
            <a:spLocks noChangeArrowheads="1"/>
          </p:cNvSpPr>
          <p:nvPr/>
        </p:nvSpPr>
        <p:spPr bwMode="auto">
          <a:xfrm>
            <a:off x="533400" y="6270625"/>
            <a:ext cx="8229600" cy="431800"/>
          </a:xfrm>
          <a:prstGeom prst="rect">
            <a:avLst/>
          </a:prstGeom>
          <a:noFill/>
          <a:ln w="9525">
            <a:noFill/>
            <a:miter lim="800000"/>
            <a:headEnd/>
            <a:tailEnd/>
          </a:ln>
        </p:spPr>
        <p:txBody>
          <a:bodyPr lIns="92075" tIns="46038" rIns="92075" bIns="46038">
            <a:spAutoFit/>
          </a:bodyPr>
          <a:lstStyle/>
          <a:p>
            <a:r>
              <a:rPr lang="en-US" sz="1100"/>
              <a:t>*January-July 2012 data, annualized, seasonally-adjusted, preliminary (July)</a:t>
            </a:r>
            <a:br>
              <a:rPr lang="en-US" sz="1100"/>
            </a:br>
            <a:r>
              <a:rPr lang="en-US" sz="1100"/>
              <a:t>Source: US Census Bureau at </a:t>
            </a:r>
            <a:r>
              <a:rPr lang="en-US" sz="1100">
                <a:hlinkClick r:id="rId4"/>
              </a:rPr>
              <a:t>http://www.census.gov/construction/nrc/pdf/newresconst.pdf</a:t>
            </a:r>
            <a:r>
              <a:rPr lang="en-US" sz="1100"/>
              <a:t> </a:t>
            </a:r>
          </a:p>
        </p:txBody>
      </p:sp>
      <p:sp>
        <p:nvSpPr>
          <p:cNvPr id="10245" name="Text Box 6"/>
          <p:cNvSpPr txBox="1">
            <a:spLocks noChangeArrowheads="1"/>
          </p:cNvSpPr>
          <p:nvPr/>
        </p:nvSpPr>
        <p:spPr bwMode="auto">
          <a:xfrm>
            <a:off x="0" y="1000125"/>
            <a:ext cx="1781175" cy="523875"/>
          </a:xfrm>
          <a:prstGeom prst="rect">
            <a:avLst/>
          </a:prstGeom>
          <a:noFill/>
          <a:ln w="9525">
            <a:noFill/>
            <a:miter lim="800000"/>
            <a:headEnd/>
            <a:tailEnd/>
          </a:ln>
        </p:spPr>
        <p:txBody>
          <a:bodyPr lIns="92075" tIns="46038" rIns="92075" bIns="46038">
            <a:spAutoFit/>
          </a:bodyPr>
          <a:lstStyle/>
          <a:p>
            <a:r>
              <a:rPr lang="en-US" sz="1400" b="1">
                <a:solidFill>
                  <a:srgbClr val="2B7299"/>
                </a:solidFill>
              </a:rPr>
              <a:t>Thousands of Units, Multi-Family</a:t>
            </a:r>
          </a:p>
        </p:txBody>
      </p:sp>
      <p:sp>
        <p:nvSpPr>
          <p:cNvPr id="8" name="Rectangle 4"/>
          <p:cNvSpPr>
            <a:spLocks noChangeArrowheads="1"/>
          </p:cNvSpPr>
          <p:nvPr/>
        </p:nvSpPr>
        <p:spPr bwMode="blackWhite">
          <a:xfrm>
            <a:off x="463550" y="5695950"/>
            <a:ext cx="8413750" cy="561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r>
              <a:rPr lang="en-US" b="1">
                <a:solidFill>
                  <a:schemeClr val="bg1"/>
                </a:solidFill>
              </a:rPr>
              <a:t>Multi-unit starts, currently at a seasonally-adjusted annual rate of 215,000,</a:t>
            </a:r>
            <a:br>
              <a:rPr lang="en-US" b="1">
                <a:solidFill>
                  <a:schemeClr val="bg1"/>
                </a:solidFill>
              </a:rPr>
            </a:br>
            <a:r>
              <a:rPr lang="en-US" b="1">
                <a:solidFill>
                  <a:schemeClr val="bg1"/>
                </a:solidFill>
              </a:rPr>
              <a:t>are double the 2009 rate. Average annual rate for 2001-2006: 339,000.</a:t>
            </a:r>
          </a:p>
        </p:txBody>
      </p:sp>
      <p:sp>
        <p:nvSpPr>
          <p:cNvPr id="7" name="AutoShape 14"/>
          <p:cNvSpPr>
            <a:spLocks noChangeArrowheads="1"/>
          </p:cNvSpPr>
          <p:nvPr/>
        </p:nvSpPr>
        <p:spPr bwMode="blackWhite">
          <a:xfrm>
            <a:off x="6007100" y="1716088"/>
            <a:ext cx="2047875" cy="911225"/>
          </a:xfrm>
          <a:prstGeom prst="wedgeRectCallout">
            <a:avLst>
              <a:gd name="adj1" fmla="val 39333"/>
              <a:gd name="adj2" fmla="val 1570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Multi-family-unit starts rose in 2011, and more in 2012.</a:t>
            </a:r>
          </a:p>
        </p:txBody>
      </p:sp>
      <p:sp>
        <p:nvSpPr>
          <p:cNvPr id="9224" name="Text Box 6"/>
          <p:cNvSpPr txBox="1">
            <a:spLocks noChangeArrowheads="1"/>
          </p:cNvSpPr>
          <p:nvPr/>
        </p:nvSpPr>
        <p:spPr bwMode="auto">
          <a:xfrm>
            <a:off x="7143750" y="981075"/>
            <a:ext cx="2000250" cy="523875"/>
          </a:xfrm>
          <a:prstGeom prst="rect">
            <a:avLst/>
          </a:prstGeom>
          <a:noFill/>
          <a:ln w="9525">
            <a:noFill/>
            <a:miter lim="800000"/>
            <a:headEnd/>
            <a:tailEnd/>
          </a:ln>
        </p:spPr>
        <p:txBody>
          <a:bodyPr lIns="92075" tIns="46038" rIns="92075" bIns="46038">
            <a:spAutoFit/>
          </a:bodyPr>
          <a:lstStyle/>
          <a:p>
            <a:pPr algn="r">
              <a:defRPr/>
            </a:pPr>
            <a:r>
              <a:rPr lang="en-US" sz="1400" b="1" dirty="0">
                <a:solidFill>
                  <a:schemeClr val="accent6"/>
                </a:solidFill>
              </a:rPr>
              <a:t>Thousands of Units, Single Family</a:t>
            </a:r>
          </a:p>
        </p:txBody>
      </p:sp>
      <p:sp>
        <p:nvSpPr>
          <p:cNvPr id="9" name="AutoShape 14"/>
          <p:cNvSpPr>
            <a:spLocks noChangeArrowheads="1"/>
          </p:cNvSpPr>
          <p:nvPr/>
        </p:nvSpPr>
        <p:spPr bwMode="blackWhite">
          <a:xfrm>
            <a:off x="1625600" y="4029075"/>
            <a:ext cx="2486025" cy="638175"/>
          </a:xfrm>
          <a:prstGeom prst="wedgeRectCallout">
            <a:avLst>
              <a:gd name="adj1" fmla="val 111741"/>
              <a:gd name="adj2" fmla="val -109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Multi-family plunge didn’t begin until 2009</a:t>
            </a:r>
          </a:p>
        </p:txBody>
      </p:sp>
      <p:sp>
        <p:nvSpPr>
          <p:cNvPr id="10" name="AutoShape 14"/>
          <p:cNvSpPr>
            <a:spLocks noChangeArrowheads="1"/>
          </p:cNvSpPr>
          <p:nvPr/>
        </p:nvSpPr>
        <p:spPr bwMode="blackWhite">
          <a:xfrm>
            <a:off x="2486025" y="3089275"/>
            <a:ext cx="1590675" cy="663575"/>
          </a:xfrm>
          <a:prstGeom prst="wedgeRectCallout">
            <a:avLst>
              <a:gd name="adj1" fmla="val 44380"/>
              <a:gd name="adj2" fmla="val -149023"/>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3300"/>
              </a:buClr>
              <a:buFont typeface="Wingdings" pitchFamily="2" charset="2"/>
              <a:buNone/>
            </a:pPr>
            <a:r>
              <a:rPr lang="en-US" sz="1600" b="1">
                <a:solidFill>
                  <a:schemeClr val="bg1"/>
                </a:solidFill>
              </a:rPr>
              <a:t>Single family plunge began in 2006</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par>
                          <p:cTn id="13" fill="hold" nodeType="afterGroup">
                            <p:stCondLst>
                              <p:cond delay="3000"/>
                            </p:stCondLst>
                            <p:childTnLst>
                              <p:par>
                                <p:cTn id="14" presetID="22" presetClass="entr" presetSubtype="2"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nodeType="afterGroup">
                            <p:stCondLst>
                              <p:cond delay="4500"/>
                            </p:stCondLst>
                            <p:childTnLst>
                              <p:par>
                                <p:cTn id="18" presetID="22" presetClass="entr" presetSubtype="2" fill="hold" grpId="0"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07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82BF0D-FD5B-4EAA-9626-573ADAAB47B5}" type="slidenum">
              <a:rPr lang="en-US" sz="900">
                <a:solidFill>
                  <a:schemeClr val="bg1"/>
                </a:solidFill>
              </a:rPr>
              <a:pPr algn="r" eaLnBrk="0" hangingPunct="0">
                <a:lnSpc>
                  <a:spcPct val="85000"/>
                </a:lnSpc>
                <a:spcBef>
                  <a:spcPct val="20000"/>
                </a:spcBef>
              </a:pPr>
              <a:t>15</a:t>
            </a:fld>
            <a:endParaRPr lang="en-US" sz="900">
              <a:solidFill>
                <a:schemeClr val="bg1"/>
              </a:solidFill>
            </a:endParaRPr>
          </a:p>
        </p:txBody>
      </p:sp>
      <p:sp>
        <p:nvSpPr>
          <p:cNvPr id="1924102" name="Rectangle 6"/>
          <p:cNvSpPr>
            <a:spLocks noChangeArrowheads="1"/>
          </p:cNvSpPr>
          <p:nvPr/>
        </p:nvSpPr>
        <p:spPr bwMode="blackWhite">
          <a:xfrm>
            <a:off x="609600" y="2095500"/>
            <a:ext cx="7924800" cy="1447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The Auto Insurance Picture</a:t>
            </a:r>
          </a:p>
        </p:txBody>
      </p:sp>
      <p:sp>
        <p:nvSpPr>
          <p:cNvPr id="1924103" name="Rectangle 7"/>
          <p:cNvSpPr>
            <a:spLocks noChangeArrowheads="1"/>
          </p:cNvSpPr>
          <p:nvPr/>
        </p:nvSpPr>
        <p:spPr bwMode="auto">
          <a:xfrm>
            <a:off x="495300" y="3860800"/>
            <a:ext cx="8162925" cy="10890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A “New Normal”:</a:t>
            </a:r>
            <a:br>
              <a:rPr lang="en-US" sz="3600" b="1">
                <a:solidFill>
                  <a:srgbClr val="225A7A"/>
                </a:solidFill>
              </a:rPr>
            </a:br>
            <a:r>
              <a:rPr lang="en-US" sz="3600" b="1">
                <a:solidFill>
                  <a:srgbClr val="225A7A"/>
                </a:solidFill>
              </a:rPr>
              <a:t>More Old Cars on the Road</a:t>
            </a:r>
            <a:endParaRPr lang="en-US" sz="3600" b="1">
              <a:solidFill>
                <a:schemeClr val="folHlink"/>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a:spLocks noGrp="1" noChangeArrowheads="1"/>
          </p:cNvSpPr>
          <p:nvPr>
            <p:ph type="dt" sz="quarter" idx="10"/>
          </p:nvPr>
        </p:nvSpPr>
        <p:spPr>
          <a:noFill/>
        </p:spPr>
        <p:txBody>
          <a:bodyPr/>
          <a:lstStyle/>
          <a:p>
            <a:r>
              <a:rPr lang="en-US" smtClean="0"/>
              <a:t>12/01/09 - 9pm</a:t>
            </a:r>
          </a:p>
        </p:txBody>
      </p:sp>
      <p:sp>
        <p:nvSpPr>
          <p:cNvPr id="1126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9" name="Rectangle 110"/>
          <p:cNvSpPr>
            <a:spLocks noGrp="1" noChangeArrowheads="1"/>
          </p:cNvSpPr>
          <p:nvPr>
            <p:ph type="sldNum" sz="quarter" idx="12"/>
          </p:nvPr>
        </p:nvSpPr>
        <p:spPr>
          <a:noFill/>
        </p:spPr>
        <p:txBody>
          <a:bodyPr/>
          <a:lstStyle/>
          <a:p>
            <a:fld id="{FCDCC6B0-2139-4ADF-98EA-6F8F3AD3C3FE}" type="slidenum">
              <a:rPr lang="en-US"/>
              <a:pPr/>
              <a:t>16</a:t>
            </a:fld>
            <a:endParaRPr lang="en-US"/>
          </a:p>
        </p:txBody>
      </p:sp>
      <p:graphicFrame>
        <p:nvGraphicFramePr>
          <p:cNvPr id="11266" name="Object 11"/>
          <p:cNvGraphicFramePr>
            <a:graphicFrameLocks noChangeAspect="1"/>
          </p:cNvGraphicFramePr>
          <p:nvPr/>
        </p:nvGraphicFramePr>
        <p:xfrm>
          <a:off x="363538" y="1285875"/>
          <a:ext cx="8188325" cy="4330700"/>
        </p:xfrm>
        <a:graphic>
          <a:graphicData uri="http://schemas.openxmlformats.org/presentationml/2006/ole">
            <p:oleObj spid="_x0000_s11266" name="Chart" r:id="rId4" imgW="7820143" imgH="3848214" progId="MSGraph.Chart.8">
              <p:embed followColorScheme="full"/>
            </p:oleObj>
          </a:graphicData>
        </a:graphic>
      </p:graphicFrame>
      <p:sp>
        <p:nvSpPr>
          <p:cNvPr id="11270" name="Rectangle 2"/>
          <p:cNvSpPr>
            <a:spLocks noChangeArrowheads="1"/>
          </p:cNvSpPr>
          <p:nvPr/>
        </p:nvSpPr>
        <p:spPr bwMode="black">
          <a:xfrm>
            <a:off x="204788" y="1190625"/>
            <a:ext cx="995362" cy="447675"/>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11271" name="Rectangle 3"/>
          <p:cNvSpPr>
            <a:spLocks noGrp="1" noChangeArrowheads="1"/>
          </p:cNvSpPr>
          <p:nvPr>
            <p:ph type="title"/>
          </p:nvPr>
        </p:nvSpPr>
        <p:spPr>
          <a:xfrm>
            <a:off x="574675" y="138113"/>
            <a:ext cx="7400925" cy="860425"/>
          </a:xfrm>
        </p:spPr>
        <p:txBody>
          <a:bodyPr/>
          <a:lstStyle/>
          <a:p>
            <a:r>
              <a:rPr lang="en-US" smtClean="0"/>
              <a:t>The Car-Buying Slump Is Creating Pressure to Replace Aging Vehicles</a:t>
            </a:r>
          </a:p>
        </p:txBody>
      </p:sp>
      <p:sp>
        <p:nvSpPr>
          <p:cNvPr id="11272" name="Rectangle 5"/>
          <p:cNvSpPr>
            <a:spLocks noChangeArrowheads="1"/>
          </p:cNvSpPr>
          <p:nvPr/>
        </p:nvSpPr>
        <p:spPr bwMode="auto">
          <a:xfrm>
            <a:off x="0" y="6430963"/>
            <a:ext cx="8677275"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history--U.S. Department of Commerce; forecasts (including 2011 preliminary--Blue Chip Economic Indicators (7/2012); Insurance Information Institute; USA Today 8/10/2011 edition (AAA Survey).</a:t>
            </a:r>
          </a:p>
        </p:txBody>
      </p:sp>
      <p:sp>
        <p:nvSpPr>
          <p:cNvPr id="2079750" name="Rectangle 6"/>
          <p:cNvSpPr>
            <a:spLocks noChangeArrowheads="1"/>
          </p:cNvSpPr>
          <p:nvPr/>
        </p:nvSpPr>
        <p:spPr bwMode="blackWhite">
          <a:xfrm>
            <a:off x="495300" y="5475288"/>
            <a:ext cx="7935913" cy="8366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Many more older cars are on the road today than In “normal” times. Previously in a 3-year span, new cars would replace about 35 million old cars, but in 2008-10 only about 27 million old cars were replaced.</a:t>
            </a:r>
          </a:p>
        </p:txBody>
      </p:sp>
      <p:sp>
        <p:nvSpPr>
          <p:cNvPr id="11" name="AutoShape 14"/>
          <p:cNvSpPr>
            <a:spLocks noChangeArrowheads="1"/>
          </p:cNvSpPr>
          <p:nvPr/>
        </p:nvSpPr>
        <p:spPr bwMode="blackWhite">
          <a:xfrm>
            <a:off x="2562225" y="1057275"/>
            <a:ext cx="4191000" cy="828675"/>
          </a:xfrm>
          <a:prstGeom prst="wedgeRectCallout">
            <a:avLst>
              <a:gd name="adj1" fmla="val 37338"/>
              <a:gd name="adj2" fmla="val 39742"/>
            </a:avLst>
          </a:prstGeom>
          <a:solidFill>
            <a:schemeClr val="accent6">
              <a:lumMod val="60000"/>
              <a:lumOff val="40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pPr>
            <a:r>
              <a:rPr lang="en-US" b="1"/>
              <a:t>2011 AAA Survey: 1 in 4 drivers have neglected repairs and maintenance because of the economy</a:t>
            </a:r>
            <a:endParaRPr lang="en-US" b="1" i="1"/>
          </a:p>
        </p:txBody>
      </p:sp>
      <p:sp>
        <p:nvSpPr>
          <p:cNvPr id="13" name="AutoShape 5"/>
          <p:cNvSpPr>
            <a:spLocks noChangeArrowheads="1"/>
          </p:cNvSpPr>
          <p:nvPr/>
        </p:nvSpPr>
        <p:spPr bwMode="blackWhite">
          <a:xfrm>
            <a:off x="6219825" y="1971675"/>
            <a:ext cx="971550" cy="1047750"/>
          </a:xfrm>
          <a:prstGeom prst="wedgeRectCallout">
            <a:avLst>
              <a:gd name="adj1" fmla="val 85167"/>
              <a:gd name="adj2" fmla="val 54551"/>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Forecast range for 2012: 13.7 to 15.1</a:t>
            </a:r>
          </a:p>
        </p:txBody>
      </p:sp>
      <p:sp>
        <p:nvSpPr>
          <p:cNvPr id="14" name="AutoShape 5"/>
          <p:cNvSpPr>
            <a:spLocks noChangeArrowheads="1"/>
          </p:cNvSpPr>
          <p:nvPr/>
        </p:nvSpPr>
        <p:spPr bwMode="blackWhite">
          <a:xfrm>
            <a:off x="7629525" y="1162050"/>
            <a:ext cx="971550" cy="1047750"/>
          </a:xfrm>
          <a:prstGeom prst="wedgeRectCallout">
            <a:avLst>
              <a:gd name="adj1" fmla="val 12616"/>
              <a:gd name="adj2" fmla="val 9091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Forecast range for 2013: 13.7 to 16.7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nodeType="afterGroup">
                            <p:stCondLst>
                              <p:cond delay="27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par>
                          <p:cTn id="17" fill="hold" nodeType="afterGroup">
                            <p:stCondLst>
                              <p:cond delay="3200"/>
                            </p:stCondLst>
                            <p:childTnLst>
                              <p:par>
                                <p:cTn id="18" presetID="22" presetClass="entr" presetSubtype="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11"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229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229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256B256-E6B4-4F6D-A50B-BAA84BFE8E9E}" type="slidenum">
              <a:rPr lang="en-US" sz="900"/>
              <a:pPr algn="r" eaLnBrk="0" hangingPunct="0">
                <a:lnSpc>
                  <a:spcPct val="85000"/>
                </a:lnSpc>
                <a:spcBef>
                  <a:spcPct val="20000"/>
                </a:spcBef>
              </a:pPr>
              <a:t>17</a:t>
            </a:fld>
            <a:endParaRPr lang="en-US" sz="900"/>
          </a:p>
        </p:txBody>
      </p:sp>
      <p:sp>
        <p:nvSpPr>
          <p:cNvPr id="12294" name="Rectangle 7"/>
          <p:cNvSpPr>
            <a:spLocks noGrp="1" noChangeArrowheads="1"/>
          </p:cNvSpPr>
          <p:nvPr>
            <p:ph type="title" idx="4294967295"/>
          </p:nvPr>
        </p:nvSpPr>
        <p:spPr>
          <a:xfrm>
            <a:off x="803275" y="282575"/>
            <a:ext cx="6551613" cy="646113"/>
          </a:xfrm>
        </p:spPr>
        <p:txBody>
          <a:bodyPr/>
          <a:lstStyle/>
          <a:p>
            <a:r>
              <a:rPr lang="en-US" smtClean="0"/>
              <a:t>But People Are Not Driving More:</a:t>
            </a:r>
            <a:br>
              <a:rPr lang="en-US" smtClean="0"/>
            </a:br>
            <a:r>
              <a:rPr lang="en-US" smtClean="0"/>
              <a:t>Miles Driven*, 1990–2012</a:t>
            </a:r>
          </a:p>
        </p:txBody>
      </p:sp>
      <p:sp>
        <p:nvSpPr>
          <p:cNvPr id="12295" name="Text Box 5"/>
          <p:cNvSpPr txBox="1">
            <a:spLocks noChangeArrowheads="1"/>
          </p:cNvSpPr>
          <p:nvPr/>
        </p:nvSpPr>
        <p:spPr bwMode="auto">
          <a:xfrm>
            <a:off x="0" y="6245225"/>
            <a:ext cx="8905875"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*Moving 12-month total. The latest data is for June 2012.                   Note: Recessions indicated by gray shaded columns..</a:t>
            </a:r>
          </a:p>
          <a:p>
            <a:pPr eaLnBrk="0" hangingPunct="0">
              <a:lnSpc>
                <a:spcPct val="85000"/>
              </a:lnSpc>
              <a:spcBef>
                <a:spcPct val="25000"/>
              </a:spcBef>
              <a:buClr>
                <a:schemeClr val="accent2"/>
              </a:buClr>
              <a:buFont typeface="Wingdings" pitchFamily="2" charset="2"/>
              <a:buNone/>
            </a:pPr>
            <a:r>
              <a:rPr lang="en-US" sz="1100"/>
              <a:t>Sources:  Federal Highway Administration (</a:t>
            </a:r>
            <a:r>
              <a:rPr lang="en-US" sz="1100">
                <a:hlinkClick r:id="rId4"/>
              </a:rPr>
              <a:t>http://www.fhwa.dot.gov/ohim/tvtw/tvtpage.cfm</a:t>
            </a:r>
            <a:r>
              <a:rPr lang="en-US" sz="1100"/>
              <a:t> ); </a:t>
            </a:r>
            <a:br>
              <a:rPr lang="en-US" sz="1100"/>
            </a:br>
            <a:r>
              <a:rPr lang="en-US" sz="1100"/>
              <a:t>National Bureau of Economic Research (recession dates); Insurance Information Institute.</a:t>
            </a:r>
          </a:p>
        </p:txBody>
      </p:sp>
      <p:sp>
        <p:nvSpPr>
          <p:cNvPr id="12296" name="Rectangle 6"/>
          <p:cNvSpPr>
            <a:spLocks noChangeArrowheads="1"/>
          </p:cNvSpPr>
          <p:nvPr/>
        </p:nvSpPr>
        <p:spPr bwMode="black">
          <a:xfrm>
            <a:off x="165100" y="1074738"/>
            <a:ext cx="2438400"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2290" name="Object 8"/>
          <p:cNvGraphicFramePr>
            <a:graphicFrameLocks noChangeAspect="1"/>
          </p:cNvGraphicFramePr>
          <p:nvPr/>
        </p:nvGraphicFramePr>
        <p:xfrm>
          <a:off x="377825" y="1185863"/>
          <a:ext cx="8343900" cy="4838700"/>
        </p:xfrm>
        <a:graphic>
          <a:graphicData uri="http://schemas.openxmlformats.org/presentationml/2006/ole">
            <p:oleObj spid="_x0000_s12290" name="Chart" r:id="rId5" imgW="8343967" imgH="4381555" progId="MSGraph.Chart.8">
              <p:embed followColorScheme="full"/>
            </p:oleObj>
          </a:graphicData>
        </a:graphic>
      </p:graphicFrame>
      <p:sp>
        <p:nvSpPr>
          <p:cNvPr id="9" name="AutoShape 38"/>
          <p:cNvSpPr>
            <a:spLocks noChangeArrowheads="1"/>
          </p:cNvSpPr>
          <p:nvPr/>
        </p:nvSpPr>
        <p:spPr bwMode="blackWhite">
          <a:xfrm>
            <a:off x="5219700" y="2698750"/>
            <a:ext cx="1990725" cy="1263650"/>
          </a:xfrm>
          <a:prstGeom prst="wedgeRectCallout">
            <a:avLst>
              <a:gd name="adj1" fmla="val 66968"/>
              <a:gd name="adj2" fmla="val -930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a:r>
              <a:rPr lang="en-US" sz="1200" b="1">
                <a:solidFill>
                  <a:schemeClr val="bg1"/>
                </a:solidFill>
              </a:rPr>
              <a:t>A record: miles driven has been below the prior peak for 52 straight months. Previous record was in the early 1980s (39 months)</a:t>
            </a:r>
          </a:p>
        </p:txBody>
      </p:sp>
      <p:sp>
        <p:nvSpPr>
          <p:cNvPr id="12" name="AutoShape 38"/>
          <p:cNvSpPr>
            <a:spLocks noChangeArrowheads="1"/>
          </p:cNvSpPr>
          <p:nvPr/>
        </p:nvSpPr>
        <p:spPr bwMode="blackWhite">
          <a:xfrm>
            <a:off x="6884988" y="4094163"/>
            <a:ext cx="2009775" cy="1285875"/>
          </a:xfrm>
          <a:prstGeom prst="wedgeRectCallout">
            <a:avLst>
              <a:gd name="adj1" fmla="val 37593"/>
              <a:gd name="adj2" fmla="val -1873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a:solidFill>
                  <a:schemeClr val="bg1"/>
                </a:solidFill>
              </a:rPr>
              <a:t>Will the trend toward hybrid and non-gasoline-powered vehicles affect miles driven? What about the aging and retirement of the baby boomers?</a:t>
            </a:r>
          </a:p>
        </p:txBody>
      </p:sp>
      <p:sp>
        <p:nvSpPr>
          <p:cNvPr id="12299" name="TextBox 12"/>
          <p:cNvSpPr txBox="1">
            <a:spLocks noChangeArrowheads="1"/>
          </p:cNvSpPr>
          <p:nvPr/>
        </p:nvSpPr>
        <p:spPr bwMode="auto">
          <a:xfrm>
            <a:off x="1958975" y="1233488"/>
            <a:ext cx="2009775" cy="738187"/>
          </a:xfrm>
          <a:prstGeom prst="rect">
            <a:avLst/>
          </a:prstGeom>
          <a:solidFill>
            <a:schemeClr val="accent1"/>
          </a:solidFill>
          <a:ln w="9525">
            <a:noFill/>
            <a:miter lim="800000"/>
            <a:headEnd/>
            <a:tailEnd/>
          </a:ln>
        </p:spPr>
        <p:txBody>
          <a:bodyPr>
            <a:spAutoFit/>
          </a:bodyPr>
          <a:lstStyle/>
          <a:p>
            <a:r>
              <a:rPr lang="en-US" sz="1400" b="1" u="sng">
                <a:solidFill>
                  <a:schemeClr val="bg1"/>
                </a:solidFill>
              </a:rPr>
              <a:t>Growth per Decade</a:t>
            </a:r>
            <a:r>
              <a:rPr lang="en-US" sz="1400">
                <a:solidFill>
                  <a:schemeClr val="bg1"/>
                </a:solidFill>
              </a:rPr>
              <a:t/>
            </a:r>
            <a:br>
              <a:rPr lang="en-US" sz="1400">
                <a:solidFill>
                  <a:schemeClr val="bg1"/>
                </a:solidFill>
              </a:rPr>
            </a:br>
            <a:r>
              <a:rPr lang="en-US" sz="1400">
                <a:solidFill>
                  <a:schemeClr val="bg1"/>
                </a:solidFill>
              </a:rPr>
              <a:t>1999 vs. 1989:  27.2%</a:t>
            </a:r>
          </a:p>
          <a:p>
            <a:r>
              <a:rPr lang="en-US" sz="1400">
                <a:solidFill>
                  <a:schemeClr val="bg1"/>
                </a:solidFill>
              </a:rPr>
              <a:t>2009 vs. 1999:    9.4%</a:t>
            </a:r>
          </a:p>
        </p:txBody>
      </p:sp>
      <p:sp>
        <p:nvSpPr>
          <p:cNvPr id="12300" name="TextBox 12"/>
          <p:cNvSpPr txBox="1">
            <a:spLocks noChangeArrowheads="1"/>
          </p:cNvSpPr>
          <p:nvPr/>
        </p:nvSpPr>
        <p:spPr bwMode="auto">
          <a:xfrm>
            <a:off x="1949450" y="2262188"/>
            <a:ext cx="2009775" cy="1016000"/>
          </a:xfrm>
          <a:prstGeom prst="rect">
            <a:avLst/>
          </a:prstGeom>
          <a:solidFill>
            <a:schemeClr val="accent1"/>
          </a:solidFill>
          <a:ln w="9525">
            <a:noFill/>
            <a:miter lim="800000"/>
            <a:headEnd/>
            <a:tailEnd/>
          </a:ln>
        </p:spPr>
        <p:txBody>
          <a:bodyPr>
            <a:spAutoFit/>
          </a:bodyPr>
          <a:lstStyle/>
          <a:p>
            <a:r>
              <a:rPr lang="en-US" sz="1200" b="1">
                <a:solidFill>
                  <a:schemeClr val="bg1"/>
                </a:solidFill>
              </a:rPr>
              <a:t>Some of the prior growth in miles driven is due to population growth: </a:t>
            </a:r>
            <a:br>
              <a:rPr lang="en-US" sz="1200" b="1">
                <a:solidFill>
                  <a:schemeClr val="bg1"/>
                </a:solidFill>
              </a:rPr>
            </a:br>
            <a:r>
              <a:rPr lang="en-US" sz="1200" b="1">
                <a:solidFill>
                  <a:schemeClr val="bg1"/>
                </a:solidFill>
              </a:rPr>
              <a:t>1999 vs. 1989:  10.5%</a:t>
            </a:r>
          </a:p>
          <a:p>
            <a:r>
              <a:rPr lang="en-US" sz="1200" b="1">
                <a:solidFill>
                  <a:schemeClr val="bg1"/>
                </a:solidFill>
              </a:rPr>
              <a:t>2009 vs. 1999:  12.6%</a:t>
            </a:r>
          </a:p>
        </p:txBody>
      </p:sp>
      <p:sp>
        <p:nvSpPr>
          <p:cNvPr id="13" name="Oval 16"/>
          <p:cNvSpPr>
            <a:spLocks noChangeArrowheads="1"/>
          </p:cNvSpPr>
          <p:nvPr/>
        </p:nvSpPr>
        <p:spPr bwMode="auto">
          <a:xfrm rot="-5400000">
            <a:off x="7431882" y="840581"/>
            <a:ext cx="876300" cy="2071687"/>
          </a:xfrm>
          <a:prstGeom prst="ellipse">
            <a:avLst/>
          </a:prstGeom>
          <a:noFill/>
          <a:ln w="38100">
            <a:solidFill>
              <a:srgbClr val="FF6801"/>
            </a:solidFill>
            <a:round/>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nodeType="afterGroup">
                            <p:stCondLst>
                              <p:cond delay="2000"/>
                            </p:stCondLst>
                            <p:childTnLst>
                              <p:par>
                                <p:cTn id="13" presetID="10" presetClass="entr" presetSubtype="0"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590550" y="190500"/>
            <a:ext cx="7019925" cy="781050"/>
          </a:xfrm>
        </p:spPr>
        <p:txBody>
          <a:bodyPr/>
          <a:lstStyle/>
          <a:p>
            <a:pPr>
              <a:lnSpc>
                <a:spcPct val="85000"/>
              </a:lnSpc>
            </a:pPr>
            <a:r>
              <a:rPr lang="en-US" smtClean="0"/>
              <a:t>Do Changes in Miles Driven Affect</a:t>
            </a:r>
            <a:br>
              <a:rPr lang="en-US" smtClean="0"/>
            </a:br>
            <a:r>
              <a:rPr lang="en-US" smtClean="0"/>
              <a:t>Auto Collision Claim Frequency?</a:t>
            </a:r>
          </a:p>
        </p:txBody>
      </p:sp>
      <p:graphicFrame>
        <p:nvGraphicFramePr>
          <p:cNvPr id="13314" name="Object 3"/>
          <p:cNvGraphicFramePr>
            <a:graphicFrameLocks noChangeAspect="1"/>
          </p:cNvGraphicFramePr>
          <p:nvPr>
            <p:ph idx="1"/>
          </p:nvPr>
        </p:nvGraphicFramePr>
        <p:xfrm>
          <a:off x="47625" y="1131888"/>
          <a:ext cx="9096375" cy="4516437"/>
        </p:xfrm>
        <a:graphic>
          <a:graphicData uri="http://schemas.openxmlformats.org/presentationml/2006/ole">
            <p:oleObj spid="_x0000_s13314" name="Chart" r:id="rId3" imgW="8820049" imgH="4352916" progId="MSGraph.Chart.8">
              <p:embed followColorScheme="full"/>
            </p:oleObj>
          </a:graphicData>
        </a:graphic>
      </p:graphicFrame>
      <p:sp>
        <p:nvSpPr>
          <p:cNvPr id="13316" name="Text Box 4"/>
          <p:cNvSpPr txBox="1">
            <a:spLocks noChangeArrowheads="1"/>
          </p:cNvSpPr>
          <p:nvPr/>
        </p:nvSpPr>
        <p:spPr bwMode="auto">
          <a:xfrm>
            <a:off x="457200" y="6224588"/>
            <a:ext cx="8267700" cy="381000"/>
          </a:xfrm>
          <a:prstGeom prst="rect">
            <a:avLst/>
          </a:prstGeom>
          <a:noFill/>
          <a:ln w="9525">
            <a:noFill/>
            <a:miter lim="800000"/>
            <a:headEnd/>
            <a:tailEnd/>
          </a:ln>
        </p:spPr>
        <p:txBody>
          <a:bodyPr lIns="92075" tIns="46038" rIns="92075" bIns="46038">
            <a:spAutoFit/>
          </a:bodyPr>
          <a:lstStyle/>
          <a:p>
            <a:pPr>
              <a:lnSpc>
                <a:spcPct val="85000"/>
              </a:lnSpc>
            </a:pPr>
            <a:r>
              <a:rPr lang="en-US" sz="1100"/>
              <a:t>Sources: Federal Highway Administration (</a:t>
            </a:r>
            <a:r>
              <a:rPr lang="en-US" sz="1100">
                <a:hlinkClick r:id="rId4"/>
              </a:rPr>
              <a:t>http://www.fhwa.dot.gov/ohim/tvtw/tvtpage.cfm</a:t>
            </a:r>
            <a:r>
              <a:rPr lang="en-US" sz="1100"/>
              <a:t>;  ISO Fast Track Monitoring System, </a:t>
            </a:r>
            <a:r>
              <a:rPr lang="en-US" sz="1100" i="1"/>
              <a:t>Private Passenger Automobile Fast Track Data</a:t>
            </a:r>
            <a:r>
              <a:rPr lang="en-US" sz="1100"/>
              <a:t>: 4</a:t>
            </a:r>
            <a:r>
              <a:rPr lang="en-US" sz="1100" baseline="30000"/>
              <a:t>th</a:t>
            </a:r>
            <a:r>
              <a:rPr lang="en-US" sz="1100"/>
              <a:t> Qtr. 2011, published April 5, 2012, and earlier reports. </a:t>
            </a:r>
          </a:p>
        </p:txBody>
      </p:sp>
      <p:sp>
        <p:nvSpPr>
          <p:cNvPr id="13317" name="Text Box 5"/>
          <p:cNvSpPr txBox="1">
            <a:spLocks noChangeArrowheads="1"/>
          </p:cNvSpPr>
          <p:nvPr/>
        </p:nvSpPr>
        <p:spPr bwMode="auto">
          <a:xfrm>
            <a:off x="161925" y="1155700"/>
            <a:ext cx="3667125" cy="563563"/>
          </a:xfrm>
          <a:prstGeom prst="rect">
            <a:avLst/>
          </a:prstGeom>
          <a:noFill/>
          <a:ln w="9525">
            <a:solidFill>
              <a:schemeClr val="tx1"/>
            </a:solidFill>
            <a:miter lim="800000"/>
            <a:headEnd/>
            <a:tailEnd/>
          </a:ln>
        </p:spPr>
        <p:txBody>
          <a:bodyPr lIns="92075" tIns="46038" rIns="92075" bIns="46038">
            <a:spAutoFit/>
          </a:bodyPr>
          <a:lstStyle/>
          <a:p>
            <a:pPr>
              <a:lnSpc>
                <a:spcPct val="85000"/>
              </a:lnSpc>
            </a:pPr>
            <a:r>
              <a:rPr lang="en-US"/>
              <a:t>Paid Claim Frequency = (# of paid claims)/(Earned Car Years) x 100</a:t>
            </a:r>
          </a:p>
        </p:txBody>
      </p:sp>
      <p:sp>
        <p:nvSpPr>
          <p:cNvPr id="8" name="AutoShape 7"/>
          <p:cNvSpPr>
            <a:spLocks noChangeArrowheads="1"/>
          </p:cNvSpPr>
          <p:nvPr/>
        </p:nvSpPr>
        <p:spPr bwMode="blackWhite">
          <a:xfrm>
            <a:off x="447675" y="5521325"/>
            <a:ext cx="8229600" cy="412750"/>
          </a:xfrm>
          <a:prstGeom prst="wedgeRectCallout">
            <a:avLst>
              <a:gd name="adj1" fmla="val -49991"/>
              <a:gd name="adj2" fmla="val 24764"/>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sz="1600" b="1">
                <a:solidFill>
                  <a:schemeClr val="bg1"/>
                </a:solidFill>
              </a:rPr>
              <a:t> “Pay-As-You-Go” Auto Insurance: Fluctuations in miles driven will affect exposure </a:t>
            </a:r>
          </a:p>
        </p:txBody>
      </p:sp>
      <p:sp>
        <p:nvSpPr>
          <p:cNvPr id="9" name="AutoShape 6"/>
          <p:cNvSpPr>
            <a:spLocks noChangeArrowheads="1"/>
          </p:cNvSpPr>
          <p:nvPr/>
        </p:nvSpPr>
        <p:spPr bwMode="auto">
          <a:xfrm>
            <a:off x="6048375" y="3771900"/>
            <a:ext cx="1752600" cy="495300"/>
          </a:xfrm>
          <a:prstGeom prst="wedgeRectCallout">
            <a:avLst>
              <a:gd name="adj1" fmla="val 24426"/>
              <a:gd name="adj2" fmla="val 129343"/>
            </a:avLst>
          </a:prstGeom>
          <a:solidFill>
            <a:srgbClr val="28688C"/>
          </a:solidFill>
          <a:ln w="9525">
            <a:solidFill>
              <a:schemeClr val="tx1"/>
            </a:solidFill>
            <a:miter lim="800000"/>
            <a:headEnd/>
            <a:tailEnd/>
          </a:ln>
        </p:spPr>
        <p:txBody>
          <a:bodyPr lIns="92075" tIns="46038" rIns="92075" bIns="46038"/>
          <a:lstStyle/>
          <a:p>
            <a:pPr algn="ctr">
              <a:lnSpc>
                <a:spcPct val="80000"/>
              </a:lnSpc>
            </a:pPr>
            <a:r>
              <a:rPr lang="en-US" sz="1600" b="1">
                <a:solidFill>
                  <a:schemeClr val="bg1"/>
                </a:solidFill>
              </a:rPr>
              <a:t>The frequency drop is slowing</a:t>
            </a:r>
            <a:endParaRPr lang="en-US" sz="16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174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A7A753-B303-41A2-BA15-2F9BF42B5C71}" type="slidenum">
              <a:rPr lang="en-US" sz="900">
                <a:solidFill>
                  <a:schemeClr val="bg1"/>
                </a:solidFill>
              </a:rPr>
              <a:pPr algn="r" eaLnBrk="0" hangingPunct="0">
                <a:lnSpc>
                  <a:spcPct val="85000"/>
                </a:lnSpc>
                <a:spcBef>
                  <a:spcPct val="20000"/>
                </a:spcBef>
              </a:pPr>
              <a:t>19</a:t>
            </a:fld>
            <a:endParaRPr lang="en-US" sz="900">
              <a:solidFill>
                <a:schemeClr val="bg1"/>
              </a:solidFill>
            </a:endParaRPr>
          </a:p>
        </p:txBody>
      </p:sp>
      <p:sp>
        <p:nvSpPr>
          <p:cNvPr id="1924102" name="Rectangle 6"/>
          <p:cNvSpPr>
            <a:spLocks noChangeArrowheads="1"/>
          </p:cNvSpPr>
          <p:nvPr/>
        </p:nvSpPr>
        <p:spPr bwMode="blackWhite">
          <a:xfrm>
            <a:off x="609600" y="2095500"/>
            <a:ext cx="7924800" cy="1447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The Commercial Insurance Picture</a:t>
            </a:r>
          </a:p>
        </p:txBody>
      </p:sp>
      <p:sp>
        <p:nvSpPr>
          <p:cNvPr id="1924103" name="Rectangle 7"/>
          <p:cNvSpPr>
            <a:spLocks noChangeArrowheads="1"/>
          </p:cNvSpPr>
          <p:nvPr/>
        </p:nvSpPr>
        <p:spPr bwMode="auto">
          <a:xfrm>
            <a:off x="495300" y="3860800"/>
            <a:ext cx="8162925" cy="15875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The Near-Term Outlook</a:t>
            </a:r>
            <a:br>
              <a:rPr lang="en-US" sz="3600" b="1">
                <a:solidFill>
                  <a:srgbClr val="225A7A"/>
                </a:solidFill>
              </a:rPr>
            </a:br>
            <a:r>
              <a:rPr lang="en-US" sz="3600" b="1">
                <a:solidFill>
                  <a:srgbClr val="225A7A"/>
                </a:solidFill>
              </a:rPr>
              <a:t>for Small Business</a:t>
            </a:r>
            <a:br>
              <a:rPr lang="en-US" sz="3600" b="1">
                <a:solidFill>
                  <a:srgbClr val="225A7A"/>
                </a:solidFill>
              </a:rPr>
            </a:br>
            <a:r>
              <a:rPr lang="en-US" sz="3600" b="1">
                <a:solidFill>
                  <a:srgbClr val="225A7A"/>
                </a:solidFill>
              </a:rPr>
              <a:t>is Getting Better but isn’t Bright</a:t>
            </a:r>
            <a:endParaRPr lang="en-US" sz="3600" b="1">
              <a:solidFill>
                <a:schemeClr val="folHlink"/>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24103"/>
                                        </p:tgtEl>
                                        <p:attrNameLst>
                                          <p:attrName>style.visibility</p:attrName>
                                        </p:attrNameLst>
                                      </p:cBhvr>
                                      <p:to>
                                        <p:strVal val="visible"/>
                                      </p:to>
                                    </p:set>
                                    <p:animEffect transition="in" filter="barn(outVertical)">
                                      <p:cBhvr>
                                        <p:cTn id="10" dur="1000"/>
                                        <p:tgtEl>
                                          <p:spTgt spid="192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1924103"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2765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A61030-F91D-4E0B-89E6-BE495DE7ADD5}"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2765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P/C Insurance Industry Financial Overview</a:t>
            </a:r>
          </a:p>
        </p:txBody>
      </p:sp>
      <p:sp>
        <p:nvSpPr>
          <p:cNvPr id="2152456" name="Rectangle 8"/>
          <p:cNvSpPr>
            <a:spLocks noChangeArrowheads="1"/>
          </p:cNvSpPr>
          <p:nvPr/>
        </p:nvSpPr>
        <p:spPr bwMode="auto">
          <a:xfrm>
            <a:off x="581025" y="3905250"/>
            <a:ext cx="7981950" cy="175418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a:solidFill>
                  <a:srgbClr val="225A7A"/>
                </a:solidFill>
              </a:rPr>
              <a:t>The Long-Term Past and</a:t>
            </a:r>
            <a:br>
              <a:rPr lang="en-US" sz="4000" b="1">
                <a:solidFill>
                  <a:srgbClr val="225A7A"/>
                </a:solidFill>
              </a:rPr>
            </a:br>
            <a:r>
              <a:rPr lang="en-US" sz="4000" b="1">
                <a:solidFill>
                  <a:srgbClr val="225A7A"/>
                </a:solidFill>
              </a:rPr>
              <a:t>Short-Term Future</a:t>
            </a:r>
            <a:br>
              <a:rPr lang="en-US" sz="4000" b="1">
                <a:solidFill>
                  <a:srgbClr val="225A7A"/>
                </a:solidFill>
              </a:rPr>
            </a:br>
            <a:r>
              <a:rPr lang="en-US" sz="4000" b="1">
                <a:solidFill>
                  <a:srgbClr val="225A7A"/>
                </a:solidFill>
              </a:rPr>
              <a:t>of the P/C Insurance Industry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100" y="1457325"/>
          <a:ext cx="8839200" cy="5083175"/>
        </p:xfrm>
        <a:graphic>
          <a:graphicData uri="http://schemas.openxmlformats.org/presentationml/2006/ole">
            <p:oleObj spid="_x0000_s14338" name="Chart" r:id="rId5" imgW="8143824"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a:t>Source:  Federal Reserve Board statistical releases at  </a:t>
            </a:r>
            <a:r>
              <a:rPr lang="en-US" sz="1100">
                <a:hlinkClick r:id="rId6"/>
              </a:rPr>
              <a:t>http://www.federalreserve.gov/releases/g17/Current/default.htm</a:t>
            </a:r>
            <a:r>
              <a:rPr lang="en-US" sz="1100"/>
              <a:t>. </a:t>
            </a:r>
          </a:p>
        </p:txBody>
      </p:sp>
      <p:sp>
        <p:nvSpPr>
          <p:cNvPr id="14341"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342" name="AutoShape 8"/>
          <p:cNvSpPr>
            <a:spLocks noChangeArrowheads="1"/>
          </p:cNvSpPr>
          <p:nvPr/>
        </p:nvSpPr>
        <p:spPr bwMode="auto">
          <a:xfrm>
            <a:off x="7315200" y="2514600"/>
            <a:ext cx="914400" cy="379413"/>
          </a:xfrm>
          <a:prstGeom prst="rightArrow">
            <a:avLst>
              <a:gd name="adj1" fmla="val 50000"/>
              <a:gd name="adj2" fmla="val 60251"/>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343"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D3CB0B8D-A9B3-4911-BF60-F911C56B321A}" type="slidenum">
              <a:rPr lang="en-US" sz="1400"/>
              <a:pPr algn="r" eaLnBrk="0" hangingPunct="0"/>
              <a:t>20</a:t>
            </a:fld>
            <a:endParaRPr lang="en-US" sz="1400"/>
          </a:p>
        </p:txBody>
      </p:sp>
      <p:sp>
        <p:nvSpPr>
          <p:cNvPr id="14344" name="Text Box 10"/>
          <p:cNvSpPr txBox="1">
            <a:spLocks noChangeArrowheads="1"/>
          </p:cNvSpPr>
          <p:nvPr/>
        </p:nvSpPr>
        <p:spPr bwMode="auto">
          <a:xfrm>
            <a:off x="114300" y="1101725"/>
            <a:ext cx="1876425" cy="523875"/>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400" b="1"/>
              <a:t>Percent of Industrial Capacity</a:t>
            </a:r>
          </a:p>
        </p:txBody>
      </p:sp>
      <p:sp>
        <p:nvSpPr>
          <p:cNvPr id="14345" name="AutoShape 5"/>
          <p:cNvSpPr>
            <a:spLocks noChangeArrowheads="1"/>
          </p:cNvSpPr>
          <p:nvPr/>
        </p:nvSpPr>
        <p:spPr bwMode="auto">
          <a:xfrm>
            <a:off x="1901825" y="1822450"/>
            <a:ext cx="1371600" cy="381000"/>
          </a:xfrm>
          <a:prstGeom prst="wedgeRectCallout">
            <a:avLst>
              <a:gd name="adj1" fmla="val 111806"/>
              <a:gd name="adj2" fmla="val 1387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803775" y="1227138"/>
            <a:ext cx="428625" cy="162560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347"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14348" name="Rectangle 8"/>
          <p:cNvSpPr>
            <a:spLocks noChangeArrowheads="1"/>
          </p:cNvSpPr>
          <p:nvPr/>
        </p:nvSpPr>
        <p:spPr bwMode="auto">
          <a:xfrm>
            <a:off x="950913" y="2676525"/>
            <a:ext cx="501650"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349" name="AutoShape 5"/>
          <p:cNvSpPr>
            <a:spLocks noChangeArrowheads="1"/>
          </p:cNvSpPr>
          <p:nvPr/>
        </p:nvSpPr>
        <p:spPr bwMode="auto">
          <a:xfrm>
            <a:off x="4448175" y="1127125"/>
            <a:ext cx="1752600" cy="330200"/>
          </a:xfrm>
          <a:prstGeom prst="wedgeRectCallout">
            <a:avLst>
              <a:gd name="adj1" fmla="val -9787"/>
              <a:gd name="adj2" fmla="val 168069"/>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640013" y="3594100"/>
            <a:ext cx="2951162"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14351" name="AutoShape 5"/>
          <p:cNvSpPr>
            <a:spLocks noChangeArrowheads="1"/>
          </p:cNvSpPr>
          <p:nvPr/>
        </p:nvSpPr>
        <p:spPr bwMode="auto">
          <a:xfrm>
            <a:off x="6737350" y="1165225"/>
            <a:ext cx="2276475" cy="777875"/>
          </a:xfrm>
          <a:prstGeom prst="wedgeRectCallout">
            <a:avLst>
              <a:gd name="adj1" fmla="val 40046"/>
              <a:gd name="adj2" fmla="val 92347"/>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a:t>The US operated at 79.3% of industrial capacity in May 2012, above the June 2009 low of 68.3% and close to its post-crisis peak</a:t>
            </a:r>
          </a:p>
        </p:txBody>
      </p:sp>
      <p:sp>
        <p:nvSpPr>
          <p:cNvPr id="14352" name="AutoShape 5"/>
          <p:cNvSpPr>
            <a:spLocks noChangeArrowheads="1"/>
          </p:cNvSpPr>
          <p:nvPr/>
        </p:nvSpPr>
        <p:spPr bwMode="auto">
          <a:xfrm>
            <a:off x="3425825" y="5257800"/>
            <a:ext cx="2063750" cy="393700"/>
          </a:xfrm>
          <a:prstGeom prst="wedgeRectCallout">
            <a:avLst>
              <a:gd name="adj1" fmla="val 61366"/>
              <a:gd name="adj2" fmla="val -118338"/>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December 2007-</a:t>
            </a:r>
            <a:br>
              <a:rPr lang="en-US" sz="1400" b="1">
                <a:solidFill>
                  <a:schemeClr val="bg1"/>
                </a:solidFill>
              </a:rPr>
            </a:br>
            <a:r>
              <a:rPr lang="en-US" sz="1400" b="1">
                <a:solidFill>
                  <a:schemeClr val="bg1"/>
                </a:solidFill>
              </a:rPr>
              <a:t>June 2009 Recession</a:t>
            </a:r>
          </a:p>
        </p:txBody>
      </p:sp>
      <p:sp>
        <p:nvSpPr>
          <p:cNvPr id="14353" name="Rectangle 8"/>
          <p:cNvSpPr>
            <a:spLocks noChangeArrowheads="1"/>
          </p:cNvSpPr>
          <p:nvPr/>
        </p:nvSpPr>
        <p:spPr bwMode="auto">
          <a:xfrm>
            <a:off x="5702300" y="1968500"/>
            <a:ext cx="1085850" cy="35941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354" name="Rectangle 8"/>
          <p:cNvSpPr>
            <a:spLocks noChangeArrowheads="1"/>
          </p:cNvSpPr>
          <p:nvPr/>
        </p:nvSpPr>
        <p:spPr bwMode="black">
          <a:xfrm>
            <a:off x="177800" y="808038"/>
            <a:ext cx="8221663"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March 2001 through July 2012</a:t>
            </a:r>
          </a:p>
        </p:txBody>
      </p:sp>
      <p:sp>
        <p:nvSpPr>
          <p:cNvPr id="14355" name="Date Placeholder 18"/>
          <p:cNvSpPr>
            <a:spLocks noGrp="1"/>
          </p:cNvSpPr>
          <p:nvPr>
            <p:ph type="dt" sz="quarter" idx="10"/>
          </p:nvPr>
        </p:nvSpPr>
        <p:spPr>
          <a:noFill/>
        </p:spPr>
        <p:txBody>
          <a:bodyPr/>
          <a:lstStyle/>
          <a:p>
            <a:r>
              <a:rPr lang="en-US" smtClean="0"/>
              <a:t>12/01/09 - 9pm</a:t>
            </a:r>
          </a:p>
        </p:txBody>
      </p:sp>
      <p:sp>
        <p:nvSpPr>
          <p:cNvPr id="14356" name="Slide Number Placeholder 19"/>
          <p:cNvSpPr>
            <a:spLocks noGrp="1"/>
          </p:cNvSpPr>
          <p:nvPr>
            <p:ph type="sldNum" sz="quarter" idx="12"/>
          </p:nvPr>
        </p:nvSpPr>
        <p:spPr>
          <a:noFill/>
        </p:spPr>
        <p:txBody>
          <a:bodyPr/>
          <a:lstStyle/>
          <a:p>
            <a:fld id="{AC88F799-AE8C-406B-943E-83592FCE3F5E}" type="slidenum">
              <a:rPr lang="en-US"/>
              <a:pPr/>
              <a:t>20</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nodeType="afterGroup">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nodeType="afterGroup">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53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53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35491BA-5486-4CDE-B16F-996F45C1718A}" type="slidenum">
              <a:rPr lang="en-US" sz="900"/>
              <a:pPr algn="r" eaLnBrk="0" hangingPunct="0">
                <a:lnSpc>
                  <a:spcPct val="85000"/>
                </a:lnSpc>
                <a:spcBef>
                  <a:spcPct val="20000"/>
                </a:spcBef>
              </a:pPr>
              <a:t>21</a:t>
            </a:fld>
            <a:endParaRPr lang="en-US" sz="900"/>
          </a:p>
        </p:txBody>
      </p:sp>
      <p:sp>
        <p:nvSpPr>
          <p:cNvPr id="15366" name="Rectangle 2"/>
          <p:cNvSpPr>
            <a:spLocks noGrp="1" noChangeArrowheads="1"/>
          </p:cNvSpPr>
          <p:nvPr>
            <p:ph type="title" idx="4294967295"/>
          </p:nvPr>
        </p:nvSpPr>
        <p:spPr>
          <a:xfrm>
            <a:off x="377825" y="198438"/>
            <a:ext cx="7212013" cy="860425"/>
          </a:xfrm>
        </p:spPr>
        <p:txBody>
          <a:bodyPr/>
          <a:lstStyle/>
          <a:p>
            <a:r>
              <a:rPr lang="en-US" smtClean="0"/>
              <a:t>Business Bankruptcy Filings: Falling</a:t>
            </a:r>
            <a:br>
              <a:rPr lang="en-US" smtClean="0"/>
            </a:br>
            <a:r>
              <a:rPr lang="en-US" smtClean="0"/>
              <a:t>but Still High in 2012 </a:t>
            </a:r>
            <a:r>
              <a:rPr lang="en-US" sz="2000" smtClean="0"/>
              <a:t>(1994:Q1 – 2012:Q1)</a:t>
            </a:r>
          </a:p>
        </p:txBody>
      </p:sp>
      <p:graphicFrame>
        <p:nvGraphicFramePr>
          <p:cNvPr id="15362" name="Object 3"/>
          <p:cNvGraphicFramePr>
            <a:graphicFrameLocks/>
          </p:cNvGraphicFramePr>
          <p:nvPr>
            <p:ph idx="4294967295"/>
          </p:nvPr>
        </p:nvGraphicFramePr>
        <p:xfrm>
          <a:off x="304800" y="1168400"/>
          <a:ext cx="8582025" cy="4267200"/>
        </p:xfrm>
        <a:graphic>
          <a:graphicData uri="http://schemas.openxmlformats.org/presentationml/2006/ole">
            <p:oleObj spid="_x0000_s15362" name="Chart" r:id="rId4" imgW="8582143" imgH="4267268" progId="MSGraph.Chart.8">
              <p:embed followColorScheme="full"/>
            </p:oleObj>
          </a:graphicData>
        </a:graphic>
      </p:graphicFrame>
      <p:sp>
        <p:nvSpPr>
          <p:cNvPr id="2127876" name="Rectangle 4"/>
          <p:cNvSpPr>
            <a:spLocks noChangeArrowheads="1"/>
          </p:cNvSpPr>
          <p:nvPr/>
        </p:nvSpPr>
        <p:spPr bwMode="blackWhite">
          <a:xfrm>
            <a:off x="457200" y="5446713"/>
            <a:ext cx="8220075" cy="762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chemeClr val="bg1"/>
                </a:solidFill>
              </a:rPr>
              <a:t>Business bankruptcies were down 46.5% in 2012:Q1 vs. recent peak in 2009:Q2 but were still higher than 2008:Q2, early in the Great Recession.</a:t>
            </a:r>
            <a:br>
              <a:rPr lang="en-US" b="1">
                <a:solidFill>
                  <a:schemeClr val="bg1"/>
                </a:solidFill>
              </a:rPr>
            </a:br>
            <a:r>
              <a:rPr lang="en-US" b="1">
                <a:solidFill>
                  <a:srgbClr val="FFFFFF"/>
                </a:solidFill>
              </a:rPr>
              <a:t>Bankruptcies restrict exposure growth in all commercial lines.</a:t>
            </a:r>
          </a:p>
        </p:txBody>
      </p:sp>
      <p:sp>
        <p:nvSpPr>
          <p:cNvPr id="15368" name="Rectangle 5"/>
          <p:cNvSpPr>
            <a:spLocks noChangeArrowheads="1"/>
          </p:cNvSpPr>
          <p:nvPr/>
        </p:nvSpPr>
        <p:spPr bwMode="auto">
          <a:xfrm>
            <a:off x="0" y="6288088"/>
            <a:ext cx="8667750" cy="5699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American Bankruptcy Institute at </a:t>
            </a:r>
            <a:r>
              <a:rPr lang="en-US" sz="1100">
                <a:hlinkClick r:id="rId5"/>
              </a:rPr>
              <a:t>http://www.abiworld.org/AM/AMTemplate.cfm?Section=Home&amp;TEMPLATE=/CM/ContentDisplay.cfm&amp;CONTENTID=61633</a:t>
            </a:r>
            <a:r>
              <a:rPr lang="en-US" sz="1100"/>
              <a:t> ; Insurance Information Institute</a:t>
            </a:r>
          </a:p>
        </p:txBody>
      </p:sp>
      <p:sp>
        <p:nvSpPr>
          <p:cNvPr id="15369" name="Rectangle 6"/>
          <p:cNvSpPr>
            <a:spLocks noChangeArrowheads="1"/>
          </p:cNvSpPr>
          <p:nvPr/>
        </p:nvSpPr>
        <p:spPr bwMode="black">
          <a:xfrm>
            <a:off x="131763" y="1090613"/>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1" name="AutoShape 5"/>
          <p:cNvSpPr>
            <a:spLocks noChangeArrowheads="1"/>
          </p:cNvSpPr>
          <p:nvPr/>
        </p:nvSpPr>
        <p:spPr bwMode="blackWhite">
          <a:xfrm>
            <a:off x="5243513" y="1146175"/>
            <a:ext cx="1624012" cy="588963"/>
          </a:xfrm>
          <a:prstGeom prst="wedgeRectCallout">
            <a:avLst>
              <a:gd name="adj1" fmla="val 852"/>
              <a:gd name="adj2" fmla="val 34099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New Bankruptcy Law Takes Effect</a:t>
            </a:r>
          </a:p>
        </p:txBody>
      </p:sp>
      <p:sp>
        <p:nvSpPr>
          <p:cNvPr id="15371" name="TextBox 13"/>
          <p:cNvSpPr txBox="1">
            <a:spLocks noChangeArrowheads="1"/>
          </p:cNvSpPr>
          <p:nvPr/>
        </p:nvSpPr>
        <p:spPr bwMode="auto">
          <a:xfrm>
            <a:off x="3562350" y="208597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638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638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5D758F0-D80B-4144-B72D-F0708FAD83E7}" type="slidenum">
              <a:rPr lang="en-US" sz="900"/>
              <a:pPr algn="r" eaLnBrk="0" hangingPunct="0">
                <a:lnSpc>
                  <a:spcPct val="85000"/>
                </a:lnSpc>
                <a:spcBef>
                  <a:spcPct val="20000"/>
                </a:spcBef>
              </a:pPr>
              <a:t>22</a:t>
            </a:fld>
            <a:endParaRPr lang="en-US" sz="900"/>
          </a:p>
        </p:txBody>
      </p:sp>
      <p:sp>
        <p:nvSpPr>
          <p:cNvPr id="16390" name="Rectangle 2"/>
          <p:cNvSpPr>
            <a:spLocks noGrp="1" noChangeArrowheads="1"/>
          </p:cNvSpPr>
          <p:nvPr>
            <p:ph type="title" idx="4294967295"/>
          </p:nvPr>
        </p:nvSpPr>
        <p:spPr/>
        <p:txBody>
          <a:bodyPr/>
          <a:lstStyle/>
          <a:p>
            <a:r>
              <a:rPr lang="en-US" smtClean="0"/>
              <a:t>Private Sector Business Starts,</a:t>
            </a:r>
            <a:br>
              <a:rPr lang="en-US" smtClean="0"/>
            </a:br>
            <a:r>
              <a:rPr lang="en-US" smtClean="0"/>
              <a:t> 1993:Q2 – 2011:Q4*</a:t>
            </a:r>
          </a:p>
        </p:txBody>
      </p:sp>
      <p:graphicFrame>
        <p:nvGraphicFramePr>
          <p:cNvPr id="16386" name="Object 4"/>
          <p:cNvGraphicFramePr>
            <a:graphicFrameLocks noGrp="1"/>
          </p:cNvGraphicFramePr>
          <p:nvPr>
            <p:ph idx="4294967295"/>
          </p:nvPr>
        </p:nvGraphicFramePr>
        <p:xfrm>
          <a:off x="317500" y="1412875"/>
          <a:ext cx="8585200" cy="4189413"/>
        </p:xfrm>
        <a:graphic>
          <a:graphicData uri="http://schemas.openxmlformats.org/presentationml/2006/ole">
            <p:oleObj spid="_x0000_s16386" name="Chart" r:id="rId4" imgW="8582143" imgH="3971958" progId="MSGraph.Chart.8">
              <p:embed followColorScheme="full"/>
            </p:oleObj>
          </a:graphicData>
        </a:graphic>
      </p:graphicFrame>
      <p:sp>
        <p:nvSpPr>
          <p:cNvPr id="2127876" name="Rectangle 4"/>
          <p:cNvSpPr>
            <a:spLocks noChangeArrowheads="1"/>
          </p:cNvSpPr>
          <p:nvPr/>
        </p:nvSpPr>
        <p:spPr bwMode="blackWhite">
          <a:xfrm>
            <a:off x="874713" y="5537200"/>
            <a:ext cx="7664450"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Business starts were down nearly 20% in the Great Recession, </a:t>
            </a:r>
            <a:br>
              <a:rPr lang="en-US" b="1">
                <a:solidFill>
                  <a:srgbClr val="FFFFFF"/>
                </a:solidFill>
              </a:rPr>
            </a:br>
            <a:r>
              <a:rPr lang="en-US" b="1">
                <a:solidFill>
                  <a:srgbClr val="FFFFFF"/>
                </a:solidFill>
              </a:rPr>
              <a:t>holding back most types of commercial insurance exposure,</a:t>
            </a:r>
            <a:br>
              <a:rPr lang="en-US" b="1">
                <a:solidFill>
                  <a:srgbClr val="FFFFFF"/>
                </a:solidFill>
              </a:rPr>
            </a:br>
            <a:r>
              <a:rPr lang="en-US" b="1">
                <a:solidFill>
                  <a:srgbClr val="FFFFFF"/>
                </a:solidFill>
              </a:rPr>
              <a:t>but now are recovering.</a:t>
            </a:r>
          </a:p>
        </p:txBody>
      </p:sp>
      <p:sp>
        <p:nvSpPr>
          <p:cNvPr id="16392" name="Rectangle 5"/>
          <p:cNvSpPr>
            <a:spLocks noChangeArrowheads="1"/>
          </p:cNvSpPr>
          <p:nvPr/>
        </p:nvSpPr>
        <p:spPr bwMode="auto">
          <a:xfrm>
            <a:off x="0" y="6389688"/>
            <a:ext cx="87312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Data through Dec 31, 2011 are the latest available as of August 2, 2012; Seasonally adjusted.</a:t>
            </a:r>
          </a:p>
          <a:p>
            <a:pPr eaLnBrk="0" hangingPunct="0">
              <a:lnSpc>
                <a:spcPct val="85000"/>
              </a:lnSpc>
              <a:spcBef>
                <a:spcPct val="25000"/>
              </a:spcBef>
              <a:buClr>
                <a:schemeClr val="accent2"/>
              </a:buClr>
              <a:buFont typeface="Wingdings" pitchFamily="2" charset="2"/>
              <a:buNone/>
            </a:pPr>
            <a:r>
              <a:rPr lang="en-US" sz="1100"/>
              <a:t>Sources: Bureau of Labor Statistics, </a:t>
            </a:r>
            <a:r>
              <a:rPr lang="en-US" sz="1100">
                <a:hlinkClick r:id="rId5"/>
              </a:rPr>
              <a:t>http://www.bls.gov/news.release/cewbd.t08.htm</a:t>
            </a:r>
            <a:r>
              <a:rPr lang="en-US" sz="1100"/>
              <a:t>.  NBER (recession dates)</a:t>
            </a:r>
          </a:p>
        </p:txBody>
      </p:sp>
      <p:sp>
        <p:nvSpPr>
          <p:cNvPr id="1639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1" name="AutoShape 7"/>
          <p:cNvSpPr>
            <a:spLocks noChangeArrowheads="1"/>
          </p:cNvSpPr>
          <p:nvPr/>
        </p:nvSpPr>
        <p:spPr bwMode="blackWhite">
          <a:xfrm>
            <a:off x="1725613" y="1063625"/>
            <a:ext cx="1528762" cy="1316038"/>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pPr>
            <a:r>
              <a:rPr lang="en-US" sz="1300" b="1" u="sng">
                <a:solidFill>
                  <a:schemeClr val="bg1"/>
                </a:solidFill>
              </a:rPr>
              <a:t>Business Starts</a:t>
            </a:r>
            <a:r>
              <a:rPr lang="en-US" sz="1300" b="1">
                <a:solidFill>
                  <a:schemeClr val="bg1"/>
                </a:solidFill>
              </a:rPr>
              <a:t/>
            </a:r>
            <a:br>
              <a:rPr lang="en-US" sz="1300" b="1">
                <a:solidFill>
                  <a:schemeClr val="bg1"/>
                </a:solidFill>
              </a:rPr>
            </a:br>
            <a:r>
              <a:rPr lang="en-US" sz="1300" b="1">
                <a:solidFill>
                  <a:schemeClr val="bg1"/>
                </a:solidFill>
              </a:rPr>
              <a:t>2006:  872,000</a:t>
            </a:r>
            <a:br>
              <a:rPr lang="en-US" sz="1300" b="1">
                <a:solidFill>
                  <a:schemeClr val="bg1"/>
                </a:solidFill>
              </a:rPr>
            </a:br>
            <a:r>
              <a:rPr lang="en-US" sz="1300" b="1">
                <a:solidFill>
                  <a:schemeClr val="bg1"/>
                </a:solidFill>
              </a:rPr>
              <a:t>2007:  843,000</a:t>
            </a:r>
            <a:br>
              <a:rPr lang="en-US" sz="1300" b="1">
                <a:solidFill>
                  <a:schemeClr val="bg1"/>
                </a:solidFill>
              </a:rPr>
            </a:br>
            <a:r>
              <a:rPr lang="en-US" sz="1300" b="1">
                <a:solidFill>
                  <a:schemeClr val="bg1"/>
                </a:solidFill>
              </a:rPr>
              <a:t>2008:  790,000</a:t>
            </a:r>
            <a:br>
              <a:rPr lang="en-US" sz="1300" b="1">
                <a:solidFill>
                  <a:schemeClr val="bg1"/>
                </a:solidFill>
              </a:rPr>
            </a:br>
            <a:r>
              <a:rPr lang="en-US" sz="1300" b="1">
                <a:solidFill>
                  <a:schemeClr val="bg1"/>
                </a:solidFill>
              </a:rPr>
              <a:t>2009:  697,000 2010:  722,000 2011:  758,000</a:t>
            </a:r>
          </a:p>
        </p:txBody>
      </p:sp>
      <p:sp>
        <p:nvSpPr>
          <p:cNvPr id="16395" name="Date Placeholder 11"/>
          <p:cNvSpPr>
            <a:spLocks noGrp="1"/>
          </p:cNvSpPr>
          <p:nvPr>
            <p:ph type="dt" sz="quarter" idx="10"/>
          </p:nvPr>
        </p:nvSpPr>
        <p:spPr>
          <a:noFill/>
        </p:spPr>
        <p:txBody>
          <a:bodyPr/>
          <a:lstStyle/>
          <a:p>
            <a:r>
              <a:rPr lang="en-US" smtClean="0"/>
              <a:t>12/01/09 - 9pm</a:t>
            </a:r>
          </a:p>
        </p:txBody>
      </p:sp>
      <p:sp>
        <p:nvSpPr>
          <p:cNvPr id="16396" name="Slide Number Placeholder 12"/>
          <p:cNvSpPr>
            <a:spLocks noGrp="1"/>
          </p:cNvSpPr>
          <p:nvPr>
            <p:ph type="sldNum" sz="quarter" idx="12"/>
          </p:nvPr>
        </p:nvSpPr>
        <p:spPr>
          <a:noFill/>
        </p:spPr>
        <p:txBody>
          <a:bodyPr/>
          <a:lstStyle/>
          <a:p>
            <a:fld id="{B49F662E-F7FE-493F-A1C4-1A7F0E3B4C55}" type="slidenum">
              <a:rPr lang="en-US"/>
              <a:pPr/>
              <a:t>22</a:t>
            </a:fld>
            <a:endParaRPr lang="en-US"/>
          </a:p>
        </p:txBody>
      </p:sp>
      <p:sp>
        <p:nvSpPr>
          <p:cNvPr id="16397" name="TextBox 13"/>
          <p:cNvSpPr txBox="1">
            <a:spLocks noChangeArrowheads="1"/>
          </p:cNvSpPr>
          <p:nvPr/>
        </p:nvSpPr>
        <p:spPr bwMode="auto">
          <a:xfrm>
            <a:off x="4124325" y="1101725"/>
            <a:ext cx="1933575" cy="307975"/>
          </a:xfrm>
          <a:prstGeom prst="rect">
            <a:avLst/>
          </a:prstGeom>
          <a:solidFill>
            <a:schemeClr val="accent2"/>
          </a:solidFill>
          <a:ln w="9525">
            <a:noFill/>
            <a:miter lim="800000"/>
            <a:headEnd/>
            <a:tailEnd/>
          </a:ln>
        </p:spPr>
        <p:txBody>
          <a:bodyPr>
            <a:spAutoFit/>
          </a:bodyPr>
          <a:lstStyle/>
          <a:p>
            <a:r>
              <a:rPr lang="en-US" sz="1400"/>
              <a:t>Recessions in orange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127876"/>
                                        </p:tgtEl>
                                        <p:attrNameLst>
                                          <p:attrName>style.visibility</p:attrName>
                                        </p:attrNameLst>
                                      </p:cBhvr>
                                      <p:to>
                                        <p:strVal val="visible"/>
                                      </p:to>
                                    </p:set>
                                    <p:anim calcmode="lin" valueType="num">
                                      <p:cBhvr>
                                        <p:cTn id="7" dur="500" fill="hold"/>
                                        <p:tgtEl>
                                          <p:spTgt spid="2127876"/>
                                        </p:tgtEl>
                                        <p:attrNameLst>
                                          <p:attrName>ppt_w</p:attrName>
                                        </p:attrNameLst>
                                      </p:cBhvr>
                                      <p:tavLst>
                                        <p:tav tm="0">
                                          <p:val>
                                            <p:fltVal val="0"/>
                                          </p:val>
                                        </p:tav>
                                        <p:tav tm="100000">
                                          <p:val>
                                            <p:strVal val="#ppt_w"/>
                                          </p:val>
                                        </p:tav>
                                      </p:tavLst>
                                    </p:anim>
                                    <p:anim calcmode="lin" valueType="num">
                                      <p:cBhvr>
                                        <p:cTn id="8" dur="500" fill="hold"/>
                                        <p:tgtEl>
                                          <p:spTgt spid="21278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Catastrophe Loss Developments and Trends</a:t>
            </a:r>
          </a:p>
        </p:txBody>
      </p:sp>
      <p:sp>
        <p:nvSpPr>
          <p:cNvPr id="3277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277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54D2B37-1827-457B-9C09-A45214FD24C1}" type="slidenum">
              <a:rPr lang="en-US" sz="900">
                <a:solidFill>
                  <a:schemeClr val="bg1"/>
                </a:solidFill>
              </a:rPr>
              <a:pPr algn="r" eaLnBrk="0" hangingPunct="0">
                <a:lnSpc>
                  <a:spcPct val="85000"/>
                </a:lnSpc>
                <a:spcBef>
                  <a:spcPct val="20000"/>
                </a:spcBef>
              </a:pPr>
              <a:t>23</a:t>
            </a:fld>
            <a:endParaRPr lang="en-US" sz="900">
              <a:solidFill>
                <a:schemeClr val="bg1"/>
              </a:solidFill>
            </a:endParaRPr>
          </a:p>
        </p:txBody>
      </p:sp>
      <p:sp>
        <p:nvSpPr>
          <p:cNvPr id="6" name="Rectangle 6"/>
          <p:cNvSpPr>
            <a:spLocks noChangeArrowheads="1"/>
          </p:cNvSpPr>
          <p:nvPr/>
        </p:nvSpPr>
        <p:spPr bwMode="auto">
          <a:xfrm>
            <a:off x="676275" y="4268788"/>
            <a:ext cx="7867650" cy="1085850"/>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2011 Rewrote Catastrophe Loss and Insurance History</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12775" y="166688"/>
            <a:ext cx="6454775" cy="860425"/>
          </a:xfrm>
        </p:spPr>
        <p:txBody>
          <a:bodyPr/>
          <a:lstStyle/>
          <a:p>
            <a:r>
              <a:rPr lang="en-US" smtClean="0"/>
              <a:t>Number of Federal Major Disaster Declarations, Yearly, 1953-2012*</a:t>
            </a:r>
          </a:p>
        </p:txBody>
      </p:sp>
      <p:graphicFrame>
        <p:nvGraphicFramePr>
          <p:cNvPr id="17410" name="Object 3"/>
          <p:cNvGraphicFramePr>
            <a:graphicFrameLocks/>
          </p:cNvGraphicFramePr>
          <p:nvPr>
            <p:ph idx="4294967295"/>
          </p:nvPr>
        </p:nvGraphicFramePr>
        <p:xfrm>
          <a:off x="246063" y="1143000"/>
          <a:ext cx="8624887" cy="4087813"/>
        </p:xfrm>
        <a:graphic>
          <a:graphicData uri="http://schemas.openxmlformats.org/presentationml/2006/ole">
            <p:oleObj spid="_x0000_s17410" name="Chart" r:id="rId4" imgW="8582143" imgH="4105158" progId="MSGraph.Chart.8">
              <p:embed followColorScheme="full"/>
            </p:oleObj>
          </a:graphicData>
        </a:graphic>
      </p:graphicFrame>
      <p:sp>
        <p:nvSpPr>
          <p:cNvPr id="17412" name="Rectangle 4"/>
          <p:cNvSpPr>
            <a:spLocks noChangeArrowheads="1"/>
          </p:cNvSpPr>
          <p:nvPr/>
        </p:nvSpPr>
        <p:spPr bwMode="auto">
          <a:xfrm>
            <a:off x="504825" y="6116638"/>
            <a:ext cx="7569200" cy="5699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*Through July 27, 2012.  Sources: Federal Emergency Management Administration at </a:t>
            </a:r>
            <a:r>
              <a:rPr lang="en-US" sz="1100">
                <a:hlinkClick r:id="rId5"/>
              </a:rPr>
              <a:t>http://www.fema.gov/disasters?field_state_tid=All&amp;field_disaster_type_term_tid=All&amp;field_disaster_declaration_type_value=All&amp;items_per_page=60&amp;=GO</a:t>
            </a:r>
            <a:r>
              <a:rPr lang="en-US" sz="1100"/>
              <a:t> ; Insurance Information Institute.</a:t>
            </a:r>
          </a:p>
        </p:txBody>
      </p:sp>
      <p:sp>
        <p:nvSpPr>
          <p:cNvPr id="7" name="AutoShape 7"/>
          <p:cNvSpPr>
            <a:spLocks noChangeArrowheads="1"/>
          </p:cNvSpPr>
          <p:nvPr/>
        </p:nvSpPr>
        <p:spPr bwMode="blackWhite">
          <a:xfrm>
            <a:off x="6138863" y="4057650"/>
            <a:ext cx="2338387" cy="695325"/>
          </a:xfrm>
          <a:prstGeom prst="wedgeRectCallout">
            <a:avLst>
              <a:gd name="adj1" fmla="val 48667"/>
              <a:gd name="adj2" fmla="val -122366"/>
            </a:avLst>
          </a:prstGeom>
          <a:solidFill>
            <a:schemeClr val="tx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The number of federal disaster declarations set a new record in 2011.</a:t>
            </a:r>
          </a:p>
        </p:txBody>
      </p:sp>
      <p:cxnSp>
        <p:nvCxnSpPr>
          <p:cNvPr id="9" name="Straight Connector 8"/>
          <p:cNvCxnSpPr/>
          <p:nvPr/>
        </p:nvCxnSpPr>
        <p:spPr>
          <a:xfrm flipV="1">
            <a:off x="792163" y="4257675"/>
            <a:ext cx="2503487" cy="6350"/>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504950"/>
            <a:ext cx="1755775" cy="990600"/>
          </a:xfrm>
          <a:prstGeom prst="wedgeRectCallout">
            <a:avLst>
              <a:gd name="adj1" fmla="val -7704"/>
              <a:gd name="adj2" fmla="val 226759"/>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From 1953-71, the average number of declarations per year was 16.5.</a:t>
            </a:r>
          </a:p>
        </p:txBody>
      </p:sp>
      <p:cxnSp>
        <p:nvCxnSpPr>
          <p:cNvPr id="13" name="Straight Connector 12"/>
          <p:cNvCxnSpPr/>
          <p:nvPr/>
        </p:nvCxnSpPr>
        <p:spPr>
          <a:xfrm flipV="1">
            <a:off x="3409950" y="3714750"/>
            <a:ext cx="3181350" cy="285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38925" y="2833688"/>
            <a:ext cx="1800225" cy="14287"/>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AutoShape 7"/>
          <p:cNvSpPr>
            <a:spLocks noChangeArrowheads="1"/>
          </p:cNvSpPr>
          <p:nvPr/>
        </p:nvSpPr>
        <p:spPr bwMode="blackWhite">
          <a:xfrm>
            <a:off x="6696075" y="828675"/>
            <a:ext cx="1781175" cy="742950"/>
          </a:xfrm>
          <a:prstGeom prst="wedgeRectCallout">
            <a:avLst>
              <a:gd name="adj1" fmla="val -16218"/>
              <a:gd name="adj2" fmla="val 179968"/>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The average number from 1996-2010 was 58.4.</a:t>
            </a:r>
          </a:p>
        </p:txBody>
      </p:sp>
      <p:sp>
        <p:nvSpPr>
          <p:cNvPr id="14" name="AutoShape 7"/>
          <p:cNvSpPr>
            <a:spLocks noChangeArrowheads="1"/>
          </p:cNvSpPr>
          <p:nvPr/>
        </p:nvSpPr>
        <p:spPr bwMode="blackWhite">
          <a:xfrm>
            <a:off x="4476750" y="1819275"/>
            <a:ext cx="1447800" cy="838200"/>
          </a:xfrm>
          <a:prstGeom prst="wedgeRectCallout">
            <a:avLst>
              <a:gd name="adj1" fmla="val -37023"/>
              <a:gd name="adj2" fmla="val 155375"/>
            </a:avLst>
          </a:prstGeom>
          <a:solidFill>
            <a:srgbClr val="C0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The average number from 1972-1995 was 31.7.</a:t>
            </a:r>
          </a:p>
        </p:txBody>
      </p:sp>
      <p:sp>
        <p:nvSpPr>
          <p:cNvPr id="16" name="Rectangle 4"/>
          <p:cNvSpPr>
            <a:spLocks noChangeArrowheads="1"/>
          </p:cNvSpPr>
          <p:nvPr/>
        </p:nvSpPr>
        <p:spPr bwMode="blackWhite">
          <a:xfrm>
            <a:off x="447675" y="5232400"/>
            <a:ext cx="8053388" cy="809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Of the 42 federal major disaster declarations in 2012 so far, 23 were for wildfires, 16 were windstorms, 2 winter storms, 1 tropical storm.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nodeType="afterGroup">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3600"/>
                            </p:stCondLst>
                            <p:childTnLst>
                              <p:par>
                                <p:cTn id="17" presetID="22" presetClass="entr" presetSubtype="2"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nodeType="afterGroup">
                            <p:stCondLst>
                              <p:cond delay="4800"/>
                            </p:stCondLst>
                            <p:childTnLst>
                              <p:par>
                                <p:cTn id="21" presetID="23" presetClass="entr" presetSubtype="16" fill="hold" grpId="0" nodeType="afterEffect">
                                  <p:stCondLst>
                                    <p:cond delay="7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843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843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3FF0857-90B4-42EB-800E-A5D2988ACA7A}" type="slidenum">
              <a:rPr lang="en-US" sz="900">
                <a:solidFill>
                  <a:srgbClr val="000000"/>
                </a:solidFill>
                <a:latin typeface="Times New Roman" pitchFamily="18" charset="0"/>
              </a:rPr>
              <a:pPr algn="r" eaLnBrk="0" hangingPunct="0">
                <a:lnSpc>
                  <a:spcPct val="85000"/>
                </a:lnSpc>
                <a:spcBef>
                  <a:spcPct val="20000"/>
                </a:spcBef>
              </a:pPr>
              <a:t>25</a:t>
            </a:fld>
            <a:endParaRPr lang="en-US" sz="900">
              <a:solidFill>
                <a:srgbClr val="000000"/>
              </a:solidFill>
              <a:latin typeface="Times New Roman" pitchFamily="18" charset="0"/>
            </a:endParaRPr>
          </a:p>
        </p:txBody>
      </p:sp>
      <p:graphicFrame>
        <p:nvGraphicFramePr>
          <p:cNvPr id="18434" name="Object 2"/>
          <p:cNvGraphicFramePr>
            <a:graphicFrameLocks noChangeAspect="1"/>
          </p:cNvGraphicFramePr>
          <p:nvPr/>
        </p:nvGraphicFramePr>
        <p:xfrm>
          <a:off x="168275" y="1233488"/>
          <a:ext cx="8686800" cy="3976687"/>
        </p:xfrm>
        <a:graphic>
          <a:graphicData uri="http://schemas.openxmlformats.org/presentationml/2006/ole">
            <p:oleObj spid="_x0000_s18434" name="Chart" r:id="rId4" imgW="8553551" imgH="3533721" progId="MSGraph.Chart.8">
              <p:embed followColorScheme="full"/>
            </p:oleObj>
          </a:graphicData>
        </a:graphic>
      </p:graphicFrame>
      <p:sp>
        <p:nvSpPr>
          <p:cNvPr id="18438" name="Rectangle 3"/>
          <p:cNvSpPr>
            <a:spLocks noGrp="1" noChangeArrowheads="1"/>
          </p:cNvSpPr>
          <p:nvPr>
            <p:ph type="title" idx="4294967295"/>
          </p:nvPr>
        </p:nvSpPr>
        <p:spPr>
          <a:xfrm>
            <a:off x="693738" y="212725"/>
            <a:ext cx="6908800" cy="860425"/>
          </a:xfrm>
        </p:spPr>
        <p:txBody>
          <a:bodyPr/>
          <a:lstStyle/>
          <a:p>
            <a:r>
              <a:rPr lang="en-US" smtClean="0"/>
              <a:t>US Insured Catastrophe Losses, Yearly, 1989-2011*</a:t>
            </a:r>
          </a:p>
        </p:txBody>
      </p:sp>
      <p:sp>
        <p:nvSpPr>
          <p:cNvPr id="18439" name="Rectangle 4"/>
          <p:cNvSpPr>
            <a:spLocks noChangeArrowheads="1"/>
          </p:cNvSpPr>
          <p:nvPr/>
        </p:nvSpPr>
        <p:spPr bwMode="auto">
          <a:xfrm>
            <a:off x="0" y="5686425"/>
            <a:ext cx="8801100" cy="1171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endParaRPr lang="en-US" sz="1100">
              <a:solidFill>
                <a:srgbClr val="000000"/>
              </a:solidFill>
              <a:latin typeface="Times New Roman" pitchFamily="18" charset="0"/>
            </a:endParaRPr>
          </a:p>
          <a:p>
            <a:pPr eaLnBrk="0" hangingPunct="0">
              <a:lnSpc>
                <a:spcPct val="85000"/>
              </a:lnSpc>
              <a:spcBef>
                <a:spcPct val="25000"/>
              </a:spcBef>
              <a:buClr>
                <a:srgbClr val="FF6801"/>
              </a:buClr>
              <a:buFont typeface="Wingdings" pitchFamily="2" charset="2"/>
              <a:buNone/>
            </a:pPr>
            <a:endParaRPr lang="en-US" sz="1100">
              <a:solidFill>
                <a:srgbClr val="000000"/>
              </a:solidFill>
              <a:latin typeface="Times New Roman" pitchFamily="18" charset="0"/>
            </a:endParaRPr>
          </a:p>
          <a:p>
            <a:pPr eaLnBrk="0" hangingPunct="0">
              <a:lnSpc>
                <a:spcPct val="85000"/>
              </a:lnSpc>
              <a:spcBef>
                <a:spcPct val="25000"/>
              </a:spcBef>
              <a:buClr>
                <a:srgbClr val="FF6801"/>
              </a:buClr>
              <a:buFont typeface="Wingdings" pitchFamily="2" charset="2"/>
              <a:buNone/>
            </a:pPr>
            <a:r>
              <a:rPr lang="en-US" sz="1100">
                <a:solidFill>
                  <a:srgbClr val="000000"/>
                </a:solidFill>
              </a:rPr>
              <a:t>*ISO estimate.</a:t>
            </a:r>
          </a:p>
          <a:p>
            <a:pPr eaLnBrk="0" hangingPunct="0">
              <a:lnSpc>
                <a:spcPct val="85000"/>
              </a:lnSpc>
              <a:spcBef>
                <a:spcPct val="25000"/>
              </a:spcBef>
              <a:buClr>
                <a:srgbClr val="FF6801"/>
              </a:buClr>
              <a:buFont typeface="Wingdings" pitchFamily="2" charset="2"/>
              <a:buNone/>
            </a:pPr>
            <a:r>
              <a:rPr lang="en-US" sz="110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eaLnBrk="0" hangingPunct="0">
              <a:lnSpc>
                <a:spcPct val="85000"/>
              </a:lnSpc>
              <a:spcBef>
                <a:spcPct val="25000"/>
              </a:spcBef>
              <a:buClr>
                <a:srgbClr val="FF6801"/>
              </a:buClr>
              <a:buFont typeface="Wingdings" pitchFamily="2" charset="2"/>
              <a:buNone/>
            </a:pPr>
            <a:r>
              <a:rPr lang="en-US" sz="1100">
                <a:solidFill>
                  <a:srgbClr val="000000"/>
                </a:solidFill>
              </a:rPr>
              <a:t>Sources: Property Claims Service/ISO;  Insurance Information Institute.</a:t>
            </a:r>
          </a:p>
        </p:txBody>
      </p:sp>
      <p:sp>
        <p:nvSpPr>
          <p:cNvPr id="2120710" name="Rectangle 6"/>
          <p:cNvSpPr>
            <a:spLocks noChangeArrowheads="1"/>
          </p:cNvSpPr>
          <p:nvPr/>
        </p:nvSpPr>
        <p:spPr bwMode="blackWhite">
          <a:xfrm>
            <a:off x="342900" y="5267325"/>
            <a:ext cx="8467725" cy="6492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US insured CAT losses do not include amounts paid</a:t>
            </a:r>
            <a:br>
              <a:rPr lang="en-US" b="1">
                <a:solidFill>
                  <a:srgbClr val="FFFFFF"/>
                </a:solidFill>
              </a:rPr>
            </a:br>
            <a:r>
              <a:rPr lang="en-US" b="1">
                <a:solidFill>
                  <a:srgbClr val="FFFFFF"/>
                </a:solidFill>
              </a:rPr>
              <a:t>by the National Flood Insurance Program.</a:t>
            </a:r>
            <a:endParaRPr lang="en-US" b="1" i="1">
              <a:solidFill>
                <a:srgbClr val="FFFFFF"/>
              </a:solidFill>
            </a:endParaRPr>
          </a:p>
        </p:txBody>
      </p:sp>
      <p:sp>
        <p:nvSpPr>
          <p:cNvPr id="2120712" name="AutoShape 8"/>
          <p:cNvSpPr>
            <a:spLocks noChangeArrowheads="1"/>
          </p:cNvSpPr>
          <p:nvPr/>
        </p:nvSpPr>
        <p:spPr bwMode="blackWhite">
          <a:xfrm>
            <a:off x="7267575" y="1149350"/>
            <a:ext cx="1571625" cy="879475"/>
          </a:xfrm>
          <a:prstGeom prst="wedgeRectCallout">
            <a:avLst>
              <a:gd name="adj1" fmla="val 35366"/>
              <a:gd name="adj2" fmla="val 134116"/>
            </a:avLst>
          </a:prstGeom>
          <a:solidFill>
            <a:schemeClr val="tx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t>CAT Losses Surged on Record Tornado Activity </a:t>
            </a:r>
          </a:p>
        </p:txBody>
      </p:sp>
      <p:sp>
        <p:nvSpPr>
          <p:cNvPr id="18442" name="Rectangle 9"/>
          <p:cNvSpPr>
            <a:spLocks noChangeArrowheads="1"/>
          </p:cNvSpPr>
          <p:nvPr/>
        </p:nvSpPr>
        <p:spPr bwMode="black">
          <a:xfrm>
            <a:off x="133350" y="1066800"/>
            <a:ext cx="2571750"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of 2011 dollars</a:t>
            </a:r>
          </a:p>
        </p:txBody>
      </p:sp>
      <p:sp>
        <p:nvSpPr>
          <p:cNvPr id="12" name="Rectangle 6"/>
          <p:cNvSpPr>
            <a:spLocks noChangeArrowheads="1"/>
          </p:cNvSpPr>
          <p:nvPr/>
        </p:nvSpPr>
        <p:spPr bwMode="blackWhite">
          <a:xfrm>
            <a:off x="2547938" y="1760538"/>
            <a:ext cx="3105150" cy="1012825"/>
          </a:xfrm>
          <a:prstGeom prst="rect">
            <a:avLst/>
          </a:prstGeom>
          <a:gradFill rotWithShape="1">
            <a:gsLst>
              <a:gs pos="0">
                <a:srgbClr val="FF0000"/>
              </a:gs>
              <a:gs pos="100000">
                <a:srgbClr val="DC5A01"/>
              </a:gs>
            </a:gsLst>
            <a:lin ang="5400000" scaled="1"/>
          </a:gradFill>
          <a:ln w="12700" algn="ctr">
            <a:solidFill>
              <a:srgbClr val="FF6801"/>
            </a:solidFill>
            <a:miter lim="800000"/>
            <a:headEnd/>
            <a:tailEnd/>
          </a:ln>
        </p:spPr>
        <p:txBody>
          <a:bodyPr bIns="64008" anchor="ctr"/>
          <a:lstStyle/>
          <a:p>
            <a:pPr>
              <a:lnSpc>
                <a:spcPct val="95000"/>
              </a:lnSpc>
              <a:spcBef>
                <a:spcPct val="25000"/>
              </a:spcBef>
            </a:pPr>
            <a:r>
              <a:rPr lang="en-US" sz="1600" b="1" u="sng">
                <a:solidFill>
                  <a:srgbClr val="FFFFFF"/>
                </a:solidFill>
              </a:rPr>
              <a:t>2000s: A Decade of Disaster</a:t>
            </a:r>
          </a:p>
          <a:p>
            <a:pPr>
              <a:lnSpc>
                <a:spcPct val="95000"/>
              </a:lnSpc>
              <a:spcBef>
                <a:spcPct val="25000"/>
              </a:spcBef>
            </a:pPr>
            <a:r>
              <a:rPr lang="en-US" sz="1600" b="1">
                <a:solidFill>
                  <a:srgbClr val="FFFFFF"/>
                </a:solidFill>
              </a:rPr>
              <a:t>2001-2010: $202B  (up 122%)</a:t>
            </a:r>
          </a:p>
          <a:p>
            <a:pPr>
              <a:lnSpc>
                <a:spcPct val="95000"/>
              </a:lnSpc>
              <a:spcBef>
                <a:spcPct val="25000"/>
              </a:spcBef>
            </a:pPr>
            <a:r>
              <a:rPr lang="en-US" sz="1600" b="1">
                <a:solidFill>
                  <a:srgbClr val="FFFFFF"/>
                </a:solidFill>
              </a:rPr>
              <a:t>1991-2000: $91B</a:t>
            </a:r>
            <a:endParaRPr lang="en-US" sz="1600" b="1" i="1">
              <a:solidFill>
                <a:srgbClr val="FFFFFF"/>
              </a:solidFill>
            </a:endParaRPr>
          </a:p>
        </p:txBody>
      </p:sp>
      <p:sp>
        <p:nvSpPr>
          <p:cNvPr id="13" name="Line 5"/>
          <p:cNvSpPr>
            <a:spLocks noChangeShapeType="1"/>
          </p:cNvSpPr>
          <p:nvPr/>
        </p:nvSpPr>
        <p:spPr bwMode="auto">
          <a:xfrm flipH="1" flipV="1">
            <a:off x="666750" y="4438650"/>
            <a:ext cx="4381500" cy="9525"/>
          </a:xfrm>
          <a:prstGeom prst="line">
            <a:avLst/>
          </a:prstGeom>
          <a:noFill/>
          <a:ln w="28575">
            <a:solidFill>
              <a:schemeClr val="folHlink"/>
            </a:solidFill>
            <a:round/>
            <a:headEnd type="triangle" w="lg" len="lg"/>
            <a:tailEnd type="triangle" w="lg" len="lg"/>
          </a:ln>
        </p:spPr>
        <p:txBody>
          <a:bodyPr/>
          <a:lstStyle/>
          <a:p>
            <a:endParaRPr lang="en-US"/>
          </a:p>
        </p:txBody>
      </p:sp>
      <p:sp>
        <p:nvSpPr>
          <p:cNvPr id="14" name="Line 5"/>
          <p:cNvSpPr>
            <a:spLocks noChangeShapeType="1"/>
          </p:cNvSpPr>
          <p:nvPr/>
        </p:nvSpPr>
        <p:spPr bwMode="auto">
          <a:xfrm flipH="1">
            <a:off x="4867275" y="3714750"/>
            <a:ext cx="4095750" cy="28575"/>
          </a:xfrm>
          <a:prstGeom prst="line">
            <a:avLst/>
          </a:prstGeom>
          <a:noFill/>
          <a:ln w="28575">
            <a:solidFill>
              <a:schemeClr val="folHlink"/>
            </a:solidFill>
            <a:round/>
            <a:headEnd type="triangle" w="lg" len="lg"/>
            <a:tailEnd type="triangle" w="lg" len="lg"/>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nodeType="afterGroup">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0710"/>
                                        </p:tgtEl>
                                        <p:attrNameLst>
                                          <p:attrName>style.visibility</p:attrName>
                                        </p:attrNameLst>
                                      </p:cBhvr>
                                      <p:to>
                                        <p:strVal val="visible"/>
                                      </p:to>
                                    </p:set>
                                    <p:anim calcmode="lin" valueType="num">
                                      <p:cBhvr>
                                        <p:cTn id="11" dur="500" fill="hold"/>
                                        <p:tgtEl>
                                          <p:spTgt spid="2120710"/>
                                        </p:tgtEl>
                                        <p:attrNameLst>
                                          <p:attrName>ppt_w</p:attrName>
                                        </p:attrNameLst>
                                      </p:cBhvr>
                                      <p:tavLst>
                                        <p:tav tm="0">
                                          <p:val>
                                            <p:fltVal val="0"/>
                                          </p:val>
                                        </p:tav>
                                        <p:tav tm="100000">
                                          <p:val>
                                            <p:strVal val="#ppt_w"/>
                                          </p:val>
                                        </p:tav>
                                      </p:tavLst>
                                    </p:anim>
                                    <p:anim calcmode="lin" valueType="num">
                                      <p:cBhvr>
                                        <p:cTn id="12" dur="500" fill="hold"/>
                                        <p:tgtEl>
                                          <p:spTgt spid="2120710"/>
                                        </p:tgtEl>
                                        <p:attrNameLst>
                                          <p:attrName>ppt_h</p:attrName>
                                        </p:attrNameLst>
                                      </p:cBhvr>
                                      <p:tavLst>
                                        <p:tav tm="0">
                                          <p:val>
                                            <p:fltVal val="0"/>
                                          </p:val>
                                        </p:tav>
                                        <p:tav tm="100000">
                                          <p:val>
                                            <p:strVal val="#ppt_h"/>
                                          </p:val>
                                        </p:tav>
                                      </p:tavLst>
                                    </p:anim>
                                    <p:animEffect transition="in" filter="fade">
                                      <p:cBhvr>
                                        <p:cTn id="13" dur="500"/>
                                        <p:tgtEl>
                                          <p:spTgt spid="2120710"/>
                                        </p:tgtEl>
                                      </p:cBhvr>
                                    </p:animEffect>
                                  </p:childTnLst>
                                </p:cTn>
                              </p:par>
                            </p:childTnLst>
                          </p:cTn>
                        </p:par>
                        <p:par>
                          <p:cTn id="14" fill="hold" nodeType="afterGroup">
                            <p:stCondLst>
                              <p:cond delay="2400"/>
                            </p:stCondLst>
                            <p:childTnLst>
                              <p:par>
                                <p:cTn id="15" presetID="53" presetClass="entr" presetSubtype="0"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par>
                          <p:cTn id="20" fill="hold" nodeType="afterGroup">
                            <p:stCondLst>
                              <p:cond delay="3600"/>
                            </p:stCondLst>
                            <p:childTnLst>
                              <p:par>
                                <p:cTn id="21" presetID="16" presetClass="entr" presetSubtype="4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barn(outHorizontal)">
                                      <p:cBhvr>
                                        <p:cTn id="23" dur="500"/>
                                        <p:tgtEl>
                                          <p:spTgt spid="13"/>
                                        </p:tgtEl>
                                      </p:cBhvr>
                                    </p:animEffect>
                                  </p:childTnLst>
                                </p:cTn>
                              </p:par>
                            </p:childTnLst>
                          </p:cTn>
                        </p:par>
                        <p:par>
                          <p:cTn id="24" fill="hold" nodeType="afterGroup">
                            <p:stCondLst>
                              <p:cond delay="5100"/>
                            </p:stCondLst>
                            <p:childTnLst>
                              <p:par>
                                <p:cTn id="25" presetID="16" presetClass="entr" presetSubtype="42"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barn(out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2"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379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3D873C9-836B-4D8C-8E70-4B9BC2A9312F}"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sp>
        <p:nvSpPr>
          <p:cNvPr id="1963015" name="Rectangle 7"/>
          <p:cNvSpPr>
            <a:spLocks noChangeArrowheads="1"/>
          </p:cNvSpPr>
          <p:nvPr/>
        </p:nvSpPr>
        <p:spPr bwMode="blackWhite">
          <a:xfrm>
            <a:off x="458788" y="2268538"/>
            <a:ext cx="8226425" cy="1516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Inflation &amp; Price Drivers</a:t>
            </a:r>
            <a:br>
              <a:rPr lang="en-US" sz="4800" b="1">
                <a:solidFill>
                  <a:srgbClr val="FFFFFF"/>
                </a:solidFill>
              </a:rPr>
            </a:br>
            <a:r>
              <a:rPr lang="en-US" sz="4800" b="1">
                <a:solidFill>
                  <a:srgbClr val="FFFFFF"/>
                </a:solidFill>
              </a:rPr>
              <a:t>of P/C Insurance Claims</a:t>
            </a:r>
          </a:p>
        </p:txBody>
      </p:sp>
      <p:sp>
        <p:nvSpPr>
          <p:cNvPr id="33797" name="Text Box 7"/>
          <p:cNvSpPr txBox="1">
            <a:spLocks noChangeArrowheads="1"/>
          </p:cNvSpPr>
          <p:nvPr/>
        </p:nvSpPr>
        <p:spPr bwMode="auto">
          <a:xfrm>
            <a:off x="504825" y="4124325"/>
            <a:ext cx="8153400" cy="1138238"/>
          </a:xfrm>
          <a:prstGeom prst="rect">
            <a:avLst/>
          </a:prstGeom>
          <a:noFill/>
          <a:ln w="9525">
            <a:noFill/>
            <a:miter lim="800000"/>
            <a:headEnd/>
            <a:tailEnd/>
          </a:ln>
        </p:spPr>
        <p:txBody>
          <a:bodyPr>
            <a:spAutoFit/>
          </a:bodyPr>
          <a:lstStyle/>
          <a:p>
            <a:pPr algn="ctr">
              <a:spcBef>
                <a:spcPct val="50000"/>
              </a:spcBef>
            </a:pPr>
            <a:r>
              <a:rPr lang="en-US" sz="3400" b="1">
                <a:solidFill>
                  <a:srgbClr val="225A7A"/>
                </a:solidFill>
              </a:rPr>
              <a:t>P-C Claim Severity Generally</a:t>
            </a:r>
            <a:br>
              <a:rPr lang="en-US" sz="3400" b="1">
                <a:solidFill>
                  <a:srgbClr val="225A7A"/>
                </a:solidFill>
              </a:rPr>
            </a:br>
            <a:r>
              <a:rPr lang="en-US" sz="3400" b="1">
                <a:solidFill>
                  <a:srgbClr val="225A7A"/>
                </a:solidFill>
              </a:rPr>
              <a:t>Has Risen Faster than the CPI</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963015"/>
                                        </p:tgtEl>
                                        <p:attrNameLst>
                                          <p:attrName>style.visibility</p:attrName>
                                        </p:attrNameLst>
                                      </p:cBhvr>
                                      <p:to>
                                        <p:strVal val="visible"/>
                                      </p:to>
                                    </p:set>
                                    <p:animEffect transition="in" filter="barn(outVertical)">
                                      <p:cBhvr>
                                        <p:cTn id="7" dur="1000"/>
                                        <p:tgtEl>
                                          <p:spTgt spid="196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30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480F391-5FB5-4370-A204-5EFBF0B76640}" type="slidenum">
              <a:rPr lang="en-US" sz="900"/>
              <a:pPr algn="r" eaLnBrk="0" hangingPunct="0">
                <a:lnSpc>
                  <a:spcPct val="85000"/>
                </a:lnSpc>
                <a:spcBef>
                  <a:spcPct val="20000"/>
                </a:spcBef>
              </a:pPr>
              <a:t>27</a:t>
            </a:fld>
            <a:endParaRPr lang="en-US" sz="900"/>
          </a:p>
        </p:txBody>
      </p:sp>
      <p:sp>
        <p:nvSpPr>
          <p:cNvPr id="19462" name="Rectangle 7"/>
          <p:cNvSpPr>
            <a:spLocks noGrp="1" noChangeArrowheads="1"/>
          </p:cNvSpPr>
          <p:nvPr>
            <p:ph type="title" idx="4294967295"/>
          </p:nvPr>
        </p:nvSpPr>
        <p:spPr>
          <a:xfrm>
            <a:off x="600075" y="147638"/>
            <a:ext cx="7086600" cy="860425"/>
          </a:xfrm>
        </p:spPr>
        <p:txBody>
          <a:bodyPr/>
          <a:lstStyle/>
          <a:p>
            <a:r>
              <a:rPr lang="en-US" sz="2800" smtClean="0"/>
              <a:t>The Bond Market’s Recent* Expectation</a:t>
            </a:r>
            <a:br>
              <a:rPr lang="en-US" sz="2800" smtClean="0"/>
            </a:br>
            <a:r>
              <a:rPr lang="en-US" sz="2800" smtClean="0"/>
              <a:t>of U.S. Inflation in the Next Two Years</a:t>
            </a:r>
          </a:p>
        </p:txBody>
      </p:sp>
      <p:sp>
        <p:nvSpPr>
          <p:cNvPr id="19463" name="Text Box 5"/>
          <p:cNvSpPr txBox="1">
            <a:spLocks noChangeArrowheads="1"/>
          </p:cNvSpPr>
          <p:nvPr/>
        </p:nvSpPr>
        <p:spPr bwMode="auto">
          <a:xfrm>
            <a:off x="0" y="6448425"/>
            <a:ext cx="8724900" cy="409575"/>
          </a:xfrm>
          <a:prstGeom prst="rect">
            <a:avLst/>
          </a:prstGeom>
          <a:noFill/>
          <a:ln w="9525" algn="ctr">
            <a:noFill/>
            <a:miter lim="800000"/>
            <a:headEnd/>
            <a:tailEnd/>
          </a:ln>
        </p:spPr>
        <p:txBody>
          <a:bodyPr lIns="365760" tIns="0" rIns="0" bIns="137160" anchor="b">
            <a:spAutoFit/>
          </a:bodyPr>
          <a:lstStyle/>
          <a:p>
            <a:pPr>
              <a:lnSpc>
                <a:spcPct val="80000"/>
              </a:lnSpc>
            </a:pPr>
            <a:r>
              <a:rPr lang="en-US" sz="1100"/>
              <a:t>*Daily, from 8/17/2010 through 7/30/2012</a:t>
            </a:r>
            <a:br>
              <a:rPr lang="en-US" sz="1100"/>
            </a:br>
            <a:r>
              <a:rPr lang="en-US" sz="1100"/>
              <a:t>Source: </a:t>
            </a:r>
            <a:r>
              <a:rPr lang="en-US" sz="1100">
                <a:hlinkClick r:id="rId4"/>
              </a:rPr>
              <a:t>http://www.bloomberg.com/apps/quote?ticker=USGGBE02:IND</a:t>
            </a:r>
            <a:r>
              <a:rPr lang="en-US" sz="1100"/>
              <a:t> </a:t>
            </a:r>
          </a:p>
        </p:txBody>
      </p:sp>
      <p:graphicFrame>
        <p:nvGraphicFramePr>
          <p:cNvPr id="19458" name="Object 8"/>
          <p:cNvGraphicFramePr>
            <a:graphicFrameLocks noChangeAspect="1"/>
          </p:cNvGraphicFramePr>
          <p:nvPr/>
        </p:nvGraphicFramePr>
        <p:xfrm>
          <a:off x="292100" y="1071563"/>
          <a:ext cx="8343900" cy="4973637"/>
        </p:xfrm>
        <a:graphic>
          <a:graphicData uri="http://schemas.openxmlformats.org/presentationml/2006/ole">
            <p:oleObj spid="_x0000_s19458" name="Chart" r:id="rId5" imgW="8343967" imgH="4381555" progId="MSGraph.Chart.8">
              <p:embed followColorScheme="full"/>
            </p:oleObj>
          </a:graphicData>
        </a:graphic>
      </p:graphicFrame>
      <p:sp>
        <p:nvSpPr>
          <p:cNvPr id="10" name="Rectangle 4"/>
          <p:cNvSpPr>
            <a:spLocks noChangeArrowheads="1"/>
          </p:cNvSpPr>
          <p:nvPr/>
        </p:nvSpPr>
        <p:spPr bwMode="blackWhite">
          <a:xfrm>
            <a:off x="438150" y="5495925"/>
            <a:ext cx="8382000" cy="8667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chemeClr val="bg1"/>
                </a:solidFill>
              </a:rPr>
              <a:t>The rate is calculated by subtracting the real yield of the 2-year TIPS bond from the yield of the 2-year Treasury note.</a:t>
            </a:r>
            <a:br>
              <a:rPr lang="en-US" b="1">
                <a:solidFill>
                  <a:schemeClr val="bg1"/>
                </a:solidFill>
              </a:rPr>
            </a:br>
            <a:r>
              <a:rPr lang="en-US" b="1">
                <a:solidFill>
                  <a:schemeClr val="bg1"/>
                </a:solidFill>
              </a:rPr>
              <a:t>The result is the implied inflation rate for the next 2 years.</a:t>
            </a:r>
          </a:p>
        </p:txBody>
      </p:sp>
      <p:sp>
        <p:nvSpPr>
          <p:cNvPr id="9" name="AutoShape 38"/>
          <p:cNvSpPr>
            <a:spLocks noChangeArrowheads="1"/>
          </p:cNvSpPr>
          <p:nvPr/>
        </p:nvSpPr>
        <p:spPr bwMode="blackWhite">
          <a:xfrm>
            <a:off x="1098550" y="1079500"/>
            <a:ext cx="1468438" cy="1408113"/>
          </a:xfrm>
          <a:prstGeom prst="wedgeRectCallout">
            <a:avLst>
              <a:gd name="adj1" fmla="val 65384"/>
              <a:gd name="adj2" fmla="val 377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In early 2011, the bond market thought near-term inflation would rise above 2%. </a:t>
            </a:r>
          </a:p>
        </p:txBody>
      </p:sp>
      <p:sp>
        <p:nvSpPr>
          <p:cNvPr id="11" name="AutoShape 38"/>
          <p:cNvSpPr>
            <a:spLocks noChangeArrowheads="1"/>
          </p:cNvSpPr>
          <p:nvPr/>
        </p:nvSpPr>
        <p:spPr bwMode="blackWhite">
          <a:xfrm>
            <a:off x="4344988" y="1052513"/>
            <a:ext cx="1751012" cy="1377950"/>
          </a:xfrm>
          <a:prstGeom prst="wedgeRectCallout">
            <a:avLst>
              <a:gd name="adj1" fmla="val -28014"/>
              <a:gd name="adj2" fmla="val 83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But by Summer 2011 the bond market thought near-term inflation was likely to fall below 1.5%.</a:t>
            </a:r>
          </a:p>
        </p:txBody>
      </p:sp>
      <p:sp>
        <p:nvSpPr>
          <p:cNvPr id="12" name="AutoShape 38"/>
          <p:cNvSpPr>
            <a:spLocks noChangeArrowheads="1"/>
          </p:cNvSpPr>
          <p:nvPr/>
        </p:nvSpPr>
        <p:spPr bwMode="blackWhite">
          <a:xfrm>
            <a:off x="6145213" y="3802063"/>
            <a:ext cx="2743200" cy="690562"/>
          </a:xfrm>
          <a:prstGeom prst="wedgeRectCallout">
            <a:avLst>
              <a:gd name="adj1" fmla="val 33713"/>
              <a:gd name="adj2" fmla="val -129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Lately the bond market expects inflation over the next two years near 1.5% per year.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a:noFill/>
        </p:spPr>
        <p:txBody>
          <a:bodyPr/>
          <a:lstStyle/>
          <a:p>
            <a:r>
              <a:rPr lang="en-US" smtClean="0"/>
              <a:t>12/01/09 - 9pm</a:t>
            </a:r>
          </a:p>
        </p:txBody>
      </p:sp>
      <p:sp>
        <p:nvSpPr>
          <p:cNvPr id="2048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0485" name="Rectangle 110"/>
          <p:cNvSpPr>
            <a:spLocks noGrp="1" noChangeArrowheads="1"/>
          </p:cNvSpPr>
          <p:nvPr>
            <p:ph type="sldNum" sz="quarter" idx="12"/>
          </p:nvPr>
        </p:nvSpPr>
        <p:spPr>
          <a:noFill/>
        </p:spPr>
        <p:txBody>
          <a:bodyPr/>
          <a:lstStyle/>
          <a:p>
            <a:fld id="{F7DA81F4-19A3-4136-8070-459F01A5817D}" type="slidenum">
              <a:rPr lang="en-US"/>
              <a:pPr/>
              <a:t>28</a:t>
            </a:fld>
            <a:endParaRPr lang="en-US"/>
          </a:p>
        </p:txBody>
      </p:sp>
      <p:sp>
        <p:nvSpPr>
          <p:cNvPr id="20486" name="Rectangle 2"/>
          <p:cNvSpPr>
            <a:spLocks noGrp="1" noChangeArrowheads="1"/>
          </p:cNvSpPr>
          <p:nvPr>
            <p:ph type="title"/>
          </p:nvPr>
        </p:nvSpPr>
        <p:spPr>
          <a:xfrm>
            <a:off x="628650" y="185738"/>
            <a:ext cx="6953250" cy="860425"/>
          </a:xfrm>
        </p:spPr>
        <p:txBody>
          <a:bodyPr/>
          <a:lstStyle/>
          <a:p>
            <a:r>
              <a:rPr lang="en-US" smtClean="0"/>
              <a:t>Auto Liability Claims Severity Trends, 2005-2010</a:t>
            </a:r>
          </a:p>
        </p:txBody>
      </p:sp>
      <p:graphicFrame>
        <p:nvGraphicFramePr>
          <p:cNvPr id="20482" name="Object 3"/>
          <p:cNvGraphicFramePr>
            <a:graphicFrameLocks noChangeAspect="1"/>
          </p:cNvGraphicFramePr>
          <p:nvPr/>
        </p:nvGraphicFramePr>
        <p:xfrm>
          <a:off x="209550" y="1047750"/>
          <a:ext cx="8648700" cy="4181475"/>
        </p:xfrm>
        <a:graphic>
          <a:graphicData uri="http://schemas.openxmlformats.org/presentationml/2006/ole">
            <p:oleObj spid="_x0000_s20482" name="Chart" r:id="rId4" imgW="8648767" imgH="3762296" progId="MSGraph.Chart.8">
              <p:embed followColorScheme="full"/>
            </p:oleObj>
          </a:graphicData>
        </a:graphic>
      </p:graphicFrame>
      <p:sp>
        <p:nvSpPr>
          <p:cNvPr id="20487" name="Rectangle 4"/>
          <p:cNvSpPr>
            <a:spLocks noChangeArrowheads="1"/>
          </p:cNvSpPr>
          <p:nvPr/>
        </p:nvSpPr>
        <p:spPr bwMode="auto">
          <a:xfrm>
            <a:off x="0" y="6588125"/>
            <a:ext cx="73025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ISO/PCI </a:t>
            </a:r>
            <a:r>
              <a:rPr lang="en-US" sz="1100" i="1"/>
              <a:t>Fast Track </a:t>
            </a:r>
            <a:r>
              <a:rPr lang="en-US" sz="1100"/>
              <a:t>data; Bureau of Labor Statistics (CPI); Insurance Information Institute</a:t>
            </a:r>
          </a:p>
        </p:txBody>
      </p:sp>
      <p:sp>
        <p:nvSpPr>
          <p:cNvPr id="1936390" name="Rectangle 6"/>
          <p:cNvSpPr>
            <a:spLocks noChangeArrowheads="1"/>
          </p:cNvSpPr>
          <p:nvPr/>
        </p:nvSpPr>
        <p:spPr bwMode="blackWhite">
          <a:xfrm>
            <a:off x="561975" y="5400675"/>
            <a:ext cx="8020050"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The average severity of auto property damage liability claims has grown slightly more slowly than overall inflation. Beginning in 2006, average severity for BI and PIP grew much faster.</a:t>
            </a:r>
          </a:p>
        </p:txBody>
      </p:sp>
      <p:sp>
        <p:nvSpPr>
          <p:cNvPr id="20489" name="TextBox 9"/>
          <p:cNvSpPr txBox="1">
            <a:spLocks noChangeArrowheads="1"/>
          </p:cNvSpPr>
          <p:nvPr/>
        </p:nvSpPr>
        <p:spPr bwMode="auto">
          <a:xfrm>
            <a:off x="114300" y="1123950"/>
            <a:ext cx="1504950" cy="523875"/>
          </a:xfrm>
          <a:prstGeom prst="rect">
            <a:avLst/>
          </a:prstGeom>
          <a:noFill/>
          <a:ln w="9525">
            <a:noFill/>
            <a:miter lim="800000"/>
            <a:headEnd/>
            <a:tailEnd/>
          </a:ln>
        </p:spPr>
        <p:txBody>
          <a:bodyPr>
            <a:spAutoFit/>
          </a:bodyPr>
          <a:lstStyle/>
          <a:p>
            <a:r>
              <a:rPr lang="en-US" sz="1400"/>
              <a:t>Change from prior year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390525" y="152400"/>
            <a:ext cx="7400925" cy="860425"/>
          </a:xfrm>
        </p:spPr>
        <p:txBody>
          <a:bodyPr/>
          <a:lstStyle/>
          <a:p>
            <a:r>
              <a:rPr lang="en-US" sz="2800" smtClean="0"/>
              <a:t>P/C Insurance Claim Cost Drivers Grow Faster than even the Medical CPI Suggests</a:t>
            </a:r>
          </a:p>
        </p:txBody>
      </p:sp>
      <p:sp>
        <p:nvSpPr>
          <p:cNvPr id="21508" name="Rectangle 4"/>
          <p:cNvSpPr>
            <a:spLocks noChangeArrowheads="1"/>
          </p:cNvSpPr>
          <p:nvPr/>
        </p:nvSpPr>
        <p:spPr bwMode="auto">
          <a:xfrm>
            <a:off x="0" y="6578600"/>
            <a:ext cx="9191625"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Bureau of Labor Statistics; Insurance Information Institute.</a:t>
            </a:r>
          </a:p>
        </p:txBody>
      </p:sp>
      <p:graphicFrame>
        <p:nvGraphicFramePr>
          <p:cNvPr id="21506" name="Object 2"/>
          <p:cNvGraphicFramePr>
            <a:graphicFrameLocks/>
          </p:cNvGraphicFramePr>
          <p:nvPr/>
        </p:nvGraphicFramePr>
        <p:xfrm>
          <a:off x="341313" y="1350963"/>
          <a:ext cx="8493125" cy="4635500"/>
        </p:xfrm>
        <a:graphic>
          <a:graphicData uri="http://schemas.openxmlformats.org/presentationml/2006/ole">
            <p:oleObj spid="_x0000_s21506" name="Chart" r:id="rId4" imgW="8458335" imgH="4324276" progId="MSGraph.Chart.8">
              <p:embed followColorScheme="full"/>
            </p:oleObj>
          </a:graphicData>
        </a:graphic>
      </p:graphicFrame>
      <p:sp>
        <p:nvSpPr>
          <p:cNvPr id="21509" name="Rectangle 6"/>
          <p:cNvSpPr>
            <a:spLocks noChangeArrowheads="1"/>
          </p:cNvSpPr>
          <p:nvPr/>
        </p:nvSpPr>
        <p:spPr bwMode="black">
          <a:xfrm>
            <a:off x="171450" y="1050925"/>
            <a:ext cx="146685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a:t>Mar 2012 Y-o-Y Price Changes</a:t>
            </a:r>
          </a:p>
        </p:txBody>
      </p:sp>
      <p:sp>
        <p:nvSpPr>
          <p:cNvPr id="6" name="Rectangle 5"/>
          <p:cNvSpPr>
            <a:spLocks noChangeArrowheads="1"/>
          </p:cNvSpPr>
          <p:nvPr/>
        </p:nvSpPr>
        <p:spPr bwMode="blackWhite">
          <a:xfrm>
            <a:off x="327025" y="5975350"/>
            <a:ext cx="8524875"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Healthcare costs are a major liability, med pay, and PIP claim cost driver.  They are likely to grow faster than the CPI for the next few years, at least</a:t>
            </a:r>
          </a:p>
        </p:txBody>
      </p:sp>
      <p:sp>
        <p:nvSpPr>
          <p:cNvPr id="2151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C527B52-304E-4ACC-BA32-D0BC3A07767E}" type="slidenum">
              <a:rPr lang="en-US" sz="900"/>
              <a:pPr algn="r" eaLnBrk="0" hangingPunct="0">
                <a:lnSpc>
                  <a:spcPct val="85000"/>
                </a:lnSpc>
                <a:spcBef>
                  <a:spcPct val="20000"/>
                </a:spcBef>
              </a:pPr>
              <a:t>29</a:t>
            </a:fld>
            <a:endParaRPr lang="en-US" sz="900"/>
          </a:p>
        </p:txBody>
      </p:sp>
      <p:sp>
        <p:nvSpPr>
          <p:cNvPr id="2" name="AutoShape 6"/>
          <p:cNvSpPr>
            <a:spLocks noChangeArrowheads="1"/>
          </p:cNvSpPr>
          <p:nvPr/>
        </p:nvSpPr>
        <p:spPr bwMode="blackWhite">
          <a:xfrm>
            <a:off x="1739900" y="2047875"/>
            <a:ext cx="1012825" cy="730250"/>
          </a:xfrm>
          <a:prstGeom prst="wedgeRectCallout">
            <a:avLst>
              <a:gd name="adj1" fmla="val 3280"/>
              <a:gd name="adj2" fmla="val 169065"/>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Excludes Food and Energy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10"/>
          <p:cNvSpPr>
            <a:spLocks noGrp="1" noChangeArrowheads="1"/>
          </p:cNvSpPr>
          <p:nvPr>
            <p:ph type="sldNum" sz="quarter" idx="12"/>
          </p:nvPr>
        </p:nvSpPr>
        <p:spPr>
          <a:noFill/>
        </p:spPr>
        <p:txBody>
          <a:bodyPr/>
          <a:lstStyle/>
          <a:p>
            <a:fld id="{9398200E-6C46-432A-AF71-60B56B9EB755}" type="slidenum">
              <a:rPr lang="en-US">
                <a:solidFill>
                  <a:srgbClr val="000000"/>
                </a:solidFill>
              </a:rPr>
              <a:pPr/>
              <a:t>3</a:t>
            </a:fld>
            <a:endParaRPr lang="en-US">
              <a:solidFill>
                <a:srgbClr val="000000"/>
              </a:solidFill>
            </a:endParaRPr>
          </a:p>
        </p:txBody>
      </p:sp>
      <p:sp>
        <p:nvSpPr>
          <p:cNvPr id="1029" name="Rectangle 6"/>
          <p:cNvSpPr>
            <a:spLocks noChangeArrowheads="1"/>
          </p:cNvSpPr>
          <p:nvPr/>
        </p:nvSpPr>
        <p:spPr bwMode="auto">
          <a:xfrm>
            <a:off x="1649413" y="1398588"/>
            <a:ext cx="817562" cy="3754437"/>
          </a:xfrm>
          <a:prstGeom prst="rect">
            <a:avLst/>
          </a:prstGeom>
          <a:solidFill>
            <a:srgbClr val="225A7A">
              <a:alpha val="23921"/>
            </a:srgbClr>
          </a:solidFill>
          <a:ln w="12700" algn="ctr">
            <a:noFill/>
            <a:miter lim="800000"/>
            <a:headEnd/>
            <a:tailEnd/>
          </a:ln>
        </p:spPr>
        <p:txBody>
          <a:bodyPr wrap="none" anchor="ctr"/>
          <a:lstStyle/>
          <a:p>
            <a:endParaRPr lang="en-US">
              <a:solidFill>
                <a:srgbClr val="000000"/>
              </a:solidFill>
            </a:endParaRPr>
          </a:p>
        </p:txBody>
      </p:sp>
      <p:sp>
        <p:nvSpPr>
          <p:cNvPr id="1030" name="Rectangle 15"/>
          <p:cNvSpPr>
            <a:spLocks noChangeArrowheads="1"/>
          </p:cNvSpPr>
          <p:nvPr/>
        </p:nvSpPr>
        <p:spPr bwMode="auto">
          <a:xfrm>
            <a:off x="3355975" y="1417638"/>
            <a:ext cx="709613" cy="3754437"/>
          </a:xfrm>
          <a:prstGeom prst="rect">
            <a:avLst/>
          </a:prstGeom>
          <a:solidFill>
            <a:srgbClr val="225A7A">
              <a:alpha val="23921"/>
            </a:srgbClr>
          </a:solidFill>
          <a:ln w="12700" algn="ctr">
            <a:noFill/>
            <a:miter lim="800000"/>
            <a:headEnd/>
            <a:tailEnd/>
          </a:ln>
        </p:spPr>
        <p:txBody>
          <a:bodyPr wrap="none" anchor="ctr"/>
          <a:lstStyle/>
          <a:p>
            <a:endParaRPr lang="en-US">
              <a:solidFill>
                <a:srgbClr val="000000"/>
              </a:solidFill>
            </a:endParaRPr>
          </a:p>
        </p:txBody>
      </p:sp>
      <p:sp>
        <p:nvSpPr>
          <p:cNvPr id="1031" name="Rectangle 16"/>
          <p:cNvSpPr>
            <a:spLocks noChangeArrowheads="1"/>
          </p:cNvSpPr>
          <p:nvPr/>
        </p:nvSpPr>
        <p:spPr bwMode="auto">
          <a:xfrm>
            <a:off x="6410325" y="1368425"/>
            <a:ext cx="638175" cy="3754438"/>
          </a:xfrm>
          <a:prstGeom prst="rect">
            <a:avLst/>
          </a:prstGeom>
          <a:solidFill>
            <a:srgbClr val="225A7A">
              <a:alpha val="23921"/>
            </a:srgbClr>
          </a:solidFill>
          <a:ln w="12700" algn="ctr">
            <a:noFill/>
            <a:miter lim="800000"/>
            <a:headEnd/>
            <a:tailEnd/>
          </a:ln>
        </p:spPr>
        <p:txBody>
          <a:bodyPr wrap="none" anchor="ctr"/>
          <a:lstStyle/>
          <a:p>
            <a:endParaRPr lang="en-US">
              <a:solidFill>
                <a:srgbClr val="000000"/>
              </a:solidFill>
            </a:endParaRPr>
          </a:p>
        </p:txBody>
      </p:sp>
      <p:graphicFrame>
        <p:nvGraphicFramePr>
          <p:cNvPr id="1026" name="Object 2"/>
          <p:cNvGraphicFramePr>
            <a:graphicFrameLocks/>
          </p:cNvGraphicFramePr>
          <p:nvPr/>
        </p:nvGraphicFramePr>
        <p:xfrm>
          <a:off x="304800" y="1046163"/>
          <a:ext cx="8683625" cy="4532312"/>
        </p:xfrm>
        <a:graphic>
          <a:graphicData uri="http://schemas.openxmlformats.org/presentationml/2006/ole">
            <p:oleObj spid="_x0000_s1026" name="Chart" r:id="rId4" imgW="8601024" imgH="4533938" progId="MSGraph.Chart.8">
              <p:embed followColorScheme="full"/>
            </p:oleObj>
          </a:graphicData>
        </a:graphic>
      </p:graphicFrame>
      <p:sp>
        <p:nvSpPr>
          <p:cNvPr id="1032" name="Rectangle 3"/>
          <p:cNvSpPr>
            <a:spLocks noGrp="1" noChangeArrowheads="1"/>
          </p:cNvSpPr>
          <p:nvPr>
            <p:ph type="title"/>
          </p:nvPr>
        </p:nvSpPr>
        <p:spPr>
          <a:xfrm>
            <a:off x="434975" y="176213"/>
            <a:ext cx="7127875" cy="860425"/>
          </a:xfrm>
        </p:spPr>
        <p:txBody>
          <a:bodyPr/>
          <a:lstStyle/>
          <a:p>
            <a:r>
              <a:rPr lang="en-US" sz="2500" smtClean="0"/>
              <a:t>Net Written Premiums: Soft Market Persisted into 2011 but Growth Returned; More in 2012?</a:t>
            </a:r>
          </a:p>
        </p:txBody>
      </p:sp>
      <p:sp>
        <p:nvSpPr>
          <p:cNvPr id="1033" name="Text Box 10"/>
          <p:cNvSpPr txBox="1">
            <a:spLocks noChangeArrowheads="1"/>
          </p:cNvSpPr>
          <p:nvPr/>
        </p:nvSpPr>
        <p:spPr bwMode="auto">
          <a:xfrm>
            <a:off x="1458913" y="1093788"/>
            <a:ext cx="1066800"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buClr>
                <a:srgbClr val="FF3300"/>
              </a:buClr>
              <a:buFont typeface="Wingdings" pitchFamily="2" charset="2"/>
              <a:buNone/>
            </a:pPr>
            <a:r>
              <a:rPr lang="en-US" sz="1400" b="1">
                <a:solidFill>
                  <a:srgbClr val="000000"/>
                </a:solidFill>
              </a:rPr>
              <a:t>1975-78</a:t>
            </a:r>
          </a:p>
        </p:txBody>
      </p:sp>
      <p:sp>
        <p:nvSpPr>
          <p:cNvPr id="1034" name="Text Box 11"/>
          <p:cNvSpPr txBox="1">
            <a:spLocks noChangeArrowheads="1"/>
          </p:cNvSpPr>
          <p:nvPr/>
        </p:nvSpPr>
        <p:spPr bwMode="auto">
          <a:xfrm>
            <a:off x="3189288" y="1103313"/>
            <a:ext cx="1066800"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buClr>
                <a:srgbClr val="FF3300"/>
              </a:buClr>
              <a:buFont typeface="Wingdings" pitchFamily="2" charset="2"/>
              <a:buNone/>
            </a:pPr>
            <a:r>
              <a:rPr lang="en-US" sz="1400" b="1">
                <a:solidFill>
                  <a:srgbClr val="000000"/>
                </a:solidFill>
              </a:rPr>
              <a:t>1984-87</a:t>
            </a:r>
          </a:p>
        </p:txBody>
      </p:sp>
      <p:sp>
        <p:nvSpPr>
          <p:cNvPr id="1035" name="Text Box 12"/>
          <p:cNvSpPr txBox="1">
            <a:spLocks noChangeArrowheads="1"/>
          </p:cNvSpPr>
          <p:nvPr/>
        </p:nvSpPr>
        <p:spPr bwMode="auto">
          <a:xfrm>
            <a:off x="6218238" y="1084263"/>
            <a:ext cx="1066800" cy="304800"/>
          </a:xfrm>
          <a:prstGeom prst="rect">
            <a:avLst/>
          </a:prstGeom>
          <a:noFill/>
          <a:ln w="9525">
            <a:noFill/>
            <a:miter lim="800000"/>
            <a:headEnd/>
            <a:tailEnd/>
          </a:ln>
        </p:spPr>
        <p:txBody>
          <a:bodyPr lIns="92075" tIns="46038" rIns="92075" bIns="46038">
            <a:spAutoFit/>
          </a:bodyPr>
          <a:lstStyle/>
          <a:p>
            <a:pPr algn="ctr" eaLnBrk="0" hangingPunct="0">
              <a:spcBef>
                <a:spcPct val="50000"/>
              </a:spcBef>
              <a:buClr>
                <a:srgbClr val="FF3300"/>
              </a:buClr>
              <a:buFont typeface="Wingdings" pitchFamily="2" charset="2"/>
              <a:buNone/>
            </a:pPr>
            <a:r>
              <a:rPr lang="en-US" sz="1400" b="1">
                <a:solidFill>
                  <a:srgbClr val="000000"/>
                </a:solidFill>
              </a:rPr>
              <a:t>2000-03</a:t>
            </a:r>
          </a:p>
        </p:txBody>
      </p:sp>
      <p:sp>
        <p:nvSpPr>
          <p:cNvPr id="1036" name="Rectangle 1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eaLnBrk="0" hangingPunct="0">
              <a:lnSpc>
                <a:spcPct val="90000"/>
              </a:lnSpc>
              <a:buClr>
                <a:srgbClr val="FF6801"/>
              </a:buClr>
              <a:buFont typeface="Wingdings" pitchFamily="2" charset="2"/>
              <a:buNone/>
            </a:pPr>
            <a:r>
              <a:rPr lang="en-US" sz="1100">
                <a:solidFill>
                  <a:srgbClr val="000000"/>
                </a:solidFill>
              </a:rPr>
              <a:t>Shaded areas denote “hard market” periods</a:t>
            </a:r>
          </a:p>
          <a:p>
            <a:pPr eaLnBrk="0" hangingPunct="0">
              <a:lnSpc>
                <a:spcPct val="90000"/>
              </a:lnSpc>
              <a:buClr>
                <a:srgbClr val="FF6801"/>
              </a:buClr>
              <a:buFont typeface="Wingdings" pitchFamily="2" charset="2"/>
              <a:buNone/>
            </a:pPr>
            <a:r>
              <a:rPr lang="en-US" sz="1100">
                <a:solidFill>
                  <a:srgbClr val="000000"/>
                </a:solidFill>
              </a:rPr>
              <a:t>Sources:  A.M. Best (historical and forecast), ISO, Insurance Information Institute.</a:t>
            </a:r>
          </a:p>
        </p:txBody>
      </p:sp>
      <p:sp>
        <p:nvSpPr>
          <p:cNvPr id="17" name="AutoShape 14"/>
          <p:cNvSpPr>
            <a:spLocks noChangeArrowheads="1"/>
          </p:cNvSpPr>
          <p:nvPr/>
        </p:nvSpPr>
        <p:spPr bwMode="blackWhite">
          <a:xfrm>
            <a:off x="7058025" y="1428750"/>
            <a:ext cx="887413" cy="1600200"/>
          </a:xfrm>
          <a:prstGeom prst="wedgeRectCallout">
            <a:avLst>
              <a:gd name="adj1" fmla="val 98787"/>
              <a:gd name="adj2" fmla="val 11109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NWP rose 3.3% in 2011; best growth since 2004</a:t>
            </a:r>
          </a:p>
        </p:txBody>
      </p:sp>
      <p:sp>
        <p:nvSpPr>
          <p:cNvPr id="18" name="AutoShape 7"/>
          <p:cNvSpPr>
            <a:spLocks noChangeArrowheads="1"/>
          </p:cNvSpPr>
          <p:nvPr/>
        </p:nvSpPr>
        <p:spPr bwMode="blackWhite">
          <a:xfrm>
            <a:off x="8058150" y="1476375"/>
            <a:ext cx="933450" cy="868363"/>
          </a:xfrm>
          <a:prstGeom prst="wedgeRectCallout">
            <a:avLst>
              <a:gd name="adj1" fmla="val 20120"/>
              <a:gd name="adj2" fmla="val 228606"/>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growth: 3.1%</a:t>
            </a:r>
            <a:endParaRPr lang="en-US" sz="1600" b="1">
              <a:solidFill>
                <a:srgbClr val="FFFFFF"/>
              </a:solidFill>
            </a:endParaRPr>
          </a:p>
        </p:txBody>
      </p:sp>
      <p:sp>
        <p:nvSpPr>
          <p:cNvPr id="19" name="Rectangle 5"/>
          <p:cNvSpPr>
            <a:spLocks noChangeArrowheads="1"/>
          </p:cNvSpPr>
          <p:nvPr/>
        </p:nvSpPr>
        <p:spPr bwMode="blackWhite">
          <a:xfrm>
            <a:off x="542925" y="5648325"/>
            <a:ext cx="8229600" cy="723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eaLnBrk="0" hangingPunct="0">
              <a:spcBef>
                <a:spcPct val="50000"/>
              </a:spcBef>
              <a:buClr>
                <a:srgbClr val="FFFFFF"/>
              </a:buClr>
              <a:buFont typeface="Wingdings" pitchFamily="2" charset="2"/>
              <a:buNone/>
            </a:pPr>
            <a:r>
              <a:rPr lang="en-US" sz="1600" b="1">
                <a:solidFill>
                  <a:srgbClr val="FFFFFF"/>
                </a:solidFill>
              </a:rPr>
              <a:t>Net Written Premiums fell 0.7% in 2007 (1</a:t>
            </a:r>
            <a:r>
              <a:rPr lang="en-US" sz="1600" b="1" baseline="30000">
                <a:solidFill>
                  <a:srgbClr val="FFFFFF"/>
                </a:solidFill>
              </a:rPr>
              <a:t>st</a:t>
            </a:r>
            <a:r>
              <a:rPr lang="en-US" sz="1600" b="1">
                <a:solidFill>
                  <a:srgbClr val="FFFFFF"/>
                </a:solidFill>
              </a:rPr>
              <a:t> year-over-year drop since 1943), fell</a:t>
            </a:r>
            <a:br>
              <a:rPr lang="en-US" sz="1600" b="1">
                <a:solidFill>
                  <a:srgbClr val="FFFFFF"/>
                </a:solidFill>
              </a:rPr>
            </a:br>
            <a:r>
              <a:rPr lang="en-US" sz="1600" b="1">
                <a:solidFill>
                  <a:srgbClr val="FFFFFF"/>
                </a:solidFill>
              </a:rPr>
              <a:t>2.0% in 2008, and 4.2% in 2009—the first 3-successive-year decline since 1930-33.</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nodeType="afterGroup">
                            <p:stCondLst>
                              <p:cond delay="2700"/>
                            </p:stCondLst>
                            <p:childTnLst>
                              <p:par>
                                <p:cTn id="13" presetID="53" presetClass="entr" presetSubtype="0" fill="hold" grpId="0" nodeType="after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idx="4294967295"/>
          </p:nvPr>
        </p:nvSpPr>
        <p:spPr>
          <a:xfrm>
            <a:off x="476250" y="152400"/>
            <a:ext cx="7400925" cy="860425"/>
          </a:xfrm>
        </p:spPr>
        <p:txBody>
          <a:bodyPr/>
          <a:lstStyle/>
          <a:p>
            <a:r>
              <a:rPr lang="en-US" sz="2300" smtClean="0"/>
              <a:t>P/C Commercial Property Insurance Claim Cost Drivers Grow Faster than the Overall CPI Suggests</a:t>
            </a:r>
          </a:p>
        </p:txBody>
      </p:sp>
      <p:sp>
        <p:nvSpPr>
          <p:cNvPr id="22532" name="Rectangle 4"/>
          <p:cNvSpPr>
            <a:spLocks noChangeArrowheads="1"/>
          </p:cNvSpPr>
          <p:nvPr/>
        </p:nvSpPr>
        <p:spPr bwMode="auto">
          <a:xfrm>
            <a:off x="0"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Bureau of Labor Statistics; Insurance Information Institute.</a:t>
            </a:r>
          </a:p>
        </p:txBody>
      </p:sp>
      <p:graphicFrame>
        <p:nvGraphicFramePr>
          <p:cNvPr id="22530" name="Object 2"/>
          <p:cNvGraphicFramePr>
            <a:graphicFrameLocks/>
          </p:cNvGraphicFramePr>
          <p:nvPr/>
        </p:nvGraphicFramePr>
        <p:xfrm>
          <a:off x="341313" y="1350963"/>
          <a:ext cx="8493125" cy="4635500"/>
        </p:xfrm>
        <a:graphic>
          <a:graphicData uri="http://schemas.openxmlformats.org/presentationml/2006/ole">
            <p:oleObj spid="_x0000_s22530" name="Chart" r:id="rId4" imgW="8458335" imgH="4324276" progId="MSGraph.Chart.8">
              <p:embed followColorScheme="full"/>
            </p:oleObj>
          </a:graphicData>
        </a:graphic>
      </p:graphicFrame>
      <p:sp>
        <p:nvSpPr>
          <p:cNvPr id="6" name="Rectangle 5"/>
          <p:cNvSpPr>
            <a:spLocks noChangeArrowheads="1"/>
          </p:cNvSpPr>
          <p:nvPr/>
        </p:nvSpPr>
        <p:spPr bwMode="blackWhite">
          <a:xfrm>
            <a:off x="327025" y="5915025"/>
            <a:ext cx="8524875" cy="631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Copper prices spiked and retreated in 2011. In July its price was 33% higher than a year earlier; by November it cost 8% less than in November 2010.</a:t>
            </a:r>
          </a:p>
        </p:txBody>
      </p:sp>
      <p:sp>
        <p:nvSpPr>
          <p:cNvPr id="2253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F698753-102D-4010-9CE0-893F8C2CC5AB}" type="slidenum">
              <a:rPr lang="en-US" sz="900"/>
              <a:pPr algn="r" eaLnBrk="0" hangingPunct="0">
                <a:lnSpc>
                  <a:spcPct val="85000"/>
                </a:lnSpc>
                <a:spcBef>
                  <a:spcPct val="20000"/>
                </a:spcBef>
              </a:pPr>
              <a:t>30</a:t>
            </a:fld>
            <a:endParaRPr lang="en-US" sz="900"/>
          </a:p>
        </p:txBody>
      </p:sp>
      <p:sp>
        <p:nvSpPr>
          <p:cNvPr id="2" name="AutoShape 6"/>
          <p:cNvSpPr>
            <a:spLocks noChangeArrowheads="1"/>
          </p:cNvSpPr>
          <p:nvPr/>
        </p:nvSpPr>
        <p:spPr bwMode="blackWhite">
          <a:xfrm>
            <a:off x="2349500" y="2543175"/>
            <a:ext cx="1012825" cy="730250"/>
          </a:xfrm>
          <a:prstGeom prst="wedgeRectCallout">
            <a:avLst>
              <a:gd name="adj1" fmla="val 21148"/>
              <a:gd name="adj2" fmla="val 214718"/>
            </a:avLst>
          </a:prstGeom>
          <a:solidFill>
            <a:schemeClr val="bg2">
              <a:lumMod val="75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Excludes Food and Energy</a:t>
            </a:r>
          </a:p>
        </p:txBody>
      </p:sp>
      <p:sp>
        <p:nvSpPr>
          <p:cNvPr id="22536" name="Rectangle 6"/>
          <p:cNvSpPr>
            <a:spLocks noChangeArrowheads="1"/>
          </p:cNvSpPr>
          <p:nvPr/>
        </p:nvSpPr>
        <p:spPr bwMode="black">
          <a:xfrm>
            <a:off x="220663" y="1122363"/>
            <a:ext cx="3773487"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Price Level Change: 2011 vs. 2010</a:t>
            </a:r>
          </a:p>
        </p:txBody>
      </p:sp>
      <p:sp>
        <p:nvSpPr>
          <p:cNvPr id="22537" name="Date Placeholder 9"/>
          <p:cNvSpPr>
            <a:spLocks noGrp="1"/>
          </p:cNvSpPr>
          <p:nvPr>
            <p:ph type="dt" sz="quarter" idx="10"/>
          </p:nvPr>
        </p:nvSpPr>
        <p:spPr>
          <a:noFill/>
        </p:spPr>
        <p:txBody>
          <a:bodyPr/>
          <a:lstStyle/>
          <a:p>
            <a:r>
              <a:rPr lang="en-US" smtClean="0"/>
              <a:t>12/01/09 - 9pm</a:t>
            </a:r>
          </a:p>
        </p:txBody>
      </p:sp>
      <p:sp>
        <p:nvSpPr>
          <p:cNvPr id="22538" name="Slide Number Placeholder 10"/>
          <p:cNvSpPr>
            <a:spLocks noGrp="1"/>
          </p:cNvSpPr>
          <p:nvPr>
            <p:ph type="sldNum" sz="quarter" idx="12"/>
          </p:nvPr>
        </p:nvSpPr>
        <p:spPr>
          <a:noFill/>
        </p:spPr>
        <p:txBody>
          <a:bodyPr/>
          <a:lstStyle/>
          <a:p>
            <a:fld id="{D4DDC651-3472-478E-90EA-E70B57CB7C3B}" type="slidenum">
              <a:rPr lang="en-US"/>
              <a:pPr/>
              <a:t>30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200"/>
                            </p:stCondLst>
                            <p:childTnLst>
                              <p:par>
                                <p:cTn id="10" presetID="22" presetClass="entr" presetSubtype="2" fill="hold" grpId="0" nodeType="after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481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AA848DF-8AE2-4E09-A557-14832F7B9BCF}" type="slidenum">
              <a:rPr lang="en-US" sz="900">
                <a:solidFill>
                  <a:schemeClr val="bg1"/>
                </a:solidFill>
              </a:rPr>
              <a:pPr algn="r" eaLnBrk="0" hangingPunct="0">
                <a:lnSpc>
                  <a:spcPct val="85000"/>
                </a:lnSpc>
                <a:spcBef>
                  <a:spcPct val="20000"/>
                </a:spcBef>
              </a:pPr>
              <a:t>31</a:t>
            </a:fld>
            <a:endParaRPr lang="en-US" sz="900">
              <a:solidFill>
                <a:schemeClr val="bg1"/>
              </a:solidFill>
            </a:endParaRPr>
          </a:p>
        </p:txBody>
      </p:sp>
      <p:sp>
        <p:nvSpPr>
          <p:cNvPr id="1924102" name="Rectangle 6"/>
          <p:cNvSpPr>
            <a:spLocks noChangeArrowheads="1"/>
          </p:cNvSpPr>
          <p:nvPr/>
        </p:nvSpPr>
        <p:spPr bwMode="blackWhite">
          <a:xfrm>
            <a:off x="466725" y="1647825"/>
            <a:ext cx="8239125" cy="1704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What’s a “MegaTrend? What’s a “MicroTrend?</a:t>
            </a:r>
          </a:p>
        </p:txBody>
      </p:sp>
      <p:sp>
        <p:nvSpPr>
          <p:cNvPr id="7" name="Rectangle 7"/>
          <p:cNvSpPr>
            <a:spLocks noChangeArrowheads="1"/>
          </p:cNvSpPr>
          <p:nvPr/>
        </p:nvSpPr>
        <p:spPr bwMode="auto">
          <a:xfrm>
            <a:off x="466725" y="4851400"/>
            <a:ext cx="8185150" cy="1089025"/>
          </a:xfrm>
          <a:prstGeom prst="rect">
            <a:avLst/>
          </a:prstGeom>
          <a:noFill/>
          <a:ln>
            <a:noFill/>
          </a:ln>
          <a:extLst/>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defRPr/>
            </a:pPr>
            <a:r>
              <a:rPr lang="en-US" sz="3600" b="1" i="1" dirty="0">
                <a:solidFill>
                  <a:schemeClr val="accent6"/>
                </a:solidFill>
              </a:rPr>
              <a:t>What are the implications for Insurance and Risk Management?</a:t>
            </a:r>
          </a:p>
        </p:txBody>
      </p:sp>
      <p:sp>
        <p:nvSpPr>
          <p:cNvPr id="8" name="Rectangle 7"/>
          <p:cNvSpPr>
            <a:spLocks noChangeArrowheads="1"/>
          </p:cNvSpPr>
          <p:nvPr/>
        </p:nvSpPr>
        <p:spPr bwMode="auto">
          <a:xfrm>
            <a:off x="639763" y="3624263"/>
            <a:ext cx="8185150" cy="108902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B7299"/>
                </a:solidFill>
              </a:rPr>
              <a:t>Looking beyond day-to-day developments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par>
                          <p:cTn id="8" fill="hold" nodeType="afterGroup">
                            <p:stCondLst>
                              <p:cond delay="13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nodeType="afterGroup">
                            <p:stCondLst>
                              <p:cond delay="33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05"/>
          <p:cNvSpPr>
            <a:spLocks noGrp="1" noChangeArrowheads="1"/>
          </p:cNvSpPr>
          <p:nvPr>
            <p:ph type="dt" sz="quarter" idx="10"/>
          </p:nvPr>
        </p:nvSpPr>
        <p:spPr>
          <a:noFill/>
        </p:spPr>
        <p:txBody>
          <a:bodyPr/>
          <a:lstStyle/>
          <a:p>
            <a:r>
              <a:rPr lang="en-US" smtClean="0"/>
              <a:t>12/01/09 - 9pm</a:t>
            </a:r>
          </a:p>
        </p:txBody>
      </p:sp>
      <p:sp>
        <p:nvSpPr>
          <p:cNvPr id="3584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5844" name="Rectangle 110"/>
          <p:cNvSpPr>
            <a:spLocks noGrp="1" noChangeArrowheads="1"/>
          </p:cNvSpPr>
          <p:nvPr>
            <p:ph type="sldNum" sz="quarter" idx="12"/>
          </p:nvPr>
        </p:nvSpPr>
        <p:spPr>
          <a:noFill/>
        </p:spPr>
        <p:txBody>
          <a:bodyPr/>
          <a:lstStyle/>
          <a:p>
            <a:fld id="{FC544A2B-662F-4883-911B-61C74DBEF154}" type="slidenum">
              <a:rPr lang="en-US"/>
              <a:pPr/>
              <a:t>32</a:t>
            </a:fld>
            <a:endParaRPr lang="en-US"/>
          </a:p>
        </p:txBody>
      </p:sp>
      <p:sp>
        <p:nvSpPr>
          <p:cNvPr id="35845" name="Rectangle 2"/>
          <p:cNvSpPr>
            <a:spLocks noGrp="1" noChangeArrowheads="1"/>
          </p:cNvSpPr>
          <p:nvPr>
            <p:ph type="title"/>
          </p:nvPr>
        </p:nvSpPr>
        <p:spPr>
          <a:xfrm>
            <a:off x="622300" y="361950"/>
            <a:ext cx="6769100" cy="627063"/>
          </a:xfrm>
        </p:spPr>
        <p:txBody>
          <a:bodyPr/>
          <a:lstStyle/>
          <a:p>
            <a:r>
              <a:rPr lang="en-US" smtClean="0"/>
              <a:t>A MegaTrend is…</a:t>
            </a:r>
          </a:p>
        </p:txBody>
      </p:sp>
      <p:sp>
        <p:nvSpPr>
          <p:cNvPr id="35846" name="TextBox 1"/>
          <p:cNvSpPr txBox="1">
            <a:spLocks noChangeArrowheads="1"/>
          </p:cNvSpPr>
          <p:nvPr/>
        </p:nvSpPr>
        <p:spPr bwMode="auto">
          <a:xfrm>
            <a:off x="495300" y="1238250"/>
            <a:ext cx="8115300" cy="4032250"/>
          </a:xfrm>
          <a:prstGeom prst="rect">
            <a:avLst/>
          </a:prstGeom>
          <a:noFill/>
          <a:ln w="9525">
            <a:noFill/>
            <a:miter lim="800000"/>
            <a:headEnd/>
            <a:tailEnd/>
          </a:ln>
        </p:spPr>
        <p:txBody>
          <a:bodyPr>
            <a:spAutoFit/>
          </a:bodyPr>
          <a:lstStyle/>
          <a:p>
            <a:pPr marL="457200" indent="-457200">
              <a:buFont typeface="Arial" charset="0"/>
              <a:buChar char="•"/>
            </a:pPr>
            <a:r>
              <a:rPr lang="en-US" sz="3200"/>
              <a:t>Something…</a:t>
            </a:r>
          </a:p>
          <a:p>
            <a:pPr marL="457200" indent="-457200">
              <a:buFont typeface="Arial" charset="0"/>
              <a:buChar char="•"/>
            </a:pPr>
            <a:endParaRPr lang="en-US" sz="3200"/>
          </a:p>
          <a:p>
            <a:pPr marL="742950" lvl="1" indent="-285750">
              <a:buFont typeface="Arial" charset="0"/>
              <a:buChar char="•"/>
            </a:pPr>
            <a:r>
              <a:rPr lang="en-US" sz="3200"/>
              <a:t>Generally changing the way things get done</a:t>
            </a:r>
          </a:p>
          <a:p>
            <a:pPr marL="742950" lvl="1" indent="-285750">
              <a:buFont typeface="Arial" charset="0"/>
              <a:buChar char="•"/>
            </a:pPr>
            <a:endParaRPr lang="en-US" sz="3200"/>
          </a:p>
          <a:p>
            <a:pPr marL="742950" lvl="1" indent="-285750">
              <a:buFont typeface="Arial" charset="0"/>
              <a:buChar char="•"/>
            </a:pPr>
            <a:r>
              <a:rPr lang="en-US" sz="3200"/>
              <a:t>Happening on an enormous scale</a:t>
            </a:r>
          </a:p>
          <a:p>
            <a:pPr marL="742950" lvl="1" indent="-285750">
              <a:buFont typeface="Arial" charset="0"/>
              <a:buChar char="•"/>
            </a:pPr>
            <a:endParaRPr lang="en-US" sz="3200"/>
          </a:p>
          <a:p>
            <a:pPr marL="742950" lvl="1" indent="-285750">
              <a:buFont typeface="Arial" charset="0"/>
              <a:buChar char="•"/>
            </a:pPr>
            <a:r>
              <a:rPr lang="en-US" sz="3200"/>
              <a:t>Growing rapidly</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3250" y="128588"/>
            <a:ext cx="6454775" cy="860425"/>
          </a:xfrm>
        </p:spPr>
        <p:txBody>
          <a:bodyPr/>
          <a:lstStyle/>
          <a:p>
            <a:r>
              <a:rPr lang="en-US" smtClean="0"/>
              <a:t>Books and Websites</a:t>
            </a:r>
            <a:br>
              <a:rPr lang="en-US" smtClean="0"/>
            </a:br>
            <a:r>
              <a:rPr lang="en-US" smtClean="0"/>
              <a:t>Proclaim Various MegaTrends</a:t>
            </a:r>
          </a:p>
        </p:txBody>
      </p:sp>
      <p:pic>
        <p:nvPicPr>
          <p:cNvPr id="36867" name="Content Placeholder 6"/>
          <p:cNvPicPr>
            <a:picLocks noGrp="1" noChangeAspect="1"/>
          </p:cNvPicPr>
          <p:nvPr>
            <p:ph idx="1"/>
          </p:nvPr>
        </p:nvPicPr>
        <p:blipFill>
          <a:blip r:embed="rId2" cstate="print"/>
          <a:srcRect/>
          <a:stretch>
            <a:fillRect/>
          </a:stretch>
        </p:blipFill>
        <p:spPr>
          <a:xfrm>
            <a:off x="2160588" y="1085850"/>
            <a:ext cx="3735387" cy="5557838"/>
          </a:xfrm>
        </p:spPr>
      </p:pic>
      <p:sp>
        <p:nvSpPr>
          <p:cNvPr id="36868" name="Date Placeholder 3"/>
          <p:cNvSpPr>
            <a:spLocks noGrp="1"/>
          </p:cNvSpPr>
          <p:nvPr>
            <p:ph type="dt" sz="quarter" idx="10"/>
          </p:nvPr>
        </p:nvSpPr>
        <p:spPr>
          <a:noFill/>
        </p:spPr>
        <p:txBody>
          <a:bodyPr/>
          <a:lstStyle/>
          <a:p>
            <a:r>
              <a:rPr lang="en-US" smtClean="0"/>
              <a:t>12/01/09 - 9pm</a:t>
            </a:r>
          </a:p>
        </p:txBody>
      </p:sp>
      <p:sp>
        <p:nvSpPr>
          <p:cNvPr id="36869" name="Footer Placeholder 4"/>
          <p:cNvSpPr>
            <a:spLocks noGrp="1"/>
          </p:cNvSpPr>
          <p:nvPr>
            <p:ph type="ftr" sz="quarter" idx="11"/>
          </p:nvPr>
        </p:nvSpPr>
        <p:spPr>
          <a:noFill/>
        </p:spPr>
        <p:txBody>
          <a:bodyPr/>
          <a:lstStyle/>
          <a:p>
            <a:r>
              <a:rPr lang="en-US" smtClean="0"/>
              <a:t>eSlide – P6466 – The Financial Crisis and the Future of the P/C</a:t>
            </a:r>
          </a:p>
        </p:txBody>
      </p:sp>
      <p:sp>
        <p:nvSpPr>
          <p:cNvPr id="36870" name="Slide Number Placeholder 5"/>
          <p:cNvSpPr>
            <a:spLocks noGrp="1"/>
          </p:cNvSpPr>
          <p:nvPr>
            <p:ph type="sldNum" sz="quarter" idx="12"/>
          </p:nvPr>
        </p:nvSpPr>
        <p:spPr>
          <a:noFill/>
        </p:spPr>
        <p:txBody>
          <a:bodyPr/>
          <a:lstStyle/>
          <a:p>
            <a:fld id="{F34E9D43-BF15-444A-881A-E5AA4AC200FE}" type="slidenum">
              <a:rPr lang="en-US"/>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3789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ED8BFA-CE7E-4DED-B023-23EA62542E3C}" type="slidenum">
              <a:rPr lang="en-US" sz="900">
                <a:solidFill>
                  <a:schemeClr val="bg1"/>
                </a:solidFill>
              </a:rPr>
              <a:pPr algn="r" eaLnBrk="0" hangingPunct="0">
                <a:lnSpc>
                  <a:spcPct val="85000"/>
                </a:lnSpc>
                <a:spcBef>
                  <a:spcPct val="20000"/>
                </a:spcBef>
              </a:pPr>
              <a:t>34</a:t>
            </a:fld>
            <a:endParaRPr lang="en-US" sz="900">
              <a:solidFill>
                <a:schemeClr val="bg1"/>
              </a:solidFill>
            </a:endParaRPr>
          </a:p>
        </p:txBody>
      </p:sp>
      <p:sp>
        <p:nvSpPr>
          <p:cNvPr id="1924102" name="Rectangle 6"/>
          <p:cNvSpPr>
            <a:spLocks noChangeArrowheads="1"/>
          </p:cNvSpPr>
          <p:nvPr/>
        </p:nvSpPr>
        <p:spPr bwMode="blackWhite">
          <a:xfrm>
            <a:off x="447675" y="1990725"/>
            <a:ext cx="8239125" cy="17462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3 MegaTrends to Watch</a:t>
            </a:r>
          </a:p>
        </p:txBody>
      </p:sp>
      <p:sp>
        <p:nvSpPr>
          <p:cNvPr id="37893" name="TextBox 1"/>
          <p:cNvSpPr txBox="1">
            <a:spLocks noChangeArrowheads="1"/>
          </p:cNvSpPr>
          <p:nvPr/>
        </p:nvSpPr>
        <p:spPr bwMode="auto">
          <a:xfrm>
            <a:off x="623888" y="4152900"/>
            <a:ext cx="7886700" cy="1508125"/>
          </a:xfrm>
          <a:prstGeom prst="rect">
            <a:avLst/>
          </a:prstGeom>
          <a:noFill/>
          <a:ln w="9525">
            <a:noFill/>
            <a:miter lim="800000"/>
            <a:headEnd/>
            <a:tailEnd/>
          </a:ln>
        </p:spPr>
        <p:txBody>
          <a:bodyPr>
            <a:spAutoFit/>
          </a:bodyPr>
          <a:lstStyle/>
          <a:p>
            <a:pPr algn="ctr"/>
            <a:r>
              <a:rPr lang="en-US" sz="3000" b="1">
                <a:solidFill>
                  <a:srgbClr val="2B7299"/>
                </a:solidFill>
              </a:rPr>
              <a:t>There are many proclaimed MegaTrends. These three come from Forbes.com</a:t>
            </a:r>
          </a:p>
          <a:p>
            <a:pPr algn="ctr"/>
            <a:r>
              <a:rPr lang="en-US" sz="1600" b="1">
                <a:solidFill>
                  <a:srgbClr val="2B7299"/>
                </a:solidFill>
                <a:hlinkClick r:id="rId3"/>
              </a:rPr>
              <a:t>http://www.forbes.com/sites/haydnshaughnessy/2011/12/28/3-megatrends-for-2012-or-why-shared-value-is-indeed-an-answer/</a:t>
            </a:r>
            <a:r>
              <a:rPr lang="en-US" sz="1600" b="1">
                <a:solidFill>
                  <a:srgbClr val="2B7299"/>
                </a:solidFill>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105"/>
          <p:cNvSpPr>
            <a:spLocks noGrp="1" noChangeArrowheads="1"/>
          </p:cNvSpPr>
          <p:nvPr>
            <p:ph type="dt" sz="quarter" idx="10"/>
          </p:nvPr>
        </p:nvSpPr>
        <p:spPr>
          <a:noFill/>
        </p:spPr>
        <p:txBody>
          <a:bodyPr/>
          <a:lstStyle/>
          <a:p>
            <a:r>
              <a:rPr lang="en-US" smtClean="0"/>
              <a:t>12/01/09 - 9pm</a:t>
            </a:r>
          </a:p>
        </p:txBody>
      </p:sp>
      <p:sp>
        <p:nvSpPr>
          <p:cNvPr id="3891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8916" name="Rectangle 110"/>
          <p:cNvSpPr>
            <a:spLocks noGrp="1" noChangeArrowheads="1"/>
          </p:cNvSpPr>
          <p:nvPr>
            <p:ph type="sldNum" sz="quarter" idx="12"/>
          </p:nvPr>
        </p:nvSpPr>
        <p:spPr>
          <a:noFill/>
        </p:spPr>
        <p:txBody>
          <a:bodyPr/>
          <a:lstStyle/>
          <a:p>
            <a:fld id="{9FDAE2FA-FD39-4CE2-938A-EAC2F5A471DA}" type="slidenum">
              <a:rPr lang="en-US"/>
              <a:pPr/>
              <a:t>35</a:t>
            </a:fld>
            <a:endParaRPr lang="en-US"/>
          </a:p>
        </p:txBody>
      </p:sp>
      <p:sp>
        <p:nvSpPr>
          <p:cNvPr id="38917" name="Rectangle 2"/>
          <p:cNvSpPr>
            <a:spLocks noGrp="1" noChangeArrowheads="1"/>
          </p:cNvSpPr>
          <p:nvPr>
            <p:ph type="title"/>
          </p:nvPr>
        </p:nvSpPr>
        <p:spPr>
          <a:xfrm>
            <a:off x="622300" y="228600"/>
            <a:ext cx="7140575" cy="760413"/>
          </a:xfrm>
        </p:spPr>
        <p:txBody>
          <a:bodyPr/>
          <a:lstStyle/>
          <a:p>
            <a:pPr marL="514350" indent="-514350">
              <a:buFont typeface="Verdana" pitchFamily="34" charset="0"/>
              <a:buAutoNum type="arabicPeriod"/>
            </a:pPr>
            <a:r>
              <a:rPr lang="en-US" smtClean="0"/>
              <a:t>The Global Growth and Transformation of the Middle Class</a:t>
            </a:r>
          </a:p>
        </p:txBody>
      </p:sp>
      <p:sp>
        <p:nvSpPr>
          <p:cNvPr id="38918" name="TextBox 1"/>
          <p:cNvSpPr txBox="1">
            <a:spLocks noChangeArrowheads="1"/>
          </p:cNvSpPr>
          <p:nvPr/>
        </p:nvSpPr>
        <p:spPr bwMode="auto">
          <a:xfrm>
            <a:off x="495300" y="1352550"/>
            <a:ext cx="8115300" cy="4586288"/>
          </a:xfrm>
          <a:prstGeom prst="rect">
            <a:avLst/>
          </a:prstGeom>
          <a:noFill/>
          <a:ln w="9525">
            <a:noFill/>
            <a:miter lim="800000"/>
            <a:headEnd/>
            <a:tailEnd/>
          </a:ln>
        </p:spPr>
        <p:txBody>
          <a:bodyPr>
            <a:spAutoFit/>
          </a:bodyPr>
          <a:lstStyle/>
          <a:p>
            <a:pPr marL="457200" indent="-457200">
              <a:buFont typeface="Arial" charset="0"/>
              <a:buChar char="•"/>
            </a:pPr>
            <a:r>
              <a:rPr lang="en-US" sz="2800"/>
              <a:t>A huge market for personal insurance (possibly 1 billion people) is emerging in developing countries</a:t>
            </a:r>
          </a:p>
          <a:p>
            <a:pPr marL="457200" indent="-457200">
              <a:buFont typeface="Arial" charset="0"/>
              <a:buChar char="•"/>
            </a:pPr>
            <a:endParaRPr lang="en-US" sz="1200"/>
          </a:p>
          <a:p>
            <a:pPr marL="457200" indent="-457200">
              <a:buFont typeface="Arial" charset="0"/>
              <a:buChar char="•"/>
            </a:pPr>
            <a:r>
              <a:rPr lang="en-US" sz="2800"/>
              <a:t>At the same time, the middle class in “advanced economies” is shrinking</a:t>
            </a:r>
          </a:p>
          <a:p>
            <a:pPr marL="457200" indent="-457200">
              <a:buFont typeface="Arial" charset="0"/>
              <a:buChar char="•"/>
            </a:pPr>
            <a:endParaRPr lang="en-US" sz="1200"/>
          </a:p>
          <a:p>
            <a:pPr lvl="1" indent="-457200">
              <a:buFont typeface="Arial" charset="0"/>
              <a:buChar char="•"/>
            </a:pPr>
            <a:r>
              <a:rPr lang="en-US" sz="2800"/>
              <a:t>Selling insurance to the new global middle class will require teaching whole populations </a:t>
            </a:r>
          </a:p>
          <a:p>
            <a:pPr lvl="1" indent="-457200">
              <a:buFont typeface="Arial" charset="0"/>
              <a:buChar char="•"/>
            </a:pPr>
            <a:r>
              <a:rPr lang="en-US" sz="2400"/>
              <a:t>what insurance is, </a:t>
            </a:r>
          </a:p>
          <a:p>
            <a:pPr lvl="1" indent="-457200">
              <a:buFont typeface="Arial" charset="0"/>
              <a:buChar char="•"/>
            </a:pPr>
            <a:r>
              <a:rPr lang="en-US" sz="2400"/>
              <a:t>how it works, and </a:t>
            </a:r>
          </a:p>
          <a:p>
            <a:pPr lvl="1" indent="-457200">
              <a:buFont typeface="Arial" charset="0"/>
              <a:buChar char="•"/>
            </a:pPr>
            <a:r>
              <a:rPr lang="en-US" sz="2400"/>
              <a:t>why one would choose one “brand” over another</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6338" name="Rectangle 2"/>
          <p:cNvSpPr>
            <a:spLocks noGrp="1" noChangeArrowheads="1"/>
          </p:cNvSpPr>
          <p:nvPr>
            <p:ph type="title" idx="4294967295"/>
          </p:nvPr>
        </p:nvSpPr>
        <p:spPr>
          <a:xfrm>
            <a:off x="482600" y="166688"/>
            <a:ext cx="7566025" cy="841375"/>
          </a:xfrm>
        </p:spPr>
        <p:txBody>
          <a:bodyPr lIns="92075" tIns="46038" rIns="92075" bIns="46038" anchor="b"/>
          <a:lstStyle/>
          <a:p>
            <a:r>
              <a:rPr lang="en-US" smtClean="0"/>
              <a:t>Non-life Premium* per capita (Density) for Selected Economies, 2010</a:t>
            </a:r>
          </a:p>
        </p:txBody>
      </p:sp>
      <p:graphicFrame>
        <p:nvGraphicFramePr>
          <p:cNvPr id="6926339" name="Object 2"/>
          <p:cNvGraphicFramePr>
            <a:graphicFrameLocks noChangeAspect="1"/>
          </p:cNvGraphicFramePr>
          <p:nvPr>
            <p:ph type="chart" idx="4294967295"/>
          </p:nvPr>
        </p:nvGraphicFramePr>
        <p:xfrm>
          <a:off x="304800" y="841375"/>
          <a:ext cx="8582025" cy="5102225"/>
        </p:xfrm>
        <a:graphic>
          <a:graphicData uri="http://schemas.openxmlformats.org/presentationml/2006/ole">
            <p:oleObj spid="_x0000_s23554" name="Chart" r:id="rId4" imgW="9401057" imgH="5734090" progId="MSGraph.Chart.8">
              <p:embed followColorScheme="full"/>
            </p:oleObj>
          </a:graphicData>
        </a:graphic>
      </p:graphicFrame>
      <p:sp>
        <p:nvSpPr>
          <p:cNvPr id="23556" name="Rectangle 4"/>
          <p:cNvSpPr>
            <a:spLocks noChangeArrowheads="1"/>
          </p:cNvSpPr>
          <p:nvPr/>
        </p:nvSpPr>
        <p:spPr bwMode="auto">
          <a:xfrm>
            <a:off x="201613" y="6540500"/>
            <a:ext cx="8312150" cy="261938"/>
          </a:xfrm>
          <a:prstGeom prst="rect">
            <a:avLst/>
          </a:prstGeom>
          <a:noFill/>
          <a:ln w="9525">
            <a:noFill/>
            <a:miter lim="800000"/>
            <a:headEnd/>
            <a:tailEnd/>
          </a:ln>
        </p:spPr>
        <p:txBody>
          <a:bodyPr wrap="none" lIns="92075" tIns="46038" rIns="92075" bIns="46038">
            <a:spAutoFit/>
          </a:bodyPr>
          <a:lstStyle/>
          <a:p>
            <a:pPr eaLnBrk="0" hangingPunct="0"/>
            <a:r>
              <a:rPr lang="en-US" sz="1100"/>
              <a:t>* premiums measured in U.S. dollars, exclude cross-border business                               Source: Swiss Re </a:t>
            </a:r>
            <a:r>
              <a:rPr lang="en-US" sz="1100" i="1"/>
              <a:t>Sigma</a:t>
            </a:r>
            <a:r>
              <a:rPr lang="en-US" sz="1100"/>
              <a:t>, various volumes</a:t>
            </a:r>
          </a:p>
        </p:txBody>
      </p:sp>
      <p:sp>
        <p:nvSpPr>
          <p:cNvPr id="2094089" name="AutoShape 38"/>
          <p:cNvSpPr>
            <a:spLocks noChangeArrowheads="1"/>
          </p:cNvSpPr>
          <p:nvPr/>
        </p:nvSpPr>
        <p:spPr bwMode="blackWhite">
          <a:xfrm>
            <a:off x="482600" y="5735638"/>
            <a:ext cx="8353425" cy="804862"/>
          </a:xfrm>
          <a:prstGeom prst="wedgeRectCallout">
            <a:avLst>
              <a:gd name="adj1" fmla="val -9986"/>
              <a:gd name="adj2" fmla="val -19671"/>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2002-2010, Insurance Density in India tripled, and in China it grew 5-fold.</a:t>
            </a:r>
            <a:br>
              <a:rPr lang="en-US" sz="1600" b="1">
                <a:solidFill>
                  <a:schemeClr val="bg1"/>
                </a:solidFill>
              </a:rPr>
            </a:br>
            <a:r>
              <a:rPr lang="en-US" sz="1600" b="1">
                <a:solidFill>
                  <a:schemeClr val="bg1"/>
                </a:solidFill>
              </a:rPr>
              <a:t>But the most spectacular Density growth in these years belongs to Russia:</a:t>
            </a:r>
            <a:br>
              <a:rPr lang="en-US" sz="1600" b="1">
                <a:solidFill>
                  <a:schemeClr val="bg1"/>
                </a:solidFill>
              </a:rPr>
            </a:br>
            <a:r>
              <a:rPr lang="en-US" sz="1600" b="1">
                <a:solidFill>
                  <a:schemeClr val="bg1"/>
                </a:solidFill>
              </a:rPr>
              <a:t>in 2010 Insurance Density in Russia was 7 times what it was in 2002!</a:t>
            </a:r>
          </a:p>
        </p:txBody>
      </p:sp>
      <p:sp>
        <p:nvSpPr>
          <p:cNvPr id="6" name="AutoShape 38"/>
          <p:cNvSpPr>
            <a:spLocks noChangeArrowheads="1"/>
          </p:cNvSpPr>
          <p:nvPr/>
        </p:nvSpPr>
        <p:spPr bwMode="blackWhite">
          <a:xfrm>
            <a:off x="5257800" y="1200150"/>
            <a:ext cx="3028950" cy="1362075"/>
          </a:xfrm>
          <a:prstGeom prst="wedgeRectCallout">
            <a:avLst>
              <a:gd name="adj1" fmla="val 44199"/>
              <a:gd name="adj2" fmla="val 191597"/>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Imagine the amount of P/C premium that would be generated if the density in China or India matched the current density in the major European countries</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926338"/>
                                        </p:tgtEl>
                                        <p:attrNameLst>
                                          <p:attrName>style.visibility</p:attrName>
                                        </p:attrNameLst>
                                      </p:cBhvr>
                                      <p:to>
                                        <p:strVal val="visible"/>
                                      </p:to>
                                    </p:set>
                                    <p:animEffect transition="in" filter="blinds(vertical)">
                                      <p:cBhvr>
                                        <p:cTn id="7" dur="500"/>
                                        <p:tgtEl>
                                          <p:spTgt spid="692633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26339"/>
                                        </p:tgtEl>
                                        <p:attrNameLst>
                                          <p:attrName>style.visibility</p:attrName>
                                        </p:attrNameLst>
                                      </p:cBhvr>
                                      <p:to>
                                        <p:strVal val="visible"/>
                                      </p:to>
                                    </p:set>
                                    <p:animEffect transition="in" filter="wipe(left)">
                                      <p:cBhvr>
                                        <p:cTn id="11" dur="500"/>
                                        <p:tgtEl>
                                          <p:spTgt spid="692633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500"/>
                                  </p:stCondLst>
                                  <p:childTnLst>
                                    <p:set>
                                      <p:cBhvr>
                                        <p:cTn id="14" dur="1" fill="hold">
                                          <p:stCondLst>
                                            <p:cond delay="0"/>
                                          </p:stCondLst>
                                        </p:cTn>
                                        <p:tgtEl>
                                          <p:spTgt spid="2094089"/>
                                        </p:tgtEl>
                                        <p:attrNameLst>
                                          <p:attrName>style.visibility</p:attrName>
                                        </p:attrNameLst>
                                      </p:cBhvr>
                                      <p:to>
                                        <p:strVal val="visible"/>
                                      </p:to>
                                    </p:set>
                                    <p:animEffect transition="in" filter="wipe(left)">
                                      <p:cBhvr>
                                        <p:cTn id="15" dur="500"/>
                                        <p:tgtEl>
                                          <p:spTgt spid="2094089"/>
                                        </p:tgtEl>
                                      </p:cBhvr>
                                    </p:animEffect>
                                  </p:childTnLst>
                                </p:cTn>
                              </p:par>
                            </p:childTnLst>
                          </p:cTn>
                        </p:par>
                        <p:par>
                          <p:cTn id="16" fill="hold" nodeType="afterGroup">
                            <p:stCondLst>
                              <p:cond delay="2000"/>
                            </p:stCondLst>
                            <p:childTnLst>
                              <p:par>
                                <p:cTn id="17" presetID="22" presetClass="entr" presetSubtype="8" fill="hold" grpId="0"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6338" grpId="0" autoUpdateAnimBg="0"/>
      <p:bldOleChart spid="6926339" grpId="0" animBg="0"/>
      <p:bldP spid="2094089"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05"/>
          <p:cNvSpPr>
            <a:spLocks noGrp="1" noChangeArrowheads="1"/>
          </p:cNvSpPr>
          <p:nvPr>
            <p:ph type="dt" sz="quarter" idx="10"/>
          </p:nvPr>
        </p:nvSpPr>
        <p:spPr>
          <a:noFill/>
        </p:spPr>
        <p:txBody>
          <a:bodyPr/>
          <a:lstStyle/>
          <a:p>
            <a:r>
              <a:rPr lang="en-US" smtClean="0"/>
              <a:t>12/01/09 - 9pm</a:t>
            </a:r>
          </a:p>
        </p:txBody>
      </p:sp>
      <p:sp>
        <p:nvSpPr>
          <p:cNvPr id="39939"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39940" name="Rectangle 110"/>
          <p:cNvSpPr>
            <a:spLocks noGrp="1" noChangeArrowheads="1"/>
          </p:cNvSpPr>
          <p:nvPr>
            <p:ph type="sldNum" sz="quarter" idx="12"/>
          </p:nvPr>
        </p:nvSpPr>
        <p:spPr>
          <a:noFill/>
        </p:spPr>
        <p:txBody>
          <a:bodyPr/>
          <a:lstStyle/>
          <a:p>
            <a:fld id="{AB0FA156-899A-4877-AD59-1DBB2961AD14}" type="slidenum">
              <a:rPr lang="en-US"/>
              <a:pPr/>
              <a:t>37</a:t>
            </a:fld>
            <a:endParaRPr lang="en-US"/>
          </a:p>
        </p:txBody>
      </p:sp>
      <p:sp>
        <p:nvSpPr>
          <p:cNvPr id="39941" name="Rectangle 2"/>
          <p:cNvSpPr>
            <a:spLocks noGrp="1" noChangeArrowheads="1"/>
          </p:cNvSpPr>
          <p:nvPr>
            <p:ph type="title"/>
          </p:nvPr>
        </p:nvSpPr>
        <p:spPr>
          <a:xfrm>
            <a:off x="622300" y="152400"/>
            <a:ext cx="6769100" cy="836613"/>
          </a:xfrm>
        </p:spPr>
        <p:txBody>
          <a:bodyPr/>
          <a:lstStyle/>
          <a:p>
            <a:pPr marL="514350" indent="-514350">
              <a:buFont typeface="Verdana" pitchFamily="34" charset="0"/>
              <a:buAutoNum type="arabicPeriod" startAt="2"/>
            </a:pPr>
            <a:r>
              <a:rPr lang="en-US" smtClean="0"/>
              <a:t>The Growth of</a:t>
            </a:r>
            <a:br>
              <a:rPr lang="en-US" smtClean="0"/>
            </a:br>
            <a:r>
              <a:rPr lang="en-US" smtClean="0"/>
              <a:t>a More Individualistic Capitalism</a:t>
            </a:r>
          </a:p>
        </p:txBody>
      </p:sp>
      <p:sp>
        <p:nvSpPr>
          <p:cNvPr id="39942" name="TextBox 1"/>
          <p:cNvSpPr txBox="1">
            <a:spLocks noChangeArrowheads="1"/>
          </p:cNvSpPr>
          <p:nvPr/>
        </p:nvSpPr>
        <p:spPr bwMode="auto">
          <a:xfrm>
            <a:off x="561975" y="1133475"/>
            <a:ext cx="8048625" cy="4954588"/>
          </a:xfrm>
          <a:prstGeom prst="rect">
            <a:avLst/>
          </a:prstGeom>
          <a:noFill/>
          <a:ln w="9525">
            <a:noFill/>
            <a:miter lim="800000"/>
            <a:headEnd/>
            <a:tailEnd/>
          </a:ln>
        </p:spPr>
        <p:txBody>
          <a:bodyPr>
            <a:spAutoFit/>
          </a:bodyPr>
          <a:lstStyle/>
          <a:p>
            <a:r>
              <a:rPr lang="en-US" sz="2800"/>
              <a:t>Mass marketing is giving way to…</a:t>
            </a:r>
          </a:p>
          <a:p>
            <a:pPr>
              <a:buFont typeface="Arial" charset="0"/>
              <a:buChar char="•"/>
            </a:pPr>
            <a:endParaRPr lang="en-US" sz="1200"/>
          </a:p>
          <a:p>
            <a:pPr>
              <a:buFont typeface="Arial" charset="0"/>
              <a:buChar char="•"/>
            </a:pPr>
            <a:r>
              <a:rPr lang="en-US" sz="2800"/>
              <a:t>Online services—retailers and special-interest community/peer sites—are giving customers/ users more control, making the shopping/info-gathering experience more personalized</a:t>
            </a:r>
          </a:p>
          <a:p>
            <a:pPr marL="742950" lvl="1" indent="-285750">
              <a:buFont typeface="Arial" charset="0"/>
              <a:buChar char="•"/>
            </a:pPr>
            <a:endParaRPr lang="en-US" sz="1200"/>
          </a:p>
          <a:p>
            <a:pPr>
              <a:buFont typeface="Arial" charset="0"/>
              <a:buChar char="•"/>
            </a:pPr>
            <a:r>
              <a:rPr lang="en-US" sz="2800"/>
              <a:t>The younger generations are leading the way to managing their lives as unique individuals, sharing with friends/peers but not strangers</a:t>
            </a:r>
          </a:p>
          <a:p>
            <a:pPr>
              <a:buFont typeface="Arial" charset="0"/>
              <a:buChar char="•"/>
            </a:pPr>
            <a:endParaRPr lang="en-US" sz="1200"/>
          </a:p>
          <a:p>
            <a:pPr>
              <a:buFont typeface="Arial" charset="0"/>
              <a:buChar char="•"/>
            </a:pPr>
            <a:r>
              <a:rPr lang="en-US" sz="2800"/>
              <a:t>Implications for P/C insurance</a:t>
            </a:r>
          </a:p>
          <a:p>
            <a:pPr marL="742950" lvl="1" indent="-285750">
              <a:buFont typeface="Arial" charset="0"/>
              <a:buChar char="•"/>
            </a:pPr>
            <a:r>
              <a:rPr lang="en-US" sz="2800"/>
              <a:t>Follow the microtrends?</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05"/>
          <p:cNvSpPr>
            <a:spLocks noGrp="1" noChangeArrowheads="1"/>
          </p:cNvSpPr>
          <p:nvPr>
            <p:ph type="dt" sz="quarter" idx="10"/>
          </p:nvPr>
        </p:nvSpPr>
        <p:spPr>
          <a:noFill/>
        </p:spPr>
        <p:txBody>
          <a:bodyPr/>
          <a:lstStyle/>
          <a:p>
            <a:r>
              <a:rPr lang="en-US" smtClean="0"/>
              <a:t>12/01/09 - 9pm</a:t>
            </a:r>
          </a:p>
        </p:txBody>
      </p:sp>
      <p:sp>
        <p:nvSpPr>
          <p:cNvPr id="4096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0964" name="Rectangle 110"/>
          <p:cNvSpPr>
            <a:spLocks noGrp="1" noChangeArrowheads="1"/>
          </p:cNvSpPr>
          <p:nvPr>
            <p:ph type="sldNum" sz="quarter" idx="12"/>
          </p:nvPr>
        </p:nvSpPr>
        <p:spPr>
          <a:noFill/>
        </p:spPr>
        <p:txBody>
          <a:bodyPr/>
          <a:lstStyle/>
          <a:p>
            <a:fld id="{9BD307F6-21BC-498D-9F0F-111B471337D6}" type="slidenum">
              <a:rPr lang="en-US"/>
              <a:pPr/>
              <a:t>38</a:t>
            </a:fld>
            <a:endParaRPr lang="en-US"/>
          </a:p>
        </p:txBody>
      </p:sp>
      <p:sp>
        <p:nvSpPr>
          <p:cNvPr id="40965" name="Rectangle 2"/>
          <p:cNvSpPr>
            <a:spLocks noGrp="1" noChangeArrowheads="1"/>
          </p:cNvSpPr>
          <p:nvPr>
            <p:ph type="title"/>
          </p:nvPr>
        </p:nvSpPr>
        <p:spPr>
          <a:xfrm>
            <a:off x="622300" y="200025"/>
            <a:ext cx="6769100" cy="788988"/>
          </a:xfrm>
        </p:spPr>
        <p:txBody>
          <a:bodyPr/>
          <a:lstStyle/>
          <a:p>
            <a:pPr marL="514350" indent="-514350">
              <a:buFont typeface="Verdana" pitchFamily="34" charset="0"/>
              <a:buAutoNum type="arabicPeriod" startAt="3"/>
            </a:pPr>
            <a:r>
              <a:rPr lang="en-US" smtClean="0"/>
              <a:t>The Rise of</a:t>
            </a:r>
            <a:br>
              <a:rPr lang="en-US" smtClean="0"/>
            </a:br>
            <a:r>
              <a:rPr lang="en-US" smtClean="0"/>
              <a:t>the New Business Ecosystem</a:t>
            </a:r>
          </a:p>
        </p:txBody>
      </p:sp>
      <p:sp>
        <p:nvSpPr>
          <p:cNvPr id="40966" name="TextBox 1"/>
          <p:cNvSpPr txBox="1">
            <a:spLocks noChangeArrowheads="1"/>
          </p:cNvSpPr>
          <p:nvPr/>
        </p:nvSpPr>
        <p:spPr bwMode="auto">
          <a:xfrm>
            <a:off x="704850" y="1238250"/>
            <a:ext cx="7886700" cy="5262563"/>
          </a:xfrm>
          <a:prstGeom prst="rect">
            <a:avLst/>
          </a:prstGeom>
          <a:noFill/>
          <a:ln w="9525">
            <a:noFill/>
            <a:miter lim="800000"/>
            <a:headEnd/>
            <a:tailEnd/>
          </a:ln>
        </p:spPr>
        <p:txBody>
          <a:bodyPr>
            <a:spAutoFit/>
          </a:bodyPr>
          <a:lstStyle/>
          <a:p>
            <a:pPr marL="457200" indent="-457200">
              <a:buFont typeface="Arial" charset="0"/>
              <a:buChar char="•"/>
            </a:pPr>
            <a:r>
              <a:rPr lang="en-US" sz="2800"/>
              <a:t>The new ecosystem is technology-enabled and works with potentially hundreds of sub-vendors</a:t>
            </a:r>
          </a:p>
          <a:p>
            <a:pPr marL="914400" lvl="1" indent="-457200">
              <a:buFont typeface="Arial" charset="0"/>
              <a:buChar char="•"/>
            </a:pPr>
            <a:r>
              <a:rPr lang="en-US" sz="2400"/>
              <a:t>the Apple App store or Itunes</a:t>
            </a:r>
          </a:p>
          <a:p>
            <a:pPr marL="914400" lvl="1" indent="-457200">
              <a:buFont typeface="Arial" charset="0"/>
              <a:buChar char="•"/>
            </a:pPr>
            <a:r>
              <a:rPr lang="en-US" sz="2400"/>
              <a:t>Amazon marketplace</a:t>
            </a:r>
          </a:p>
          <a:p>
            <a:pPr marL="457200" indent="-457200">
              <a:buFont typeface="Arial" charset="0"/>
              <a:buChar char="•"/>
            </a:pPr>
            <a:endParaRPr lang="en-US" sz="1200"/>
          </a:p>
          <a:p>
            <a:pPr marL="457200" indent="-457200">
              <a:buFont typeface="Arial" charset="0"/>
              <a:buChar char="•"/>
            </a:pPr>
            <a:r>
              <a:rPr lang="en-US" sz="2800"/>
              <a:t>It marries small-firm innovation with large-firm financial muscle</a:t>
            </a:r>
          </a:p>
          <a:p>
            <a:pPr marL="457200" indent="-457200">
              <a:buFont typeface="Arial" charset="0"/>
              <a:buChar char="•"/>
            </a:pPr>
            <a:endParaRPr lang="en-US" sz="1200"/>
          </a:p>
          <a:p>
            <a:pPr marL="457200" indent="-457200">
              <a:buFont typeface="Arial" charset="0"/>
              <a:buChar char="•"/>
            </a:pPr>
            <a:r>
              <a:rPr lang="en-US" sz="2800"/>
              <a:t>Implications for P/C insurance?</a:t>
            </a:r>
          </a:p>
          <a:p>
            <a:pPr marL="914400" lvl="1" indent="-457200">
              <a:buFont typeface="Arial" charset="0"/>
              <a:buChar char="•"/>
            </a:pPr>
            <a:r>
              <a:rPr lang="en-US" sz="2400" b="1">
                <a:solidFill>
                  <a:srgbClr val="FF0000"/>
                </a:solidFill>
              </a:rPr>
              <a:t>A radically different “distribution” system?</a:t>
            </a:r>
          </a:p>
          <a:p>
            <a:pPr marL="1371600" lvl="2" indent="-457200">
              <a:buFont typeface="Arial" charset="0"/>
              <a:buChar char="•"/>
            </a:pPr>
            <a:r>
              <a:rPr lang="en-US" sz="2400" b="1">
                <a:solidFill>
                  <a:srgbClr val="00B050"/>
                </a:solidFill>
              </a:rPr>
              <a:t>Will Amazon.com develop a “virtual Lloyd’s”?</a:t>
            </a:r>
          </a:p>
          <a:p>
            <a:pPr marL="914400" lvl="1" indent="-457200">
              <a:buFont typeface="Arial" charset="0"/>
              <a:buChar char="•"/>
            </a:pPr>
            <a:r>
              <a:rPr lang="en-US" sz="2400" b="1">
                <a:solidFill>
                  <a:srgbClr val="FF0000"/>
                </a:solidFill>
              </a:rPr>
              <a:t>A radically different claims apparatus?</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3250" y="128588"/>
            <a:ext cx="6454775" cy="860425"/>
          </a:xfrm>
        </p:spPr>
        <p:txBody>
          <a:bodyPr/>
          <a:lstStyle/>
          <a:p>
            <a:r>
              <a:rPr lang="en-US" smtClean="0"/>
              <a:t>An Insightful Book</a:t>
            </a:r>
            <a:br>
              <a:rPr lang="en-US" smtClean="0"/>
            </a:br>
            <a:r>
              <a:rPr lang="en-US" smtClean="0"/>
              <a:t>Published About 5 Years Ago</a:t>
            </a:r>
          </a:p>
        </p:txBody>
      </p:sp>
      <p:sp>
        <p:nvSpPr>
          <p:cNvPr id="41987" name="Date Placeholder 3"/>
          <p:cNvSpPr>
            <a:spLocks noGrp="1"/>
          </p:cNvSpPr>
          <p:nvPr>
            <p:ph type="dt" sz="quarter" idx="10"/>
          </p:nvPr>
        </p:nvSpPr>
        <p:spPr>
          <a:noFill/>
        </p:spPr>
        <p:txBody>
          <a:bodyPr/>
          <a:lstStyle/>
          <a:p>
            <a:r>
              <a:rPr lang="en-US" smtClean="0"/>
              <a:t>12/01/09 - 9pm</a:t>
            </a:r>
          </a:p>
        </p:txBody>
      </p:sp>
      <p:sp>
        <p:nvSpPr>
          <p:cNvPr id="41988" name="Footer Placeholder 4"/>
          <p:cNvSpPr>
            <a:spLocks noGrp="1"/>
          </p:cNvSpPr>
          <p:nvPr>
            <p:ph type="ftr" sz="quarter" idx="11"/>
          </p:nvPr>
        </p:nvSpPr>
        <p:spPr>
          <a:noFill/>
        </p:spPr>
        <p:txBody>
          <a:bodyPr/>
          <a:lstStyle/>
          <a:p>
            <a:r>
              <a:rPr lang="en-US" smtClean="0"/>
              <a:t>eSlide – P6466 – The Financial Crisis and the Future of the P/C</a:t>
            </a:r>
          </a:p>
        </p:txBody>
      </p:sp>
      <p:sp>
        <p:nvSpPr>
          <p:cNvPr id="41989" name="Slide Number Placeholder 5"/>
          <p:cNvSpPr>
            <a:spLocks noGrp="1"/>
          </p:cNvSpPr>
          <p:nvPr>
            <p:ph type="sldNum" sz="quarter" idx="12"/>
          </p:nvPr>
        </p:nvSpPr>
        <p:spPr>
          <a:noFill/>
        </p:spPr>
        <p:txBody>
          <a:bodyPr/>
          <a:lstStyle/>
          <a:p>
            <a:fld id="{202C3EAB-DBE8-454D-8508-4698BE32D8D7}" type="slidenum">
              <a:rPr lang="en-US"/>
              <a:pPr/>
              <a:t>39</a:t>
            </a:fld>
            <a:endParaRPr lang="en-US"/>
          </a:p>
        </p:txBody>
      </p:sp>
      <p:pic>
        <p:nvPicPr>
          <p:cNvPr id="41990" name="Picture 2" descr="C:\Users\Steve\Pictures\MicroTrends cover.jpg"/>
          <p:cNvPicPr>
            <a:picLocks noChangeAspect="1" noChangeArrowheads="1"/>
          </p:cNvPicPr>
          <p:nvPr/>
        </p:nvPicPr>
        <p:blipFill>
          <a:blip r:embed="rId2" cstate="print"/>
          <a:srcRect/>
          <a:stretch>
            <a:fillRect/>
          </a:stretch>
        </p:blipFill>
        <p:spPr bwMode="auto">
          <a:xfrm>
            <a:off x="2616200" y="1076325"/>
            <a:ext cx="3940175" cy="569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619125" y="176213"/>
            <a:ext cx="5715000" cy="860425"/>
          </a:xfrm>
        </p:spPr>
        <p:txBody>
          <a:bodyPr/>
          <a:lstStyle/>
          <a:p>
            <a:r>
              <a:rPr lang="en-US" smtClean="0"/>
              <a:t>Underwriting Gain (Loss)</a:t>
            </a:r>
            <a:br>
              <a:rPr lang="en-US" smtClean="0"/>
            </a:br>
            <a:r>
              <a:rPr lang="en-US" smtClean="0"/>
              <a:t>1975–2011*</a:t>
            </a:r>
          </a:p>
        </p:txBody>
      </p:sp>
      <p:sp>
        <p:nvSpPr>
          <p:cNvPr id="2052"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 Includes mortgage and financial guaranty insurers in all years</a:t>
            </a:r>
          </a:p>
          <a:p>
            <a:pPr eaLnBrk="0" hangingPunct="0">
              <a:lnSpc>
                <a:spcPct val="85000"/>
              </a:lnSpc>
              <a:spcBef>
                <a:spcPct val="25000"/>
              </a:spcBef>
              <a:buClr>
                <a:srgbClr val="FF6801"/>
              </a:buClr>
              <a:buFont typeface="Wingdings" pitchFamily="2" charset="2"/>
              <a:buNone/>
            </a:pPr>
            <a:r>
              <a:rPr lang="en-US" sz="1100">
                <a:solidFill>
                  <a:srgbClr val="000000"/>
                </a:solidFill>
              </a:rPr>
              <a:t>Sources: A.M. Best, ISO; Insurance Information Institute.</a:t>
            </a:r>
          </a:p>
        </p:txBody>
      </p:sp>
      <p:graphicFrame>
        <p:nvGraphicFramePr>
          <p:cNvPr id="2050" name="Object 5"/>
          <p:cNvGraphicFramePr>
            <a:graphicFrameLocks noChangeAspect="1"/>
          </p:cNvGraphicFramePr>
          <p:nvPr/>
        </p:nvGraphicFramePr>
        <p:xfrm>
          <a:off x="352425" y="1300163"/>
          <a:ext cx="8478838" cy="5005387"/>
        </p:xfrm>
        <a:graphic>
          <a:graphicData uri="http://schemas.openxmlformats.org/presentationml/2006/ole">
            <p:oleObj spid="_x0000_s2050" name="Chart" r:id="rId4" imgW="8582143" imgH="4219445" progId="MSGraph.Chart.8">
              <p:embed followColorScheme="full"/>
            </p:oleObj>
          </a:graphicData>
        </a:graphic>
      </p:graphicFrame>
      <p:sp>
        <p:nvSpPr>
          <p:cNvPr id="2053" name="Rectangle 8"/>
          <p:cNvSpPr>
            <a:spLocks noChangeArrowheads="1"/>
          </p:cNvSpPr>
          <p:nvPr/>
        </p:nvSpPr>
        <p:spPr bwMode="black">
          <a:xfrm>
            <a:off x="347663" y="1266825"/>
            <a:ext cx="101441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9" name="AutoShape 7"/>
          <p:cNvSpPr>
            <a:spLocks noChangeArrowheads="1"/>
          </p:cNvSpPr>
          <p:nvPr/>
        </p:nvSpPr>
        <p:spPr bwMode="blackWhite">
          <a:xfrm>
            <a:off x="7867650" y="1060450"/>
            <a:ext cx="1114425" cy="1292225"/>
          </a:xfrm>
          <a:prstGeom prst="wedgeRectCallout">
            <a:avLst>
              <a:gd name="adj1" fmla="val 15125"/>
              <a:gd name="adj2" fmla="val 103620"/>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U/W losses in 2011 at $36.5B are the largest since 2001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05"/>
          <p:cNvSpPr>
            <a:spLocks noGrp="1" noChangeArrowheads="1"/>
          </p:cNvSpPr>
          <p:nvPr>
            <p:ph type="dt" sz="quarter" idx="10"/>
          </p:nvPr>
        </p:nvSpPr>
        <p:spPr>
          <a:noFill/>
        </p:spPr>
        <p:txBody>
          <a:bodyPr/>
          <a:lstStyle/>
          <a:p>
            <a:r>
              <a:rPr lang="en-US" smtClean="0"/>
              <a:t>12/01/09 - 9pm</a:t>
            </a:r>
          </a:p>
        </p:txBody>
      </p:sp>
      <p:sp>
        <p:nvSpPr>
          <p:cNvPr id="43011"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2" name="Rectangle 110"/>
          <p:cNvSpPr>
            <a:spLocks noGrp="1" noChangeArrowheads="1"/>
          </p:cNvSpPr>
          <p:nvPr>
            <p:ph type="sldNum" sz="quarter" idx="12"/>
          </p:nvPr>
        </p:nvSpPr>
        <p:spPr>
          <a:noFill/>
        </p:spPr>
        <p:txBody>
          <a:bodyPr/>
          <a:lstStyle/>
          <a:p>
            <a:fld id="{D2BC18CF-85BA-4E9C-98FE-2B78D04FFDD4}" type="slidenum">
              <a:rPr lang="en-US"/>
              <a:pPr/>
              <a:t>40</a:t>
            </a:fld>
            <a:endParaRPr lang="en-US"/>
          </a:p>
        </p:txBody>
      </p:sp>
      <p:sp>
        <p:nvSpPr>
          <p:cNvPr id="43013" name="Rectangle 2"/>
          <p:cNvSpPr>
            <a:spLocks noGrp="1" noChangeArrowheads="1"/>
          </p:cNvSpPr>
          <p:nvPr>
            <p:ph type="title"/>
          </p:nvPr>
        </p:nvSpPr>
        <p:spPr>
          <a:xfrm>
            <a:off x="622300" y="361950"/>
            <a:ext cx="6769100" cy="627063"/>
          </a:xfrm>
        </p:spPr>
        <p:txBody>
          <a:bodyPr/>
          <a:lstStyle/>
          <a:p>
            <a:r>
              <a:rPr lang="en-US" smtClean="0"/>
              <a:t>A MicroTrend is…</a:t>
            </a:r>
          </a:p>
        </p:txBody>
      </p:sp>
      <p:sp>
        <p:nvSpPr>
          <p:cNvPr id="43014" name="TextBox 1"/>
          <p:cNvSpPr txBox="1">
            <a:spLocks noChangeArrowheads="1"/>
          </p:cNvSpPr>
          <p:nvPr/>
        </p:nvSpPr>
        <p:spPr bwMode="auto">
          <a:xfrm>
            <a:off x="495300" y="1238250"/>
            <a:ext cx="8115300" cy="4032250"/>
          </a:xfrm>
          <a:prstGeom prst="rect">
            <a:avLst/>
          </a:prstGeom>
          <a:noFill/>
          <a:ln w="9525">
            <a:noFill/>
            <a:miter lim="800000"/>
            <a:headEnd/>
            <a:tailEnd/>
          </a:ln>
        </p:spPr>
        <p:txBody>
          <a:bodyPr>
            <a:spAutoFit/>
          </a:bodyPr>
          <a:lstStyle/>
          <a:p>
            <a:pPr marL="457200" indent="-457200">
              <a:buFont typeface="Arial" charset="0"/>
              <a:buChar char="•"/>
            </a:pPr>
            <a:r>
              <a:rPr lang="en-US" sz="3200"/>
              <a:t>An intense identity group, growing rapidly</a:t>
            </a:r>
          </a:p>
          <a:p>
            <a:pPr marL="457200" indent="-457200">
              <a:buFont typeface="Arial" charset="0"/>
              <a:buChar char="•"/>
            </a:pPr>
            <a:endParaRPr lang="en-US" sz="3200"/>
          </a:p>
          <a:p>
            <a:pPr marL="457200" indent="-457200">
              <a:buFont typeface="Arial" charset="0"/>
              <a:buChar char="•"/>
            </a:pPr>
            <a:r>
              <a:rPr lang="en-US" sz="3200"/>
              <a:t>With needs and wants unmet by the current crop of companies, policymakers, and others who would influence society’s behavior</a:t>
            </a:r>
          </a:p>
          <a:p>
            <a:pPr marL="457200" indent="-457200">
              <a:buFont typeface="Arial" charset="0"/>
              <a:buChar char="•"/>
            </a:pPr>
            <a:endParaRPr lang="en-US" sz="3200"/>
          </a:p>
          <a:p>
            <a:pPr marL="457200" indent="-457200">
              <a:buFont typeface="Arial" charset="0"/>
              <a:buChar char="•"/>
            </a:pPr>
            <a:r>
              <a:rPr lang="en-US" sz="3200"/>
              <a:t>Typical size:  ± 1% of the population</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403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DF207FD-CC33-4C4F-BEF0-084509B21D85}" type="slidenum">
              <a:rPr lang="en-US" sz="900">
                <a:solidFill>
                  <a:schemeClr val="bg1"/>
                </a:solidFill>
              </a:rPr>
              <a:pPr algn="r" eaLnBrk="0" hangingPunct="0">
                <a:lnSpc>
                  <a:spcPct val="85000"/>
                </a:lnSpc>
                <a:spcBef>
                  <a:spcPct val="20000"/>
                </a:spcBef>
              </a:pPr>
              <a:t>41</a:t>
            </a:fld>
            <a:endParaRPr lang="en-US" sz="900">
              <a:solidFill>
                <a:schemeClr val="bg1"/>
              </a:solidFill>
            </a:endParaRPr>
          </a:p>
        </p:txBody>
      </p:sp>
      <p:sp>
        <p:nvSpPr>
          <p:cNvPr id="1924102" name="Rectangle 6"/>
          <p:cNvSpPr>
            <a:spLocks noChangeArrowheads="1"/>
          </p:cNvSpPr>
          <p:nvPr/>
        </p:nvSpPr>
        <p:spPr bwMode="blackWhite">
          <a:xfrm>
            <a:off x="447675" y="1990725"/>
            <a:ext cx="8239125" cy="17462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a:solidFill>
                  <a:srgbClr val="FFFFFF"/>
                </a:solidFill>
              </a:rPr>
              <a:t>7 MicroTrends to Watch</a:t>
            </a:r>
          </a:p>
        </p:txBody>
      </p:sp>
      <p:sp>
        <p:nvSpPr>
          <p:cNvPr id="44037" name="TextBox 5"/>
          <p:cNvSpPr txBox="1">
            <a:spLocks noChangeArrowheads="1"/>
          </p:cNvSpPr>
          <p:nvPr/>
        </p:nvSpPr>
        <p:spPr bwMode="auto">
          <a:xfrm>
            <a:off x="495300" y="4200525"/>
            <a:ext cx="8153400" cy="1077913"/>
          </a:xfrm>
          <a:prstGeom prst="rect">
            <a:avLst/>
          </a:prstGeom>
          <a:noFill/>
          <a:ln w="9525">
            <a:noFill/>
            <a:miter lim="800000"/>
            <a:headEnd/>
            <a:tailEnd/>
          </a:ln>
        </p:spPr>
        <p:txBody>
          <a:bodyPr>
            <a:spAutoFit/>
          </a:bodyPr>
          <a:lstStyle/>
          <a:p>
            <a:pPr algn="ctr"/>
            <a:r>
              <a:rPr lang="en-US" sz="3200" b="1">
                <a:solidFill>
                  <a:srgbClr val="2B7299"/>
                </a:solidFill>
              </a:rPr>
              <a:t>There’s More: Mark Penn’s book</a:t>
            </a:r>
            <a:br>
              <a:rPr lang="en-US" sz="3200" b="1">
                <a:solidFill>
                  <a:srgbClr val="2B7299"/>
                </a:solidFill>
              </a:rPr>
            </a:br>
            <a:r>
              <a:rPr lang="en-US" sz="3200" b="1">
                <a:solidFill>
                  <a:srgbClr val="2B7299"/>
                </a:solidFill>
              </a:rPr>
              <a:t>cites 68 other MicroTrends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105"/>
          <p:cNvSpPr>
            <a:spLocks noGrp="1" noChangeArrowheads="1"/>
          </p:cNvSpPr>
          <p:nvPr>
            <p:ph type="dt" sz="quarter" idx="10"/>
          </p:nvPr>
        </p:nvSpPr>
        <p:spPr>
          <a:noFill/>
        </p:spPr>
        <p:txBody>
          <a:bodyPr/>
          <a:lstStyle/>
          <a:p>
            <a:r>
              <a:rPr lang="en-US" smtClean="0"/>
              <a:t>12/01/09 - 9pm</a:t>
            </a:r>
          </a:p>
        </p:txBody>
      </p:sp>
      <p:sp>
        <p:nvSpPr>
          <p:cNvPr id="45059"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5060" name="Rectangle 110"/>
          <p:cNvSpPr>
            <a:spLocks noGrp="1" noChangeArrowheads="1"/>
          </p:cNvSpPr>
          <p:nvPr>
            <p:ph type="sldNum" sz="quarter" idx="12"/>
          </p:nvPr>
        </p:nvSpPr>
        <p:spPr>
          <a:noFill/>
        </p:spPr>
        <p:txBody>
          <a:bodyPr/>
          <a:lstStyle/>
          <a:p>
            <a:fld id="{35F53304-E401-40B7-8B82-DEB1BFC26405}" type="slidenum">
              <a:rPr lang="en-US"/>
              <a:pPr/>
              <a:t>42</a:t>
            </a:fld>
            <a:endParaRPr lang="en-US"/>
          </a:p>
        </p:txBody>
      </p:sp>
      <p:sp>
        <p:nvSpPr>
          <p:cNvPr id="45061" name="Rectangle 2"/>
          <p:cNvSpPr>
            <a:spLocks noGrp="1" noChangeArrowheads="1"/>
          </p:cNvSpPr>
          <p:nvPr>
            <p:ph type="title"/>
          </p:nvPr>
        </p:nvSpPr>
        <p:spPr>
          <a:xfrm>
            <a:off x="622300" y="361950"/>
            <a:ext cx="6997700" cy="627063"/>
          </a:xfrm>
        </p:spPr>
        <p:txBody>
          <a:bodyPr/>
          <a:lstStyle/>
          <a:p>
            <a:pPr marL="514350" indent="-514350">
              <a:buFont typeface="Verdana" pitchFamily="34" charset="0"/>
              <a:buAutoNum type="arabicPeriod"/>
            </a:pPr>
            <a:r>
              <a:rPr lang="en-US" smtClean="0"/>
              <a:t>Sex-Ratio Singles (Single Women)</a:t>
            </a:r>
          </a:p>
        </p:txBody>
      </p:sp>
      <p:sp>
        <p:nvSpPr>
          <p:cNvPr id="45062" name="TextBox 1"/>
          <p:cNvSpPr txBox="1">
            <a:spLocks noChangeArrowheads="1"/>
          </p:cNvSpPr>
          <p:nvPr/>
        </p:nvSpPr>
        <p:spPr bwMode="auto">
          <a:xfrm>
            <a:off x="495300" y="1133475"/>
            <a:ext cx="8115300" cy="4894263"/>
          </a:xfrm>
          <a:prstGeom prst="rect">
            <a:avLst/>
          </a:prstGeom>
          <a:noFill/>
          <a:ln w="9525">
            <a:noFill/>
            <a:miter lim="800000"/>
            <a:headEnd/>
            <a:tailEnd/>
          </a:ln>
        </p:spPr>
        <p:txBody>
          <a:bodyPr>
            <a:spAutoFit/>
          </a:bodyPr>
          <a:lstStyle/>
          <a:p>
            <a:pPr marL="457200" indent="-457200">
              <a:buFont typeface="Arial" charset="0"/>
              <a:buChar char="•"/>
            </a:pPr>
            <a:r>
              <a:rPr lang="en-US" sz="2800"/>
              <a:t>For the first time in America, there are more single women than ever who are likely to stay that way.</a:t>
            </a:r>
          </a:p>
          <a:p>
            <a:pPr marL="457200" indent="-457200">
              <a:buFont typeface="Arial" charset="0"/>
              <a:buChar char="•"/>
            </a:pPr>
            <a:r>
              <a:rPr lang="en-US" sz="2800"/>
              <a:t>From shortly after birth, women outnumber men, and men are more likely to be homosexual than women are</a:t>
            </a:r>
          </a:p>
          <a:p>
            <a:pPr marL="914400" lvl="1" indent="-457200">
              <a:buFont typeface="Arial" charset="0"/>
              <a:buChar char="•"/>
            </a:pPr>
            <a:r>
              <a:rPr lang="en-US" sz="2400"/>
              <a:t>In 2005, single women were the 2</a:t>
            </a:r>
            <a:r>
              <a:rPr lang="en-US" sz="2400" baseline="30000"/>
              <a:t>nd</a:t>
            </a:r>
            <a:r>
              <a:rPr lang="en-US" sz="2400"/>
              <a:t> largest group of home buyers, just behind married couples.</a:t>
            </a:r>
          </a:p>
          <a:p>
            <a:pPr marL="1371600" lvl="2" indent="-457200">
              <a:buFont typeface="Arial" charset="0"/>
              <a:buChar char="•"/>
            </a:pPr>
            <a:r>
              <a:rPr lang="en-US" sz="2400"/>
              <a:t>They bought 1.5 million homes, more than twice as many as single men.</a:t>
            </a:r>
          </a:p>
          <a:p>
            <a:pPr marL="914400" lvl="1" indent="-457200">
              <a:buFont typeface="Arial" charset="0"/>
              <a:buChar char="•"/>
            </a:pPr>
            <a:r>
              <a:rPr lang="en-US" sz="2400"/>
              <a:t>The number of single women bearing/adopting children in 2005 tripled since the early 1990s</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05"/>
          <p:cNvSpPr>
            <a:spLocks noGrp="1" noChangeArrowheads="1"/>
          </p:cNvSpPr>
          <p:nvPr>
            <p:ph type="dt" sz="quarter" idx="10"/>
          </p:nvPr>
        </p:nvSpPr>
        <p:spPr>
          <a:noFill/>
        </p:spPr>
        <p:txBody>
          <a:bodyPr/>
          <a:lstStyle/>
          <a:p>
            <a:r>
              <a:rPr lang="en-US" smtClean="0"/>
              <a:t>12/01/09 - 9pm</a:t>
            </a:r>
          </a:p>
        </p:txBody>
      </p:sp>
      <p:sp>
        <p:nvSpPr>
          <p:cNvPr id="460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6084" name="Rectangle 110"/>
          <p:cNvSpPr>
            <a:spLocks noGrp="1" noChangeArrowheads="1"/>
          </p:cNvSpPr>
          <p:nvPr>
            <p:ph type="sldNum" sz="quarter" idx="12"/>
          </p:nvPr>
        </p:nvSpPr>
        <p:spPr>
          <a:noFill/>
        </p:spPr>
        <p:txBody>
          <a:bodyPr/>
          <a:lstStyle/>
          <a:p>
            <a:fld id="{8A2766DF-AD01-4079-8405-2461A693F67D}" type="slidenum">
              <a:rPr lang="en-US"/>
              <a:pPr/>
              <a:t>43</a:t>
            </a:fld>
            <a:endParaRPr lang="en-US"/>
          </a:p>
        </p:txBody>
      </p:sp>
      <p:sp>
        <p:nvSpPr>
          <p:cNvPr id="46085" name="Rectangle 2"/>
          <p:cNvSpPr>
            <a:spLocks noGrp="1" noChangeArrowheads="1"/>
          </p:cNvSpPr>
          <p:nvPr>
            <p:ph type="title"/>
          </p:nvPr>
        </p:nvSpPr>
        <p:spPr>
          <a:xfrm>
            <a:off x="622300" y="361950"/>
            <a:ext cx="6769100" cy="627063"/>
          </a:xfrm>
        </p:spPr>
        <p:txBody>
          <a:bodyPr/>
          <a:lstStyle/>
          <a:p>
            <a:pPr marL="514350" indent="-514350">
              <a:buFont typeface="Verdana" pitchFamily="34" charset="0"/>
              <a:buAutoNum type="arabicPeriod" startAt="2"/>
            </a:pPr>
            <a:r>
              <a:rPr lang="en-US" smtClean="0"/>
              <a:t>Commuter Couples</a:t>
            </a:r>
          </a:p>
        </p:txBody>
      </p:sp>
      <p:sp>
        <p:nvSpPr>
          <p:cNvPr id="46086" name="TextBox 1"/>
          <p:cNvSpPr txBox="1">
            <a:spLocks noChangeArrowheads="1"/>
          </p:cNvSpPr>
          <p:nvPr/>
        </p:nvSpPr>
        <p:spPr bwMode="auto">
          <a:xfrm>
            <a:off x="495300" y="1238250"/>
            <a:ext cx="8115300" cy="4524375"/>
          </a:xfrm>
          <a:prstGeom prst="rect">
            <a:avLst/>
          </a:prstGeom>
          <a:noFill/>
          <a:ln w="9525">
            <a:noFill/>
            <a:miter lim="800000"/>
            <a:headEnd/>
            <a:tailEnd/>
          </a:ln>
        </p:spPr>
        <p:txBody>
          <a:bodyPr>
            <a:spAutoFit/>
          </a:bodyPr>
          <a:lstStyle/>
          <a:p>
            <a:pPr marL="457200" indent="-457200">
              <a:buFont typeface="Arial" charset="0"/>
              <a:buChar char="•"/>
            </a:pPr>
            <a:r>
              <a:rPr lang="en-US" sz="3200"/>
              <a:t>Dual-career couples who maintain two households</a:t>
            </a:r>
          </a:p>
          <a:p>
            <a:pPr marL="457200" indent="-457200">
              <a:buFont typeface="Arial" charset="0"/>
              <a:buChar char="•"/>
            </a:pPr>
            <a:endParaRPr lang="en-US" sz="3200"/>
          </a:p>
          <a:p>
            <a:pPr marL="457200" indent="-457200">
              <a:buFont typeface="Arial" charset="0"/>
              <a:buChar char="•"/>
            </a:pPr>
            <a:r>
              <a:rPr lang="en-US" sz="3200"/>
              <a:t>In 1990: 1.7 million people</a:t>
            </a:r>
            <a:br>
              <a:rPr lang="en-US" sz="3200"/>
            </a:br>
            <a:r>
              <a:rPr lang="en-US" sz="3200"/>
              <a:t>In 2005: 3.5 million</a:t>
            </a:r>
          </a:p>
          <a:p>
            <a:pPr marL="457200" indent="-457200">
              <a:buFont typeface="Arial" charset="0"/>
              <a:buChar char="•"/>
            </a:pPr>
            <a:endParaRPr lang="en-US" sz="3200"/>
          </a:p>
          <a:p>
            <a:pPr marL="457200" indent="-457200">
              <a:buFont typeface="Arial" charset="0"/>
              <a:buChar char="•"/>
            </a:pPr>
            <a:r>
              <a:rPr lang="en-US" sz="3200"/>
              <a:t>All ages – the number of married people over 50 who live separately tripled between 2001 and 2005</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5"/>
          <p:cNvSpPr>
            <a:spLocks noGrp="1" noChangeArrowheads="1"/>
          </p:cNvSpPr>
          <p:nvPr>
            <p:ph type="dt" sz="quarter" idx="10"/>
          </p:nvPr>
        </p:nvSpPr>
        <p:spPr>
          <a:noFill/>
        </p:spPr>
        <p:txBody>
          <a:bodyPr/>
          <a:lstStyle/>
          <a:p>
            <a:r>
              <a:rPr lang="en-US" smtClean="0"/>
              <a:t>12/01/09 - 9pm</a:t>
            </a:r>
          </a:p>
        </p:txBody>
      </p:sp>
      <p:sp>
        <p:nvSpPr>
          <p:cNvPr id="4710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7108" name="Rectangle 110"/>
          <p:cNvSpPr>
            <a:spLocks noGrp="1" noChangeArrowheads="1"/>
          </p:cNvSpPr>
          <p:nvPr>
            <p:ph type="sldNum" sz="quarter" idx="12"/>
          </p:nvPr>
        </p:nvSpPr>
        <p:spPr>
          <a:noFill/>
        </p:spPr>
        <p:txBody>
          <a:bodyPr/>
          <a:lstStyle/>
          <a:p>
            <a:fld id="{56B10E4D-C6A0-430C-B00E-60592B590A5A}" type="slidenum">
              <a:rPr lang="en-US"/>
              <a:pPr/>
              <a:t>44</a:t>
            </a:fld>
            <a:endParaRPr lang="en-US"/>
          </a:p>
        </p:txBody>
      </p:sp>
      <p:sp>
        <p:nvSpPr>
          <p:cNvPr id="47109" name="Rectangle 2"/>
          <p:cNvSpPr>
            <a:spLocks noGrp="1" noChangeArrowheads="1"/>
          </p:cNvSpPr>
          <p:nvPr>
            <p:ph type="title"/>
          </p:nvPr>
        </p:nvSpPr>
        <p:spPr>
          <a:xfrm>
            <a:off x="622300" y="361950"/>
            <a:ext cx="6769100" cy="627063"/>
          </a:xfrm>
        </p:spPr>
        <p:txBody>
          <a:bodyPr/>
          <a:lstStyle/>
          <a:p>
            <a:pPr marL="514350" indent="-514350">
              <a:buFont typeface="Verdana" pitchFamily="34" charset="0"/>
              <a:buAutoNum type="arabicPeriod" startAt="3"/>
            </a:pPr>
            <a:r>
              <a:rPr lang="en-US" smtClean="0"/>
              <a:t>30-Winkers</a:t>
            </a:r>
          </a:p>
        </p:txBody>
      </p:sp>
      <p:sp>
        <p:nvSpPr>
          <p:cNvPr id="47110" name="TextBox 1"/>
          <p:cNvSpPr txBox="1">
            <a:spLocks noChangeArrowheads="1"/>
          </p:cNvSpPr>
          <p:nvPr/>
        </p:nvSpPr>
        <p:spPr bwMode="auto">
          <a:xfrm>
            <a:off x="704850" y="1238250"/>
            <a:ext cx="7886700" cy="5478463"/>
          </a:xfrm>
          <a:prstGeom prst="rect">
            <a:avLst/>
          </a:prstGeom>
          <a:noFill/>
          <a:ln w="9525">
            <a:noFill/>
            <a:miter lim="800000"/>
            <a:headEnd/>
            <a:tailEnd/>
          </a:ln>
        </p:spPr>
        <p:txBody>
          <a:bodyPr>
            <a:spAutoFit/>
          </a:bodyPr>
          <a:lstStyle/>
          <a:p>
            <a:pPr marL="457200" indent="-457200">
              <a:buFont typeface="Arial" charset="0"/>
              <a:buChar char="•"/>
            </a:pPr>
            <a:r>
              <a:rPr lang="en-US" sz="2800"/>
              <a:t>The number of people who sleep fewer than 6 hours/night is rising fast</a:t>
            </a:r>
          </a:p>
          <a:p>
            <a:pPr marL="914400" lvl="1" indent="-457200">
              <a:buFont typeface="Arial" charset="0"/>
              <a:buChar char="•"/>
            </a:pPr>
            <a:r>
              <a:rPr lang="en-US" sz="2400"/>
              <a:t>1998: 12%</a:t>
            </a:r>
          </a:p>
          <a:p>
            <a:pPr marL="914400" lvl="1" indent="-457200">
              <a:buFont typeface="Arial" charset="0"/>
              <a:buChar char="•"/>
            </a:pPr>
            <a:r>
              <a:rPr lang="en-US" sz="2400"/>
              <a:t>2005: 16% (34 million people)</a:t>
            </a:r>
          </a:p>
          <a:p>
            <a:pPr marL="457200" indent="-457200">
              <a:buFont typeface="Arial" charset="0"/>
              <a:buChar char="•"/>
            </a:pPr>
            <a:endParaRPr lang="en-US" sz="1100"/>
          </a:p>
          <a:p>
            <a:pPr marL="457200" indent="-457200">
              <a:buFont typeface="Arial" charset="0"/>
              <a:buChar char="•"/>
            </a:pPr>
            <a:r>
              <a:rPr lang="en-US" sz="2800"/>
              <a:t>In the 2005 “Sleep in America” poll,</a:t>
            </a:r>
          </a:p>
          <a:p>
            <a:pPr marL="914400" lvl="1" indent="-457200">
              <a:buFont typeface="Arial" charset="0"/>
              <a:buChar char="•"/>
            </a:pPr>
            <a:r>
              <a:rPr lang="en-US" sz="2400"/>
              <a:t>37% said they’ve nodded off or fallen asleep while driving</a:t>
            </a:r>
          </a:p>
          <a:p>
            <a:pPr marL="457200" indent="-457200">
              <a:buFont typeface="Arial" charset="0"/>
              <a:buChar char="•"/>
            </a:pPr>
            <a:endParaRPr lang="en-US" sz="1100"/>
          </a:p>
          <a:p>
            <a:pPr marL="457200" indent="-457200">
              <a:buFont typeface="Arial" charset="0"/>
              <a:buChar char="•"/>
            </a:pPr>
            <a:r>
              <a:rPr lang="en-US" sz="2800"/>
              <a:t>Less sleep leads to</a:t>
            </a:r>
          </a:p>
          <a:p>
            <a:pPr marL="914400" lvl="1" indent="-457200">
              <a:buFont typeface="Arial" charset="0"/>
              <a:buChar char="•"/>
            </a:pPr>
            <a:r>
              <a:rPr lang="en-US" sz="2400"/>
              <a:t>Less productivity</a:t>
            </a:r>
          </a:p>
          <a:p>
            <a:pPr marL="914400" lvl="1" indent="-457200">
              <a:buFont typeface="Arial" charset="0"/>
              <a:buChar char="•"/>
            </a:pPr>
            <a:r>
              <a:rPr lang="en-US" sz="2400"/>
              <a:t>Increased obesity</a:t>
            </a:r>
          </a:p>
          <a:p>
            <a:pPr marL="914400" lvl="1" indent="-457200">
              <a:buFont typeface="Arial" charset="0"/>
              <a:buChar char="•"/>
            </a:pPr>
            <a:r>
              <a:rPr lang="en-US" sz="2400"/>
              <a:t>New businesses to help people get more sleep</a:t>
            </a:r>
          </a:p>
          <a:p>
            <a:pPr marL="914400" lvl="1" indent="-457200">
              <a:buFont typeface="Arial" charset="0"/>
              <a:buChar char="•"/>
            </a:pPr>
            <a:endParaRPr lang="en-US" sz="1100"/>
          </a:p>
          <a:p>
            <a:pPr marL="457200" indent="-457200">
              <a:buFont typeface="Arial" charset="0"/>
              <a:buChar char="•"/>
            </a:pPr>
            <a:r>
              <a:rPr lang="en-US" sz="2400" b="1">
                <a:solidFill>
                  <a:srgbClr val="FF0000"/>
                </a:solidFill>
              </a:rPr>
              <a:t>Should sleep be an underwriting factor?</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105"/>
          <p:cNvSpPr>
            <a:spLocks noGrp="1" noChangeArrowheads="1"/>
          </p:cNvSpPr>
          <p:nvPr>
            <p:ph type="dt" sz="quarter" idx="10"/>
          </p:nvPr>
        </p:nvSpPr>
        <p:spPr>
          <a:noFill/>
        </p:spPr>
        <p:txBody>
          <a:bodyPr/>
          <a:lstStyle/>
          <a:p>
            <a:r>
              <a:rPr lang="en-US" smtClean="0"/>
              <a:t>12/01/09 - 9pm</a:t>
            </a:r>
          </a:p>
        </p:txBody>
      </p:sp>
      <p:sp>
        <p:nvSpPr>
          <p:cNvPr id="48131"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8132" name="Rectangle 110"/>
          <p:cNvSpPr>
            <a:spLocks noGrp="1" noChangeArrowheads="1"/>
          </p:cNvSpPr>
          <p:nvPr>
            <p:ph type="sldNum" sz="quarter" idx="12"/>
          </p:nvPr>
        </p:nvSpPr>
        <p:spPr>
          <a:noFill/>
        </p:spPr>
        <p:txBody>
          <a:bodyPr/>
          <a:lstStyle/>
          <a:p>
            <a:fld id="{EFDA65CB-65F7-46E7-A221-93C2E1FC86A6}" type="slidenum">
              <a:rPr lang="en-US"/>
              <a:pPr/>
              <a:t>45</a:t>
            </a:fld>
            <a:endParaRPr lang="en-US"/>
          </a:p>
        </p:txBody>
      </p:sp>
      <p:sp>
        <p:nvSpPr>
          <p:cNvPr id="48133" name="Rectangle 2"/>
          <p:cNvSpPr>
            <a:spLocks noGrp="1" noChangeArrowheads="1"/>
          </p:cNvSpPr>
          <p:nvPr>
            <p:ph type="title"/>
          </p:nvPr>
        </p:nvSpPr>
        <p:spPr>
          <a:xfrm>
            <a:off x="622300" y="361950"/>
            <a:ext cx="6769100" cy="627063"/>
          </a:xfrm>
        </p:spPr>
        <p:txBody>
          <a:bodyPr/>
          <a:lstStyle/>
          <a:p>
            <a:pPr marL="514350" indent="-514350">
              <a:buFont typeface="Verdana" pitchFamily="34" charset="0"/>
              <a:buAutoNum type="arabicPeriod" startAt="4"/>
            </a:pPr>
            <a:r>
              <a:rPr lang="en-US" smtClean="0"/>
              <a:t>Hard-of-Hearers</a:t>
            </a:r>
          </a:p>
        </p:txBody>
      </p:sp>
      <p:sp>
        <p:nvSpPr>
          <p:cNvPr id="48134" name="TextBox 1"/>
          <p:cNvSpPr txBox="1">
            <a:spLocks noChangeArrowheads="1"/>
          </p:cNvSpPr>
          <p:nvPr/>
        </p:nvSpPr>
        <p:spPr bwMode="auto">
          <a:xfrm>
            <a:off x="714375" y="1133475"/>
            <a:ext cx="7886700" cy="5232400"/>
          </a:xfrm>
          <a:prstGeom prst="rect">
            <a:avLst/>
          </a:prstGeom>
          <a:noFill/>
          <a:ln w="9525">
            <a:noFill/>
            <a:miter lim="800000"/>
            <a:headEnd/>
            <a:tailEnd/>
          </a:ln>
        </p:spPr>
        <p:txBody>
          <a:bodyPr>
            <a:spAutoFit/>
          </a:bodyPr>
          <a:lstStyle/>
          <a:p>
            <a:pPr marL="457200" indent="-457200">
              <a:buFont typeface="Arial" charset="0"/>
              <a:buChar char="•"/>
            </a:pPr>
            <a:r>
              <a:rPr lang="en-US" sz="2800"/>
              <a:t>Roughly 1/3 of people over 65 (about 35 million) are hard-of-hearing</a:t>
            </a:r>
          </a:p>
          <a:p>
            <a:pPr marL="914400" lvl="1" indent="-457200">
              <a:buFont typeface="Arial" charset="0"/>
              <a:buChar char="•"/>
            </a:pPr>
            <a:r>
              <a:rPr lang="en-US" sz="2400"/>
              <a:t>But many with hearing loss are under 65</a:t>
            </a:r>
          </a:p>
          <a:p>
            <a:pPr marL="914400" lvl="1" indent="-457200">
              <a:buFont typeface="Arial" charset="0"/>
              <a:buChar char="•"/>
            </a:pPr>
            <a:r>
              <a:rPr lang="en-US" sz="2400"/>
              <a:t>Hearing loss varies by race, geography, gender</a:t>
            </a:r>
          </a:p>
          <a:p>
            <a:pPr marL="457200" indent="-457200"/>
            <a:endParaRPr lang="en-US" sz="1100"/>
          </a:p>
          <a:p>
            <a:pPr marL="457200" indent="-457200">
              <a:buFont typeface="Arial" charset="0"/>
              <a:buChar char="•"/>
            </a:pPr>
            <a:r>
              <a:rPr lang="en-US" sz="2800"/>
              <a:t>Occupational/Business Impact: Overcoming hearing loss will be a hot industry in the next few decades</a:t>
            </a:r>
          </a:p>
          <a:p>
            <a:pPr marL="914400" lvl="1" indent="-457200">
              <a:buFont typeface="Arial" charset="0"/>
              <a:buChar char="•"/>
            </a:pPr>
            <a:r>
              <a:rPr lang="en-US" sz="2400"/>
              <a:t>New technology (who will lead this? Apple? Bose? Sony? Ford? New entrepreneurs?)</a:t>
            </a:r>
          </a:p>
          <a:p>
            <a:pPr marL="914400" lvl="1" indent="-457200">
              <a:buFont typeface="Arial" charset="0"/>
              <a:buChar char="•"/>
            </a:pPr>
            <a:endParaRPr lang="en-US" sz="1100"/>
          </a:p>
          <a:p>
            <a:pPr marL="457200" indent="-457200">
              <a:buFont typeface="Arial" charset="0"/>
              <a:buChar char="•"/>
            </a:pPr>
            <a:r>
              <a:rPr lang="en-US" sz="2800"/>
              <a:t>Public policy/Insurance impact</a:t>
            </a:r>
          </a:p>
          <a:p>
            <a:pPr marL="914400" lvl="1" indent="-457200">
              <a:buFont typeface="Arial" charset="0"/>
              <a:buChar char="•"/>
            </a:pPr>
            <a:r>
              <a:rPr lang="en-US" sz="2400"/>
              <a:t>An anti-noise campaign similar to anti-smoking?</a:t>
            </a:r>
          </a:p>
          <a:p>
            <a:pPr marL="914400" lvl="1" indent="-457200">
              <a:buFont typeface="Arial" charset="0"/>
              <a:buChar char="•"/>
            </a:pPr>
            <a:r>
              <a:rPr lang="en-US" sz="2400" b="1">
                <a:solidFill>
                  <a:srgbClr val="FF0000"/>
                </a:solidFill>
              </a:rPr>
              <a:t>Do the hard-of-hearing cause more accidents?</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5"/>
          <p:cNvSpPr>
            <a:spLocks noGrp="1" noChangeArrowheads="1"/>
          </p:cNvSpPr>
          <p:nvPr>
            <p:ph type="dt" sz="quarter" idx="10"/>
          </p:nvPr>
        </p:nvSpPr>
        <p:spPr>
          <a:noFill/>
        </p:spPr>
        <p:txBody>
          <a:bodyPr/>
          <a:lstStyle/>
          <a:p>
            <a:r>
              <a:rPr lang="en-US" smtClean="0"/>
              <a:t>12/01/09 - 9pm</a:t>
            </a:r>
          </a:p>
        </p:txBody>
      </p:sp>
      <p:sp>
        <p:nvSpPr>
          <p:cNvPr id="4915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9156" name="Rectangle 110"/>
          <p:cNvSpPr>
            <a:spLocks noGrp="1" noChangeArrowheads="1"/>
          </p:cNvSpPr>
          <p:nvPr>
            <p:ph type="sldNum" sz="quarter" idx="12"/>
          </p:nvPr>
        </p:nvSpPr>
        <p:spPr>
          <a:noFill/>
        </p:spPr>
        <p:txBody>
          <a:bodyPr/>
          <a:lstStyle/>
          <a:p>
            <a:fld id="{BEA93EB4-44D0-42EC-91D6-85389A06607D}" type="slidenum">
              <a:rPr lang="en-US"/>
              <a:pPr/>
              <a:t>46</a:t>
            </a:fld>
            <a:endParaRPr lang="en-US"/>
          </a:p>
        </p:txBody>
      </p:sp>
      <p:sp>
        <p:nvSpPr>
          <p:cNvPr id="49157" name="Rectangle 2"/>
          <p:cNvSpPr>
            <a:spLocks noGrp="1" noChangeArrowheads="1"/>
          </p:cNvSpPr>
          <p:nvPr>
            <p:ph type="title"/>
          </p:nvPr>
        </p:nvSpPr>
        <p:spPr>
          <a:xfrm>
            <a:off x="622300" y="361950"/>
            <a:ext cx="6769100" cy="627063"/>
          </a:xfrm>
        </p:spPr>
        <p:txBody>
          <a:bodyPr/>
          <a:lstStyle/>
          <a:p>
            <a:pPr marL="514350" indent="-514350">
              <a:buFont typeface="Verdana" pitchFamily="34" charset="0"/>
              <a:buAutoNum type="arabicPeriod" startAt="5"/>
            </a:pPr>
            <a:r>
              <a:rPr lang="en-US" smtClean="0"/>
              <a:t>Old New Dads</a:t>
            </a:r>
          </a:p>
        </p:txBody>
      </p:sp>
      <p:sp>
        <p:nvSpPr>
          <p:cNvPr id="49158" name="TextBox 1"/>
          <p:cNvSpPr txBox="1">
            <a:spLocks noChangeArrowheads="1"/>
          </p:cNvSpPr>
          <p:nvPr/>
        </p:nvSpPr>
        <p:spPr bwMode="auto">
          <a:xfrm>
            <a:off x="714375" y="1133475"/>
            <a:ext cx="7886700" cy="4278313"/>
          </a:xfrm>
          <a:prstGeom prst="rect">
            <a:avLst/>
          </a:prstGeom>
          <a:noFill/>
          <a:ln w="9525">
            <a:noFill/>
            <a:miter lim="800000"/>
            <a:headEnd/>
            <a:tailEnd/>
          </a:ln>
        </p:spPr>
        <p:txBody>
          <a:bodyPr>
            <a:spAutoFit/>
          </a:bodyPr>
          <a:lstStyle/>
          <a:p>
            <a:pPr marL="457200" indent="-457200">
              <a:buFont typeface="Arial" charset="0"/>
              <a:buChar char="•"/>
            </a:pPr>
            <a:r>
              <a:rPr lang="en-US" sz="2800"/>
              <a:t>Births to men aged 50 or older</a:t>
            </a:r>
          </a:p>
          <a:p>
            <a:pPr marL="914400" lvl="1" indent="-457200">
              <a:buFont typeface="Arial" charset="0"/>
              <a:buChar char="•"/>
            </a:pPr>
            <a:r>
              <a:rPr lang="en-US" sz="2400"/>
              <a:t>In 1980: 1 in 23</a:t>
            </a:r>
          </a:p>
          <a:p>
            <a:pPr marL="914400" lvl="1" indent="-457200">
              <a:buFont typeface="Arial" charset="0"/>
              <a:buChar char="•"/>
            </a:pPr>
            <a:r>
              <a:rPr lang="en-US" sz="2400"/>
              <a:t>In 2002: 1 in 18</a:t>
            </a:r>
          </a:p>
          <a:p>
            <a:pPr marL="457200" indent="-457200">
              <a:buFont typeface="Arial" charset="0"/>
              <a:buChar char="•"/>
            </a:pPr>
            <a:r>
              <a:rPr lang="en-US" sz="2800"/>
              <a:t>Births to men age 40-44: up 32%</a:t>
            </a:r>
          </a:p>
          <a:p>
            <a:pPr marL="457200" indent="-457200">
              <a:buFont typeface="Arial" charset="0"/>
              <a:buChar char="•"/>
            </a:pPr>
            <a:r>
              <a:rPr lang="en-US" sz="2800"/>
              <a:t>Births to men age 45-49: up 21%</a:t>
            </a:r>
          </a:p>
          <a:p>
            <a:pPr marL="457200" indent="-457200">
              <a:buFont typeface="Arial" charset="0"/>
              <a:buChar char="•"/>
            </a:pPr>
            <a:endParaRPr lang="en-US" sz="2800"/>
          </a:p>
          <a:p>
            <a:pPr marL="457200" indent="-457200">
              <a:buFont typeface="Arial" charset="0"/>
              <a:buChar char="•"/>
            </a:pPr>
            <a:r>
              <a:rPr lang="en-US" sz="2800"/>
              <a:t>Old dads will likely</a:t>
            </a:r>
          </a:p>
          <a:p>
            <a:pPr marL="914400" lvl="1" indent="-457200">
              <a:buFont typeface="Arial" charset="0"/>
              <a:buChar char="•"/>
            </a:pPr>
            <a:r>
              <a:rPr lang="en-US" sz="2800"/>
              <a:t>Work longer</a:t>
            </a:r>
          </a:p>
          <a:p>
            <a:pPr marL="914400" lvl="1" indent="-457200">
              <a:buFont typeface="Arial" charset="0"/>
              <a:buChar char="•"/>
            </a:pPr>
            <a:r>
              <a:rPr lang="en-US" sz="2800"/>
              <a:t>Retire later</a:t>
            </a:r>
          </a:p>
          <a:p>
            <a:pPr marL="914400" lvl="1" indent="-457200">
              <a:buFont typeface="Arial" charset="0"/>
              <a:buChar char="•"/>
            </a:pPr>
            <a:r>
              <a:rPr lang="en-US" sz="2800" b="1">
                <a:solidFill>
                  <a:srgbClr val="FF0000"/>
                </a:solidFill>
              </a:rPr>
              <a:t>Drive at older ages</a:t>
            </a:r>
            <a:endParaRPr lang="en-US" sz="2400" b="1">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05"/>
          <p:cNvSpPr>
            <a:spLocks noGrp="1" noChangeArrowheads="1"/>
          </p:cNvSpPr>
          <p:nvPr>
            <p:ph type="dt" sz="quarter" idx="10"/>
          </p:nvPr>
        </p:nvSpPr>
        <p:spPr>
          <a:noFill/>
        </p:spPr>
        <p:txBody>
          <a:bodyPr/>
          <a:lstStyle/>
          <a:p>
            <a:r>
              <a:rPr lang="en-US" smtClean="0"/>
              <a:t>12/01/09 - 9pm</a:t>
            </a:r>
          </a:p>
        </p:txBody>
      </p:sp>
      <p:sp>
        <p:nvSpPr>
          <p:cNvPr id="50179"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0180" name="Rectangle 110"/>
          <p:cNvSpPr>
            <a:spLocks noGrp="1" noChangeArrowheads="1"/>
          </p:cNvSpPr>
          <p:nvPr>
            <p:ph type="sldNum" sz="quarter" idx="12"/>
          </p:nvPr>
        </p:nvSpPr>
        <p:spPr>
          <a:noFill/>
        </p:spPr>
        <p:txBody>
          <a:bodyPr/>
          <a:lstStyle/>
          <a:p>
            <a:fld id="{CFAD584C-5ACD-4435-BFA5-A265EEAE7818}" type="slidenum">
              <a:rPr lang="en-US"/>
              <a:pPr/>
              <a:t>47</a:t>
            </a:fld>
            <a:endParaRPr lang="en-US"/>
          </a:p>
        </p:txBody>
      </p:sp>
      <p:sp>
        <p:nvSpPr>
          <p:cNvPr id="50181" name="Rectangle 2"/>
          <p:cNvSpPr>
            <a:spLocks noGrp="1" noChangeArrowheads="1"/>
          </p:cNvSpPr>
          <p:nvPr>
            <p:ph type="title"/>
          </p:nvPr>
        </p:nvSpPr>
        <p:spPr>
          <a:xfrm>
            <a:off x="622300" y="361950"/>
            <a:ext cx="6769100" cy="627063"/>
          </a:xfrm>
        </p:spPr>
        <p:txBody>
          <a:bodyPr/>
          <a:lstStyle/>
          <a:p>
            <a:pPr marL="514350" indent="-514350">
              <a:buFont typeface="Verdana" pitchFamily="34" charset="0"/>
              <a:buAutoNum type="arabicPeriod" startAt="6"/>
            </a:pPr>
            <a:r>
              <a:rPr lang="en-US" smtClean="0"/>
              <a:t>Newly Released Ex-Cons</a:t>
            </a:r>
          </a:p>
        </p:txBody>
      </p:sp>
      <p:sp>
        <p:nvSpPr>
          <p:cNvPr id="50182" name="TextBox 1"/>
          <p:cNvSpPr txBox="1">
            <a:spLocks noChangeArrowheads="1"/>
          </p:cNvSpPr>
          <p:nvPr/>
        </p:nvSpPr>
        <p:spPr bwMode="auto">
          <a:xfrm>
            <a:off x="495300" y="1019175"/>
            <a:ext cx="8229600" cy="5340350"/>
          </a:xfrm>
          <a:prstGeom prst="rect">
            <a:avLst/>
          </a:prstGeom>
          <a:noFill/>
          <a:ln w="9525">
            <a:noFill/>
            <a:miter lim="800000"/>
            <a:headEnd/>
            <a:tailEnd/>
          </a:ln>
        </p:spPr>
        <p:txBody>
          <a:bodyPr>
            <a:spAutoFit/>
          </a:bodyPr>
          <a:lstStyle/>
          <a:p>
            <a:pPr marL="457200" indent="-457200">
              <a:buFont typeface="Arial" charset="0"/>
              <a:buChar char="•"/>
            </a:pPr>
            <a:r>
              <a:rPr lang="en-US" sz="2800"/>
              <a:t>650,000 people (90% men, avg. age 34) released from prison of jail </a:t>
            </a:r>
            <a:r>
              <a:rPr lang="en-US" sz="2800" b="1">
                <a:solidFill>
                  <a:srgbClr val="FF0000"/>
                </a:solidFill>
              </a:rPr>
              <a:t>each year</a:t>
            </a:r>
          </a:p>
          <a:p>
            <a:pPr marL="457200" indent="-457200">
              <a:buFont typeface="Arial" charset="0"/>
              <a:buChar char="•"/>
            </a:pPr>
            <a:endParaRPr lang="en-US" sz="1100"/>
          </a:p>
          <a:p>
            <a:pPr marL="457200" indent="-457200">
              <a:buFont typeface="Arial" charset="0"/>
              <a:buChar char="•"/>
            </a:pPr>
            <a:r>
              <a:rPr lang="en-US" sz="2800"/>
              <a:t>These people generally have little connection with economic society:</a:t>
            </a:r>
          </a:p>
          <a:p>
            <a:pPr marL="914400" lvl="1" indent="-457200">
              <a:buFont typeface="Arial" charset="0"/>
              <a:buChar char="•"/>
            </a:pPr>
            <a:r>
              <a:rPr lang="en-US" sz="2400"/>
              <a:t>Little education</a:t>
            </a:r>
          </a:p>
          <a:p>
            <a:pPr marL="914400" lvl="1" indent="-457200">
              <a:buFont typeface="Arial" charset="0"/>
              <a:buChar char="•"/>
            </a:pPr>
            <a:r>
              <a:rPr lang="en-US" sz="2400"/>
              <a:t>Few job prospects</a:t>
            </a:r>
          </a:p>
          <a:p>
            <a:pPr marL="1143000" lvl="2" indent="-228600">
              <a:buFont typeface="Arial" charset="0"/>
              <a:buChar char="•"/>
            </a:pPr>
            <a:r>
              <a:rPr lang="en-US" sz="2400"/>
              <a:t>Many employers won’t hire them</a:t>
            </a:r>
          </a:p>
          <a:p>
            <a:pPr marL="457200" indent="-457200">
              <a:buFont typeface="Arial" charset="0"/>
              <a:buChar char="•"/>
            </a:pPr>
            <a:endParaRPr lang="en-US" sz="1100"/>
          </a:p>
          <a:p>
            <a:pPr marL="457200" indent="-457200">
              <a:buFont typeface="Arial" charset="0"/>
              <a:buChar char="•"/>
            </a:pPr>
            <a:r>
              <a:rPr lang="en-US" sz="2800"/>
              <a:t>Likely results:</a:t>
            </a:r>
          </a:p>
          <a:p>
            <a:pPr marL="914400" lvl="1" indent="-457200">
              <a:buFont typeface="Arial" charset="0"/>
              <a:buChar char="•"/>
            </a:pPr>
            <a:r>
              <a:rPr lang="en-US" sz="2400"/>
              <a:t>Increasing crime</a:t>
            </a:r>
          </a:p>
          <a:p>
            <a:pPr marL="914400" lvl="1" indent="-457200">
              <a:buFont typeface="Arial" charset="0"/>
              <a:buChar char="•"/>
            </a:pPr>
            <a:r>
              <a:rPr lang="en-US" sz="2400"/>
              <a:t>Worsening public cost of family support “financial safety net”</a:t>
            </a:r>
          </a:p>
          <a:p>
            <a:pPr marL="914400" lvl="1" indent="-457200">
              <a:buFont typeface="Arial" charset="0"/>
              <a:buChar char="•"/>
            </a:pPr>
            <a:endParaRPr lang="en-US" sz="1100"/>
          </a:p>
          <a:p>
            <a:pPr marL="457200" indent="-457200">
              <a:buFont typeface="Arial" charset="0"/>
              <a:buChar char="•"/>
            </a:pPr>
            <a:r>
              <a:rPr lang="en-US" sz="2400" b="1">
                <a:solidFill>
                  <a:srgbClr val="FF0000"/>
                </a:solidFill>
              </a:rPr>
              <a:t>Are these people insurable in the voluntary market?</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105"/>
          <p:cNvSpPr>
            <a:spLocks noGrp="1" noChangeArrowheads="1"/>
          </p:cNvSpPr>
          <p:nvPr>
            <p:ph type="dt" sz="quarter" idx="10"/>
          </p:nvPr>
        </p:nvSpPr>
        <p:spPr>
          <a:noFill/>
        </p:spPr>
        <p:txBody>
          <a:bodyPr/>
          <a:lstStyle/>
          <a:p>
            <a:r>
              <a:rPr lang="en-US" smtClean="0"/>
              <a:t>12/01/09 - 9pm</a:t>
            </a:r>
          </a:p>
        </p:txBody>
      </p:sp>
      <p:sp>
        <p:nvSpPr>
          <p:cNvPr id="5120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1204" name="Rectangle 110"/>
          <p:cNvSpPr>
            <a:spLocks noGrp="1" noChangeArrowheads="1"/>
          </p:cNvSpPr>
          <p:nvPr>
            <p:ph type="sldNum" sz="quarter" idx="12"/>
          </p:nvPr>
        </p:nvSpPr>
        <p:spPr>
          <a:noFill/>
        </p:spPr>
        <p:txBody>
          <a:bodyPr/>
          <a:lstStyle/>
          <a:p>
            <a:fld id="{B267B932-BD2C-4FCB-AB3B-147C5D6C3D63}" type="slidenum">
              <a:rPr lang="en-US"/>
              <a:pPr/>
              <a:t>48</a:t>
            </a:fld>
            <a:endParaRPr lang="en-US"/>
          </a:p>
        </p:txBody>
      </p:sp>
      <p:sp>
        <p:nvSpPr>
          <p:cNvPr id="51205" name="Rectangle 2"/>
          <p:cNvSpPr>
            <a:spLocks noGrp="1" noChangeArrowheads="1"/>
          </p:cNvSpPr>
          <p:nvPr>
            <p:ph type="title"/>
          </p:nvPr>
        </p:nvSpPr>
        <p:spPr>
          <a:xfrm>
            <a:off x="622300" y="361950"/>
            <a:ext cx="6769100" cy="627063"/>
          </a:xfrm>
        </p:spPr>
        <p:txBody>
          <a:bodyPr/>
          <a:lstStyle/>
          <a:p>
            <a:pPr marL="514350" indent="-514350">
              <a:buFont typeface="Verdana" pitchFamily="34" charset="0"/>
              <a:buAutoNum type="arabicPeriod" startAt="7"/>
            </a:pPr>
            <a:r>
              <a:rPr lang="en-US" smtClean="0"/>
              <a:t>High School Moguls</a:t>
            </a:r>
          </a:p>
        </p:txBody>
      </p:sp>
      <p:sp>
        <p:nvSpPr>
          <p:cNvPr id="51206" name="TextBox 1"/>
          <p:cNvSpPr txBox="1">
            <a:spLocks noChangeArrowheads="1"/>
          </p:cNvSpPr>
          <p:nvPr/>
        </p:nvSpPr>
        <p:spPr bwMode="auto">
          <a:xfrm>
            <a:off x="714375" y="1133475"/>
            <a:ext cx="7886700" cy="5340350"/>
          </a:xfrm>
          <a:prstGeom prst="rect">
            <a:avLst/>
          </a:prstGeom>
          <a:noFill/>
          <a:ln w="9525">
            <a:noFill/>
            <a:miter lim="800000"/>
            <a:headEnd/>
            <a:tailEnd/>
          </a:ln>
        </p:spPr>
        <p:txBody>
          <a:bodyPr>
            <a:spAutoFit/>
          </a:bodyPr>
          <a:lstStyle/>
          <a:p>
            <a:pPr marL="457200" indent="-457200">
              <a:buFont typeface="Arial" charset="0"/>
              <a:buChar char="•"/>
            </a:pPr>
            <a:r>
              <a:rPr lang="en-US" sz="2800"/>
              <a:t>A dozen years ago 8% of all teens (1.6 million) were making money on the internet</a:t>
            </a:r>
            <a:endParaRPr lang="en-US" sz="2800" b="1">
              <a:solidFill>
                <a:srgbClr val="FF0000"/>
              </a:solidFill>
            </a:endParaRPr>
          </a:p>
          <a:p>
            <a:pPr marL="457200" indent="-457200">
              <a:buFont typeface="Arial" charset="0"/>
              <a:buChar char="•"/>
            </a:pPr>
            <a:endParaRPr lang="en-US" sz="1100"/>
          </a:p>
          <a:p>
            <a:pPr marL="457200" indent="-457200">
              <a:buFont typeface="Arial" charset="0"/>
              <a:buChar char="•"/>
            </a:pPr>
            <a:r>
              <a:rPr lang="en-US" sz="2800"/>
              <a:t>The top 100 entrepreneurs aged 8-18 in 2001 earned total profits of $7 million</a:t>
            </a:r>
          </a:p>
          <a:p>
            <a:pPr marL="457200" indent="-457200">
              <a:buFont typeface="Arial" charset="0"/>
              <a:buChar char="•"/>
            </a:pPr>
            <a:endParaRPr lang="en-US" sz="1100"/>
          </a:p>
          <a:p>
            <a:pPr marL="457200" indent="-457200">
              <a:buFont typeface="Arial" charset="0"/>
              <a:buChar char="•"/>
            </a:pPr>
            <a:r>
              <a:rPr lang="en-US" sz="2800"/>
              <a:t>In 2006 the U.S. Small Business Administration launched “Mind Your Own Business,” an online resource to help teenagers develop their start-ups</a:t>
            </a:r>
          </a:p>
          <a:p>
            <a:pPr marL="457200" indent="-457200">
              <a:buFont typeface="Arial" charset="0"/>
              <a:buChar char="•"/>
            </a:pPr>
            <a:endParaRPr lang="en-US" sz="1100"/>
          </a:p>
          <a:p>
            <a:pPr marL="457200" indent="-457200">
              <a:buFont typeface="Arial" charset="0"/>
              <a:buChar char="•"/>
            </a:pPr>
            <a:r>
              <a:rPr lang="en-US" sz="2800" b="1">
                <a:solidFill>
                  <a:srgbClr val="FF0000"/>
                </a:solidFill>
              </a:rPr>
              <a:t>How much do teen business owners know about insurance? How well are we reaching them?</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089025"/>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a:solidFill>
                  <a:srgbClr val="225A7A"/>
                </a:solidFill>
              </a:rPr>
              <a:t>Thank you for your time</a:t>
            </a:r>
            <a:br>
              <a:rPr lang="en-US" sz="3600" b="1" i="1">
                <a:solidFill>
                  <a:srgbClr val="225A7A"/>
                </a:solidFill>
              </a:rPr>
            </a:br>
            <a:r>
              <a:rPr lang="en-US" sz="3600" b="1" i="1">
                <a:solidFill>
                  <a:srgbClr val="225A7A"/>
                </a:solidFill>
              </a:rPr>
              <a:t>and your attention!</a:t>
            </a:r>
            <a:endParaRPr lang="en-US" sz="3600" b="1" i="1">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307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29050F4A-49EE-43F4-B827-A07FD3780FD0}" type="slidenum">
              <a:rPr lang="en-US">
                <a:solidFill>
                  <a:srgbClr val="000000"/>
                </a:solidFill>
              </a:rPr>
              <a:pPr/>
              <a:t>5</a:t>
            </a:fld>
            <a:endParaRPr lang="en-US">
              <a:solidFill>
                <a:srgbClr val="000000"/>
              </a:solidFill>
            </a:endParaRPr>
          </a:p>
        </p:txBody>
      </p:sp>
      <p:sp>
        <p:nvSpPr>
          <p:cNvPr id="3078" name="Rectangle 2"/>
          <p:cNvSpPr>
            <a:spLocks noGrp="1" noChangeArrowheads="1"/>
          </p:cNvSpPr>
          <p:nvPr>
            <p:ph type="title"/>
          </p:nvPr>
        </p:nvSpPr>
        <p:spPr>
          <a:xfrm>
            <a:off x="234950" y="90488"/>
            <a:ext cx="7400925" cy="860425"/>
          </a:xfrm>
        </p:spPr>
        <p:txBody>
          <a:bodyPr/>
          <a:lstStyle/>
          <a:p>
            <a:r>
              <a:rPr lang="en-US" smtClean="0"/>
              <a:t>P/C Insurance Industry </a:t>
            </a:r>
            <a:br>
              <a:rPr lang="en-US" smtClean="0"/>
            </a:br>
            <a:r>
              <a:rPr lang="en-US" smtClean="0"/>
              <a:t>Combined Ratio, 2001–2011*</a:t>
            </a:r>
          </a:p>
        </p:txBody>
      </p:sp>
      <p:sp>
        <p:nvSpPr>
          <p:cNvPr id="3079" name="Rectangle 3"/>
          <p:cNvSpPr>
            <a:spLocks noChangeArrowheads="1"/>
          </p:cNvSpPr>
          <p:nvPr/>
        </p:nvSpPr>
        <p:spPr bwMode="auto">
          <a:xfrm>
            <a:off x="0" y="6389688"/>
            <a:ext cx="89154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 Excludes Mortgage &amp; Financial Guaranty insurers 2008--2011. Including M&amp;FG, 2008=105.1, 2009=100.7, 2010=102.4, 2011=106.4                              </a:t>
            </a:r>
          </a:p>
          <a:p>
            <a:pPr eaLnBrk="0" hangingPunct="0">
              <a:lnSpc>
                <a:spcPct val="85000"/>
              </a:lnSpc>
              <a:spcBef>
                <a:spcPct val="25000"/>
              </a:spcBef>
              <a:buClr>
                <a:srgbClr val="FF6801"/>
              </a:buClr>
              <a:buFont typeface="Wingdings" pitchFamily="2" charset="2"/>
              <a:buNone/>
            </a:pPr>
            <a:r>
              <a:rPr lang="en-US" sz="1100">
                <a:solidFill>
                  <a:srgbClr val="000000"/>
                </a:solidFill>
              </a:rPr>
              <a:t>Sources: A.M. Best, ISO.</a:t>
            </a:r>
          </a:p>
        </p:txBody>
      </p:sp>
      <p:graphicFrame>
        <p:nvGraphicFramePr>
          <p:cNvPr id="3074" name="Object 4"/>
          <p:cNvGraphicFramePr>
            <a:graphicFrameLocks noChangeAspect="1"/>
          </p:cNvGraphicFramePr>
          <p:nvPr/>
        </p:nvGraphicFramePr>
        <p:xfrm>
          <a:off x="174625" y="2743200"/>
          <a:ext cx="8577263" cy="3614738"/>
        </p:xfrm>
        <a:graphic>
          <a:graphicData uri="http://schemas.openxmlformats.org/presentationml/2006/ole">
            <p:oleObj spid="_x0000_s3074" name="Chart" r:id="rId4" imgW="8534400" imgH="3629096" progId="MSGraph.Chart.8">
              <p:embed followColorScheme="full"/>
            </p:oleObj>
          </a:graphicData>
        </a:graphic>
      </p:graphicFrame>
      <p:sp>
        <p:nvSpPr>
          <p:cNvPr id="4451334" name="AutoShape 6"/>
          <p:cNvSpPr>
            <a:spLocks noChangeArrowheads="1"/>
          </p:cNvSpPr>
          <p:nvPr/>
        </p:nvSpPr>
        <p:spPr bwMode="blackWhite">
          <a:xfrm>
            <a:off x="3943350" y="2765425"/>
            <a:ext cx="1406525" cy="895350"/>
          </a:xfrm>
          <a:prstGeom prst="wedgeRectCallout">
            <a:avLst>
              <a:gd name="adj1" fmla="val 417"/>
              <a:gd name="adj2" fmla="val 177815"/>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As Recently as 2001, Insurers Paid Out Nearly $1.16 for Every $1 in Earned Premiums</a:t>
            </a:r>
          </a:p>
        </p:txBody>
      </p:sp>
      <p:sp>
        <p:nvSpPr>
          <p:cNvPr id="4451336" name="AutoShape 8"/>
          <p:cNvSpPr>
            <a:spLocks noChangeArrowheads="1"/>
          </p:cNvSpPr>
          <p:nvPr/>
        </p:nvSpPr>
        <p:spPr bwMode="blackWhite">
          <a:xfrm>
            <a:off x="5194300" y="1395413"/>
            <a:ext cx="1198563" cy="1228725"/>
          </a:xfrm>
          <a:prstGeom prst="wedgeRectCallout">
            <a:avLst>
              <a:gd name="adj1" fmla="val -27519"/>
              <a:gd name="adj2" fmla="val 225778"/>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000000"/>
                </a:solidFill>
              </a:rPr>
              <a:t>Relatively Low CAT Losses, Reserve Releases</a:t>
            </a:r>
          </a:p>
        </p:txBody>
      </p:sp>
      <p:sp>
        <p:nvSpPr>
          <p:cNvPr id="2" name="AutoShape 9"/>
          <p:cNvSpPr>
            <a:spLocks noChangeArrowheads="1"/>
          </p:cNvSpPr>
          <p:nvPr/>
        </p:nvSpPr>
        <p:spPr bwMode="blackWhite">
          <a:xfrm>
            <a:off x="5676900" y="3135313"/>
            <a:ext cx="1316038" cy="571500"/>
          </a:xfrm>
          <a:prstGeom prst="wedgeRectCallout">
            <a:avLst>
              <a:gd name="adj1" fmla="val -21069"/>
              <a:gd name="adj2" fmla="val 206620"/>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Cyclical Deterioration</a:t>
            </a:r>
          </a:p>
        </p:txBody>
      </p:sp>
      <p:sp>
        <p:nvSpPr>
          <p:cNvPr id="13" name="AutoShape 5"/>
          <p:cNvSpPr>
            <a:spLocks noChangeArrowheads="1"/>
          </p:cNvSpPr>
          <p:nvPr/>
        </p:nvSpPr>
        <p:spPr bwMode="blackWhite">
          <a:xfrm>
            <a:off x="2403475" y="1370013"/>
            <a:ext cx="1709738" cy="895350"/>
          </a:xfrm>
          <a:prstGeom prst="wedgeRectCallout">
            <a:avLst>
              <a:gd name="adj1" fmla="val 36977"/>
              <a:gd name="adj2" fmla="val 308963"/>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Heavy Use of Reinsurance Lowered Net Losses</a:t>
            </a:r>
          </a:p>
        </p:txBody>
      </p:sp>
      <p:sp>
        <p:nvSpPr>
          <p:cNvPr id="3" name="AutoShape 9"/>
          <p:cNvSpPr>
            <a:spLocks noChangeArrowheads="1"/>
          </p:cNvSpPr>
          <p:nvPr/>
        </p:nvSpPr>
        <p:spPr bwMode="blackWhite">
          <a:xfrm>
            <a:off x="6777038" y="1193800"/>
            <a:ext cx="1116012" cy="1206500"/>
          </a:xfrm>
          <a:prstGeom prst="wedgeRectCallout">
            <a:avLst>
              <a:gd name="adj1" fmla="val -22370"/>
              <a:gd name="adj2" fmla="val 238120"/>
            </a:avLst>
          </a:prstGeom>
          <a:solidFill>
            <a:srgbClr val="FF00FF"/>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Relatively Low CAT Losses, Reserve Releases</a:t>
            </a:r>
          </a:p>
        </p:txBody>
      </p:sp>
      <p:sp>
        <p:nvSpPr>
          <p:cNvPr id="14" name="AutoShape 9"/>
          <p:cNvSpPr>
            <a:spLocks noChangeArrowheads="1"/>
          </p:cNvSpPr>
          <p:nvPr/>
        </p:nvSpPr>
        <p:spPr bwMode="blackWhite">
          <a:xfrm>
            <a:off x="7259638" y="2686050"/>
            <a:ext cx="1038225" cy="1119188"/>
          </a:xfrm>
          <a:prstGeom prst="wedgeRectCallout">
            <a:avLst>
              <a:gd name="adj1" fmla="val -29111"/>
              <a:gd name="adj2" fmla="val 126375"/>
            </a:avLst>
          </a:prstGeom>
          <a:solidFill>
            <a:srgbClr val="0070C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Avg. CAT Losses, More Reserve Releases</a:t>
            </a:r>
          </a:p>
        </p:txBody>
      </p:sp>
      <p:sp>
        <p:nvSpPr>
          <p:cNvPr id="15" name="AutoShape 9"/>
          <p:cNvSpPr>
            <a:spLocks noChangeArrowheads="1"/>
          </p:cNvSpPr>
          <p:nvPr/>
        </p:nvSpPr>
        <p:spPr bwMode="blackWhite">
          <a:xfrm>
            <a:off x="8001000" y="1022350"/>
            <a:ext cx="1101725" cy="1654175"/>
          </a:xfrm>
          <a:prstGeom prst="wedgeRectCallout">
            <a:avLst>
              <a:gd name="adj1" fmla="val 1905"/>
              <a:gd name="adj2" fmla="val 121028"/>
            </a:avLst>
          </a:prstGeom>
          <a:solidFill>
            <a:schemeClr val="bg1">
              <a:lumMod val="50000"/>
            </a:schemeClr>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a:solidFill>
                  <a:srgbClr val="FFFFFF"/>
                </a:solidFill>
              </a:rPr>
              <a:t>Higher CAT Losses, Shrinking Reserve Releases, Toll of Soft Market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nodeType="afterGroup">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nodeType="afterGroup">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nodeType="afterGroup">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nodeType="afterGroup">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par>
                          <p:cTn id="24" fill="hold" nodeType="afterGroup">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par>
                          <p:cTn id="28" fill="hold" nodeType="afterGroup">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par>
                          <p:cTn id="32" fill="hold" nodeType="afterGroup">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2" grpId="0" animBg="1"/>
      <p:bldP spid="13" grpId="0" animBg="1"/>
      <p:bldP spid="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a:noFill/>
        </p:spPr>
        <p:txBody>
          <a:bodyPr/>
          <a:lstStyle/>
          <a:p>
            <a:r>
              <a:rPr lang="en-US" smtClean="0"/>
              <a:t>12/01/09 - 9pm</a:t>
            </a:r>
          </a:p>
        </p:txBody>
      </p:sp>
      <p:sp>
        <p:nvSpPr>
          <p:cNvPr id="410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101" name="Rectangle 110"/>
          <p:cNvSpPr>
            <a:spLocks noGrp="1" noChangeArrowheads="1"/>
          </p:cNvSpPr>
          <p:nvPr>
            <p:ph type="sldNum" sz="quarter" idx="12"/>
          </p:nvPr>
        </p:nvSpPr>
        <p:spPr>
          <a:noFill/>
        </p:spPr>
        <p:txBody>
          <a:bodyPr/>
          <a:lstStyle/>
          <a:p>
            <a:fld id="{56D482D5-90C3-4B5E-9213-93F42585A7DE}" type="slidenum">
              <a:rPr lang="en-US"/>
              <a:pPr/>
              <a:t>6</a:t>
            </a:fld>
            <a:endParaRPr lang="en-US"/>
          </a:p>
        </p:txBody>
      </p:sp>
      <p:graphicFrame>
        <p:nvGraphicFramePr>
          <p:cNvPr id="4098" name="Object 2"/>
          <p:cNvGraphicFramePr>
            <a:graphicFrameLocks noChangeAspect="1"/>
          </p:cNvGraphicFramePr>
          <p:nvPr/>
        </p:nvGraphicFramePr>
        <p:xfrm>
          <a:off x="188913" y="1281113"/>
          <a:ext cx="8597900" cy="3924300"/>
        </p:xfrm>
        <a:graphic>
          <a:graphicData uri="http://schemas.openxmlformats.org/presentationml/2006/ole">
            <p:oleObj spid="_x0000_s4098" name="Chart" r:id="rId4" imgW="8601024" imgH="3933862" progId="MSGraph.Chart.8">
              <p:embed followColorScheme="full"/>
            </p:oleObj>
          </a:graphicData>
        </a:graphic>
      </p:graphicFrame>
      <p:sp>
        <p:nvSpPr>
          <p:cNvPr id="4102" name="Rectangle 3"/>
          <p:cNvSpPr>
            <a:spLocks noGrp="1" noChangeArrowheads="1"/>
          </p:cNvSpPr>
          <p:nvPr>
            <p:ph type="title"/>
          </p:nvPr>
        </p:nvSpPr>
        <p:spPr>
          <a:xfrm>
            <a:off x="660400" y="195263"/>
            <a:ext cx="5416550" cy="860425"/>
          </a:xfrm>
        </p:spPr>
        <p:txBody>
          <a:bodyPr/>
          <a:lstStyle/>
          <a:p>
            <a:r>
              <a:rPr lang="en-US" smtClean="0"/>
              <a:t>P/C Reserve Development,</a:t>
            </a:r>
            <a:br>
              <a:rPr lang="en-US" smtClean="0"/>
            </a:br>
            <a:r>
              <a:rPr lang="en-US" smtClean="0"/>
              <a:t>1992–2013F</a:t>
            </a:r>
          </a:p>
        </p:txBody>
      </p:sp>
      <p:sp>
        <p:nvSpPr>
          <p:cNvPr id="2110469" name="Rectangle 5"/>
          <p:cNvSpPr>
            <a:spLocks noChangeArrowheads="1"/>
          </p:cNvSpPr>
          <p:nvPr/>
        </p:nvSpPr>
        <p:spPr bwMode="blackWhite">
          <a:xfrm>
            <a:off x="542925" y="5257800"/>
            <a:ext cx="7991475" cy="723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a:lnSpc>
                <a:spcPct val="95000"/>
              </a:lnSpc>
              <a:spcBef>
                <a:spcPct val="25000"/>
              </a:spcBef>
            </a:pPr>
            <a:r>
              <a:rPr lang="en-US" b="1">
                <a:solidFill>
                  <a:srgbClr val="FFFFFF"/>
                </a:solidFill>
              </a:rPr>
              <a:t>Reserve Releases Remained Strong in 2010 But Tapered Off in 2011.  Releases Are Expected to Further Diminish in 2012 and 2103</a:t>
            </a:r>
          </a:p>
        </p:txBody>
      </p:sp>
      <p:sp>
        <p:nvSpPr>
          <p:cNvPr id="4104"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a:t>Sources: Barclays Capital; A.M. Best.   </a:t>
            </a:r>
          </a:p>
        </p:txBody>
      </p:sp>
      <p:sp>
        <p:nvSpPr>
          <p:cNvPr id="9" name="AutoShape 4"/>
          <p:cNvSpPr>
            <a:spLocks noChangeArrowheads="1"/>
          </p:cNvSpPr>
          <p:nvPr/>
        </p:nvSpPr>
        <p:spPr bwMode="blackWhite">
          <a:xfrm>
            <a:off x="5727700" y="1089025"/>
            <a:ext cx="2206625" cy="1519238"/>
          </a:xfrm>
          <a:prstGeom prst="wedgeRectCallout">
            <a:avLst>
              <a:gd name="adj1" fmla="val 11078"/>
              <a:gd name="adj2" fmla="val -303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Prior year reserve releases totaled $8.8 billion in the first half of 2010, up from $7.1 billion in the first half of 2009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0469"/>
                                        </p:tgtEl>
                                        <p:attrNameLst>
                                          <p:attrName>style.visibility</p:attrName>
                                        </p:attrNameLst>
                                      </p:cBhvr>
                                      <p:to>
                                        <p:strVal val="visible"/>
                                      </p:to>
                                    </p:set>
                                    <p:anim calcmode="lin" valueType="num">
                                      <p:cBhvr>
                                        <p:cTn id="7" dur="500" fill="hold"/>
                                        <p:tgtEl>
                                          <p:spTgt spid="2110469"/>
                                        </p:tgtEl>
                                        <p:attrNameLst>
                                          <p:attrName>ppt_w</p:attrName>
                                        </p:attrNameLst>
                                      </p:cBhvr>
                                      <p:tavLst>
                                        <p:tav tm="0">
                                          <p:val>
                                            <p:fltVal val="0"/>
                                          </p:val>
                                        </p:tav>
                                        <p:tav tm="100000">
                                          <p:val>
                                            <p:strVal val="#ppt_w"/>
                                          </p:val>
                                        </p:tav>
                                      </p:tavLst>
                                    </p:anim>
                                    <p:anim calcmode="lin" valueType="num">
                                      <p:cBhvr>
                                        <p:cTn id="8" dur="500" fill="hold"/>
                                        <p:tgtEl>
                                          <p:spTgt spid="2110469"/>
                                        </p:tgtEl>
                                        <p:attrNameLst>
                                          <p:attrName>ppt_h</p:attrName>
                                        </p:attrNameLst>
                                      </p:cBhvr>
                                      <p:tavLst>
                                        <p:tav tm="0">
                                          <p:val>
                                            <p:fltVal val="0"/>
                                          </p:val>
                                        </p:tav>
                                        <p:tav tm="100000">
                                          <p:val>
                                            <p:strVal val="#ppt_h"/>
                                          </p:val>
                                        </p:tav>
                                      </p:tavLst>
                                    </p:anim>
                                    <p:animEffect transition="in" filter="fade">
                                      <p:cBhvr>
                                        <p:cTn id="9" dur="500"/>
                                        <p:tgtEl>
                                          <p:spTgt spid="2110469"/>
                                        </p:tgtEl>
                                      </p:cBhvr>
                                    </p:animEffect>
                                  </p:childTnLst>
                                </p:cTn>
                              </p:par>
                            </p:childTnLst>
                          </p:cTn>
                        </p:par>
                        <p:par>
                          <p:cTn id="10" fill="hold" nodeType="afterGroup">
                            <p:stCondLst>
                              <p:cond delay="1000"/>
                            </p:stCondLst>
                            <p:childTnLst>
                              <p:par>
                                <p:cTn id="11" presetID="22" presetClass="entr" presetSubtype="2"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469"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5"/>
          <p:cNvSpPr>
            <a:spLocks noGrp="1" noChangeArrowheads="1"/>
          </p:cNvSpPr>
          <p:nvPr>
            <p:ph type="dt" sz="quarter" idx="10"/>
          </p:nvPr>
        </p:nvSpPr>
        <p:spPr>
          <a:noFill/>
        </p:spPr>
        <p:txBody>
          <a:bodyPr/>
          <a:lstStyle/>
          <a:p>
            <a:r>
              <a:rPr lang="en-US" smtClean="0"/>
              <a:t>12/01/09 - 9pm</a:t>
            </a:r>
          </a:p>
        </p:txBody>
      </p:sp>
      <p:sp>
        <p:nvSpPr>
          <p:cNvPr id="28675"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6" name="Rectangle 110"/>
          <p:cNvSpPr>
            <a:spLocks noGrp="1" noChangeArrowheads="1"/>
          </p:cNvSpPr>
          <p:nvPr>
            <p:ph type="sldNum" sz="quarter" idx="12"/>
          </p:nvPr>
        </p:nvSpPr>
        <p:spPr>
          <a:noFill/>
        </p:spPr>
        <p:txBody>
          <a:bodyPr/>
          <a:lstStyle/>
          <a:p>
            <a:fld id="{ECD1CE23-0806-4B59-B791-4497F422AD1C}" type="slidenum">
              <a:rPr lang="en-US"/>
              <a:pPr/>
              <a:t>7</a:t>
            </a:fld>
            <a:endParaRPr lang="en-US"/>
          </a:p>
        </p:txBody>
      </p:sp>
      <p:sp>
        <p:nvSpPr>
          <p:cNvPr id="28677" name="Rectangle 2"/>
          <p:cNvSpPr>
            <a:spLocks noGrp="1" noChangeArrowheads="1"/>
          </p:cNvSpPr>
          <p:nvPr>
            <p:ph type="title"/>
          </p:nvPr>
        </p:nvSpPr>
        <p:spPr>
          <a:xfrm>
            <a:off x="852488" y="300038"/>
            <a:ext cx="5864225" cy="623887"/>
          </a:xfrm>
        </p:spPr>
        <p:txBody>
          <a:bodyPr/>
          <a:lstStyle/>
          <a:p>
            <a:r>
              <a:rPr lang="en-US" smtClean="0"/>
              <a:t>A “Hard Market” in the Future?</a:t>
            </a:r>
            <a:endParaRPr lang="en-US" i="1" smtClean="0"/>
          </a:p>
        </p:txBody>
      </p:sp>
      <p:graphicFrame>
        <p:nvGraphicFramePr>
          <p:cNvPr id="1950913" name="Group 193"/>
          <p:cNvGraphicFramePr>
            <a:graphicFrameLocks noGrp="1"/>
          </p:cNvGraphicFramePr>
          <p:nvPr/>
        </p:nvGraphicFramePr>
        <p:xfrm>
          <a:off x="342900" y="973138"/>
          <a:ext cx="8420100" cy="4757737"/>
        </p:xfrm>
        <a:graphic>
          <a:graphicData uri="http://schemas.openxmlformats.org/drawingml/2006/table">
            <a:tbl>
              <a:tblPr/>
              <a:tblGrid>
                <a:gridCol w="2028825"/>
                <a:gridCol w="1485900"/>
                <a:gridCol w="4905375"/>
              </a:tblGrid>
              <a:tr h="651258">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defRPr/>
                      </a:pPr>
                      <a:r>
                        <a:rPr kumimoji="0" lang="en-US" sz="2400" b="1" i="0" u="none" strike="noStrike" cap="none" normalizeH="0" baseline="0" dirty="0" smtClean="0">
                          <a:ln>
                            <a:noFill/>
                          </a:ln>
                          <a:solidFill>
                            <a:schemeClr val="bg1"/>
                          </a:solidFill>
                          <a:effectLst/>
                          <a:latin typeface="Arial" charset="0"/>
                        </a:rPr>
                        <a:t>Criteria</a:t>
                      </a:r>
                    </a:p>
                  </a:txBody>
                  <a:tcPr marL="92069" marR="92069" marT="46012" marB="46012" horzOverflow="overflow">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Status</a:t>
                      </a:r>
                    </a:p>
                  </a:txBody>
                  <a:tcPr marL="92069" marR="92069" marT="46012" marB="460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2400" b="1" i="0" u="none" strike="noStrike" cap="none" normalizeH="0" baseline="0" dirty="0" smtClean="0">
                          <a:ln>
                            <a:noFill/>
                          </a:ln>
                          <a:solidFill>
                            <a:schemeClr val="bg1"/>
                          </a:solidFill>
                          <a:effectLst/>
                          <a:latin typeface="Arial" charset="0"/>
                        </a:rPr>
                        <a:t>Comments</a:t>
                      </a:r>
                    </a:p>
                  </a:txBody>
                  <a:tcPr marL="92069" marR="92069" marT="46012" marB="46012"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1099934">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Sustained Period of Large Underwriting Losses</a:t>
                      </a:r>
                    </a:p>
                  </a:txBody>
                  <a:tcPr marL="92069" marR="92069" marT="46012" marB="46012" anchor="ctr" horzOverflow="overflow">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2100" b="0" i="1" u="none" strike="noStrike" dirty="0" smtClean="0">
                          <a:solidFill>
                            <a:srgbClr val="000000"/>
                          </a:solidFill>
                          <a:latin typeface="Arial" pitchFamily="34" charset="0"/>
                          <a:cs typeface="Arial" pitchFamily="34" charset="0"/>
                        </a:rPr>
                        <a:t>Somewhat</a:t>
                      </a:r>
                      <a:r>
                        <a:rPr lang="en-US" sz="2100" b="0" i="1" u="none" strike="noStrike" baseline="0" dirty="0" smtClean="0">
                          <a:solidFill>
                            <a:srgbClr val="000000"/>
                          </a:solidFill>
                          <a:latin typeface="Arial" pitchFamily="34" charset="0"/>
                          <a:cs typeface="Arial" pitchFamily="34" charset="0"/>
                        </a:rPr>
                        <a:t> in Place</a:t>
                      </a:r>
                      <a:endParaRPr lang="en-US" sz="2100" b="0" i="1" u="none" strike="noStrike" dirty="0">
                        <a:solidFill>
                          <a:srgbClr val="000000"/>
                        </a:solidFill>
                        <a:latin typeface="Arial" pitchFamily="34" charset="0"/>
                        <a:cs typeface="Arial" pitchFamily="34" charset="0"/>
                      </a:endParaRPr>
                    </a:p>
                  </a:txBody>
                  <a:tcPr marL="9524" marR="9524" marT="95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buClr>
                          <a:srgbClr val="C00000"/>
                        </a:buClr>
                        <a:buFont typeface="Arial" pitchFamily="34" charset="0"/>
                        <a:buChar char="•"/>
                      </a:pPr>
                      <a:r>
                        <a:rPr lang="en-US" sz="1600" b="0" i="0" u="none" strike="noStrike" baseline="0" dirty="0" smtClean="0">
                          <a:solidFill>
                            <a:srgbClr val="000000"/>
                          </a:solidFill>
                          <a:latin typeface="Arial" pitchFamily="34" charset="0"/>
                          <a:cs typeface="Arial" pitchFamily="34" charset="0"/>
                        </a:rPr>
                        <a:t>Overall p/c u</a:t>
                      </a:r>
                      <a:r>
                        <a:rPr lang="en-US" sz="1600" b="0" i="0" u="none" strike="noStrike" dirty="0" smtClean="0">
                          <a:solidFill>
                            <a:srgbClr val="000000"/>
                          </a:solidFill>
                          <a:latin typeface="Arial" pitchFamily="34" charset="0"/>
                          <a:cs typeface="Arial" pitchFamily="34" charset="0"/>
                        </a:rPr>
                        <a:t>nderwriting</a:t>
                      </a:r>
                      <a:r>
                        <a:rPr lang="en-US" sz="1600" b="0" i="0" u="none" strike="noStrike" baseline="0" dirty="0" smtClean="0">
                          <a:solidFill>
                            <a:srgbClr val="000000"/>
                          </a:solidFill>
                          <a:latin typeface="Arial" pitchFamily="34" charset="0"/>
                          <a:cs typeface="Arial" pitchFamily="34" charset="0"/>
                        </a:rPr>
                        <a:t> losses exceeded $10 billion in 3 of last 4 years</a:t>
                      </a:r>
                    </a:p>
                    <a:p>
                      <a:pPr algn="l" fontAlgn="b">
                        <a:buClr>
                          <a:srgbClr val="C00000"/>
                        </a:buClr>
                        <a:buFont typeface="Arial" pitchFamily="34" charset="0"/>
                        <a:buChar char="•"/>
                      </a:pPr>
                      <a:r>
                        <a:rPr lang="en-US" sz="1600" b="0" i="0" u="none" strike="noStrike" baseline="0" dirty="0" smtClean="0">
                          <a:solidFill>
                            <a:srgbClr val="000000"/>
                          </a:solidFill>
                          <a:latin typeface="Arial" pitchFamily="34" charset="0"/>
                          <a:cs typeface="Arial" pitchFamily="34" charset="0"/>
                        </a:rPr>
                        <a:t>Combined ratios rising, masked by reserve releases</a:t>
                      </a:r>
                      <a:br>
                        <a:rPr lang="en-US" sz="1600" b="0" i="0" u="none" strike="noStrike" baseline="0" dirty="0" smtClean="0">
                          <a:solidFill>
                            <a:srgbClr val="000000"/>
                          </a:solidFill>
                          <a:latin typeface="Arial" pitchFamily="34" charset="0"/>
                          <a:cs typeface="Arial" pitchFamily="34" charset="0"/>
                        </a:rPr>
                      </a:br>
                      <a:r>
                        <a:rPr lang="en-US" sz="1600" b="0" i="0" u="none" strike="noStrike" baseline="0" dirty="0" smtClean="0">
                          <a:solidFill>
                            <a:srgbClr val="000000"/>
                          </a:solidFill>
                          <a:latin typeface="Arial" pitchFamily="34" charset="0"/>
                          <a:cs typeface="Arial" pitchFamily="34" charset="0"/>
                        </a:rPr>
                        <a:t>(110+ at onset of last hard market)</a:t>
                      </a:r>
                    </a:p>
                  </a:txBody>
                  <a:tcPr marL="9524" marR="9524" marT="95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066909">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Material Decline in Surplus/ Capacity</a:t>
                      </a:r>
                    </a:p>
                  </a:txBody>
                  <a:tcPr marL="92069" marR="92069" marT="46012" marB="46012" anchor="ctr" horzOverflow="overflow">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2100" b="0" i="1" u="none" strike="noStrike" dirty="0" smtClean="0">
                          <a:solidFill>
                            <a:srgbClr val="000000"/>
                          </a:solidFill>
                          <a:latin typeface="Arial" pitchFamily="34" charset="0"/>
                          <a:cs typeface="Arial" pitchFamily="34" charset="0"/>
                        </a:rPr>
                        <a:t>Not</a:t>
                      </a:r>
                      <a:br>
                        <a:rPr lang="en-US" sz="2100" b="0" i="1" u="none" strike="noStrike" dirty="0" smtClean="0">
                          <a:solidFill>
                            <a:srgbClr val="000000"/>
                          </a:solidFill>
                          <a:latin typeface="Arial" pitchFamily="34" charset="0"/>
                          <a:cs typeface="Arial" pitchFamily="34" charset="0"/>
                        </a:rPr>
                      </a:br>
                      <a:r>
                        <a:rPr lang="en-US" sz="2100" b="0" i="1" u="none" strike="noStrike" dirty="0" smtClean="0">
                          <a:solidFill>
                            <a:srgbClr val="000000"/>
                          </a:solidFill>
                          <a:latin typeface="Arial" pitchFamily="34" charset="0"/>
                          <a:cs typeface="Arial" pitchFamily="34" charset="0"/>
                        </a:rPr>
                        <a:t>Even</a:t>
                      </a:r>
                      <a:br>
                        <a:rPr lang="en-US" sz="2100" b="0" i="1" u="none" strike="noStrike" dirty="0" smtClean="0">
                          <a:solidFill>
                            <a:srgbClr val="000000"/>
                          </a:solidFill>
                          <a:latin typeface="Arial" pitchFamily="34" charset="0"/>
                          <a:cs typeface="Arial" pitchFamily="34" charset="0"/>
                        </a:rPr>
                      </a:br>
                      <a:r>
                        <a:rPr lang="en-US" sz="2100" b="0" i="1" u="none" strike="noStrike" dirty="0" smtClean="0">
                          <a:solidFill>
                            <a:srgbClr val="000000"/>
                          </a:solidFill>
                          <a:latin typeface="Arial" pitchFamily="34" charset="0"/>
                          <a:cs typeface="Arial" pitchFamily="34" charset="0"/>
                        </a:rPr>
                        <a:t>Close</a:t>
                      </a:r>
                      <a:endParaRPr lang="en-US" sz="2100" b="0" i="1" u="none" strike="noStrike" dirty="0">
                        <a:solidFill>
                          <a:srgbClr val="000000"/>
                        </a:solidFill>
                        <a:latin typeface="Arial" pitchFamily="34" charset="0"/>
                        <a:cs typeface="Arial" pitchFamily="34" charset="0"/>
                      </a:endParaRPr>
                    </a:p>
                  </a:txBody>
                  <a:tcPr marL="9524" marR="9524" marT="95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buClr>
                          <a:srgbClr val="C00000"/>
                        </a:buClr>
                        <a:buFont typeface="Arial" pitchFamily="34" charset="0"/>
                        <a:buChar char="•"/>
                      </a:pPr>
                      <a:r>
                        <a:rPr lang="en-US" sz="1600" b="0" i="0" u="none" strike="noStrike" dirty="0" smtClean="0">
                          <a:solidFill>
                            <a:srgbClr val="000000"/>
                          </a:solidFill>
                          <a:latin typeface="Arial" pitchFamily="34" charset="0"/>
                          <a:cs typeface="Arial" pitchFamily="34" charset="0"/>
                        </a:rPr>
                        <a:t>Surplus</a:t>
                      </a:r>
                      <a:r>
                        <a:rPr lang="en-US" sz="1600" b="0" i="0" u="none" strike="noStrike" baseline="0" dirty="0" smtClean="0">
                          <a:solidFill>
                            <a:srgbClr val="000000"/>
                          </a:solidFill>
                          <a:latin typeface="Arial" pitchFamily="34" charset="0"/>
                          <a:cs typeface="Arial" pitchFamily="34" charset="0"/>
                        </a:rPr>
                        <a:t> hit a record $565B as of 3/31/11</a:t>
                      </a:r>
                    </a:p>
                    <a:p>
                      <a:pPr algn="l" fontAlgn="b">
                        <a:buClr>
                          <a:srgbClr val="C00000"/>
                        </a:buClr>
                        <a:buFont typeface="Arial" pitchFamily="34" charset="0"/>
                        <a:buChar char="•"/>
                      </a:pPr>
                      <a:r>
                        <a:rPr lang="en-US" sz="1600" b="0" i="0" u="none" strike="noStrike" baseline="0" dirty="0" smtClean="0">
                          <a:solidFill>
                            <a:srgbClr val="000000"/>
                          </a:solidFill>
                          <a:latin typeface="Arial" pitchFamily="34" charset="0"/>
                          <a:cs typeface="Arial" pitchFamily="34" charset="0"/>
                        </a:rPr>
                        <a:t>Analysts est. excess surplus of $75-$100B</a:t>
                      </a:r>
                    </a:p>
                    <a:p>
                      <a:pPr algn="l" fontAlgn="b">
                        <a:buClr>
                          <a:srgbClr val="C00000"/>
                        </a:buClr>
                        <a:buFont typeface="Arial" pitchFamily="34" charset="0"/>
                        <a:buChar char="•"/>
                      </a:pPr>
                      <a:r>
                        <a:rPr lang="en-US" sz="1600" b="0" i="0" u="none" strike="noStrike" baseline="0" dirty="0" smtClean="0">
                          <a:solidFill>
                            <a:srgbClr val="000000"/>
                          </a:solidFill>
                          <a:latin typeface="Arial" pitchFamily="34" charset="0"/>
                          <a:cs typeface="Arial" pitchFamily="34" charset="0"/>
                        </a:rPr>
                        <a:t>Some excess capacity may still remain in reinsurance markets</a:t>
                      </a:r>
                    </a:p>
                  </a:txBody>
                  <a:tcPr marL="9524" marR="9524" marT="95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832763">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Tight Reinsurance Market</a:t>
                      </a:r>
                    </a:p>
                  </a:txBody>
                  <a:tcPr marL="92069" marR="92069" marT="46012" marB="46012" anchor="ctr" horzOverflow="overflow">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2100" b="0" i="1" u="none" strike="noStrike" dirty="0" smtClean="0">
                          <a:solidFill>
                            <a:srgbClr val="000000"/>
                          </a:solidFill>
                          <a:latin typeface="Arial" pitchFamily="34" charset="0"/>
                          <a:cs typeface="Arial" pitchFamily="34" charset="0"/>
                        </a:rPr>
                        <a:t>Somewhat</a:t>
                      </a:r>
                      <a:r>
                        <a:rPr lang="en-US" sz="2100" b="0" i="1" u="none" strike="noStrike" baseline="0" dirty="0" smtClean="0">
                          <a:solidFill>
                            <a:srgbClr val="000000"/>
                          </a:solidFill>
                          <a:latin typeface="Arial" pitchFamily="34" charset="0"/>
                          <a:cs typeface="Arial" pitchFamily="34" charset="0"/>
                        </a:rPr>
                        <a:t> in Place</a:t>
                      </a:r>
                      <a:endParaRPr lang="en-US" sz="2100" b="0" i="1" u="none" strike="noStrike" dirty="0">
                        <a:solidFill>
                          <a:srgbClr val="000000"/>
                        </a:solidFill>
                        <a:latin typeface="Arial" pitchFamily="34" charset="0"/>
                        <a:cs typeface="Arial" pitchFamily="34" charset="0"/>
                      </a:endParaRPr>
                    </a:p>
                  </a:txBody>
                  <a:tcPr marL="9524" marR="9524" marT="95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buClr>
                          <a:srgbClr val="C00000"/>
                        </a:buClr>
                        <a:buFont typeface="Arial" pitchFamily="34" charset="0"/>
                        <a:buChar char="•"/>
                      </a:pPr>
                      <a:r>
                        <a:rPr lang="en-US" sz="1600" b="0" i="0" u="none" strike="noStrike" dirty="0" smtClean="0">
                          <a:solidFill>
                            <a:srgbClr val="000000"/>
                          </a:solidFill>
                          <a:latin typeface="Arial" pitchFamily="34" charset="0"/>
                          <a:cs typeface="Arial" pitchFamily="34" charset="0"/>
                        </a:rPr>
                        <a:t>Higher</a:t>
                      </a:r>
                      <a:r>
                        <a:rPr lang="en-US" sz="1600" b="0" i="0" u="none" strike="noStrike" baseline="0" dirty="0" smtClean="0">
                          <a:solidFill>
                            <a:srgbClr val="000000"/>
                          </a:solidFill>
                          <a:latin typeface="Arial" pitchFamily="34" charset="0"/>
                          <a:cs typeface="Arial" pitchFamily="34" charset="0"/>
                        </a:rPr>
                        <a:t> prices in Asia/Pacific</a:t>
                      </a:r>
                    </a:p>
                    <a:p>
                      <a:pPr algn="l" fontAlgn="b">
                        <a:buClr>
                          <a:srgbClr val="C00000"/>
                        </a:buClr>
                        <a:buFont typeface="Arial" pitchFamily="34" charset="0"/>
                        <a:buChar char="•"/>
                      </a:pPr>
                      <a:r>
                        <a:rPr lang="en-US" sz="1600" b="0" i="0" u="none" strike="noStrike" baseline="0" dirty="0" smtClean="0">
                          <a:solidFill>
                            <a:srgbClr val="000000"/>
                          </a:solidFill>
                          <a:latin typeface="Arial" pitchFamily="34" charset="0"/>
                          <a:cs typeface="Arial" pitchFamily="34" charset="0"/>
                        </a:rPr>
                        <a:t>Modestly improved pricing for US risks</a:t>
                      </a:r>
                    </a:p>
                  </a:txBody>
                  <a:tcPr marL="9524" marR="9524" marT="95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106873">
                <a:tc>
                  <a:txBody>
                    <a:bodyPr/>
                    <a:lstStyle/>
                    <a:p>
                      <a:pPr marL="0" marR="0" lvl="0" indent="0" algn="ctr" defTabSz="914400" rtl="0" eaLnBrk="0" fontAlgn="base" latinLnBrk="0" hangingPunct="0">
                        <a:lnSpc>
                          <a:spcPct val="90000"/>
                        </a:lnSpc>
                        <a:spcBef>
                          <a:spcPct val="100000"/>
                        </a:spcBef>
                        <a:spcAft>
                          <a:spcPct val="0"/>
                        </a:spcAft>
                        <a:buClr>
                          <a:schemeClr val="accent2"/>
                        </a:buClr>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Renewed  Underwriting &amp; Pricing Discipline</a:t>
                      </a:r>
                    </a:p>
                  </a:txBody>
                  <a:tcPr marL="92069" marR="92069" marT="46012" marB="46012" anchor="ctr" horzOverflow="overflow">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2100" b="0" i="1" u="none" strike="noStrike" dirty="0" smtClean="0">
                          <a:solidFill>
                            <a:srgbClr val="000000"/>
                          </a:solidFill>
                          <a:latin typeface="Arial" pitchFamily="34" charset="0"/>
                          <a:cs typeface="Arial" pitchFamily="34" charset="0"/>
                        </a:rPr>
                        <a:t>Not</a:t>
                      </a:r>
                      <a:br>
                        <a:rPr lang="en-US" sz="2100" b="0" i="1" u="none" strike="noStrike" dirty="0" smtClean="0">
                          <a:solidFill>
                            <a:srgbClr val="000000"/>
                          </a:solidFill>
                          <a:latin typeface="Arial" pitchFamily="34" charset="0"/>
                          <a:cs typeface="Arial" pitchFamily="34" charset="0"/>
                        </a:rPr>
                      </a:br>
                      <a:r>
                        <a:rPr lang="en-US" sz="2100" b="0" i="1" u="none" strike="noStrike" dirty="0" smtClean="0">
                          <a:solidFill>
                            <a:srgbClr val="000000"/>
                          </a:solidFill>
                          <a:latin typeface="Arial" pitchFamily="34" charset="0"/>
                          <a:cs typeface="Arial" pitchFamily="34" charset="0"/>
                        </a:rPr>
                        <a:t>Broadly Evident</a:t>
                      </a:r>
                      <a:endParaRPr lang="en-US" sz="2100" b="0" i="1" u="none" strike="noStrike" dirty="0">
                        <a:solidFill>
                          <a:srgbClr val="000000"/>
                        </a:solidFill>
                        <a:latin typeface="Arial" pitchFamily="34" charset="0"/>
                        <a:cs typeface="Arial" pitchFamily="34" charset="0"/>
                      </a:endParaRPr>
                    </a:p>
                  </a:txBody>
                  <a:tcPr marL="9524" marR="9524" marT="95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l" fontAlgn="b">
                        <a:buClr>
                          <a:srgbClr val="C00000"/>
                        </a:buClr>
                        <a:buFont typeface="Arial" pitchFamily="34" charset="0"/>
                        <a:buChar char="•"/>
                      </a:pPr>
                      <a:r>
                        <a:rPr lang="en-US" sz="1600" b="0" i="0" u="none" strike="noStrike" dirty="0" smtClean="0">
                          <a:solidFill>
                            <a:srgbClr val="000000"/>
                          </a:solidFill>
                          <a:latin typeface="Arial" pitchFamily="34" charset="0"/>
                          <a:cs typeface="Arial" pitchFamily="34" charset="0"/>
                        </a:rPr>
                        <a:t>Commercial lines pricing</a:t>
                      </a:r>
                      <a:r>
                        <a:rPr lang="en-US" sz="1600" b="0" i="0" u="none" strike="noStrike" baseline="0" dirty="0" smtClean="0">
                          <a:solidFill>
                            <a:srgbClr val="000000"/>
                          </a:solidFill>
                          <a:latin typeface="Arial" pitchFamily="34" charset="0"/>
                          <a:cs typeface="Arial" pitchFamily="34" charset="0"/>
                        </a:rPr>
                        <a:t> trends now </a:t>
                      </a:r>
                      <a:r>
                        <a:rPr lang="en-US" sz="1600" b="0" i="0" u="none" strike="noStrike" baseline="0" smtClean="0">
                          <a:solidFill>
                            <a:srgbClr val="000000"/>
                          </a:solidFill>
                          <a:latin typeface="Arial" pitchFamily="34" charset="0"/>
                          <a:cs typeface="Arial" pitchFamily="34" charset="0"/>
                        </a:rPr>
                        <a:t>modestly rising</a:t>
                      </a:r>
                      <a:endParaRPr lang="en-US" sz="1600" b="0" i="0" u="none" strike="noStrike" baseline="0" dirty="0" smtClean="0">
                        <a:solidFill>
                          <a:srgbClr val="000000"/>
                        </a:solidFill>
                        <a:latin typeface="Arial" pitchFamily="34" charset="0"/>
                        <a:cs typeface="Arial" pitchFamily="34" charset="0"/>
                      </a:endParaRPr>
                    </a:p>
                    <a:p>
                      <a:pPr algn="l" fontAlgn="b">
                        <a:buClr>
                          <a:srgbClr val="C00000"/>
                        </a:buClr>
                        <a:buFont typeface="Arial" pitchFamily="34" charset="0"/>
                        <a:buChar char="•"/>
                      </a:pPr>
                      <a:r>
                        <a:rPr lang="en-US" sz="1600" b="0" i="0" u="none" strike="noStrike" baseline="0" dirty="0" smtClean="0">
                          <a:solidFill>
                            <a:srgbClr val="000000"/>
                          </a:solidFill>
                          <a:latin typeface="Arial" pitchFamily="34" charset="0"/>
                          <a:cs typeface="Arial" pitchFamily="34" charset="0"/>
                        </a:rPr>
                        <a:t>Competition remains intense as many seek to maintain market share</a:t>
                      </a:r>
                    </a:p>
                    <a:p>
                      <a:pPr algn="l" fontAlgn="b">
                        <a:buClr>
                          <a:srgbClr val="C00000"/>
                        </a:buClr>
                        <a:buFont typeface="Arial" pitchFamily="34" charset="0"/>
                        <a:buChar char="•"/>
                      </a:pPr>
                      <a:r>
                        <a:rPr lang="en-US" sz="1600" b="0" i="0" u="none" strike="noStrike" baseline="0" dirty="0" smtClean="0">
                          <a:solidFill>
                            <a:srgbClr val="000000"/>
                          </a:solidFill>
                          <a:latin typeface="Arial" pitchFamily="34" charset="0"/>
                          <a:cs typeface="Arial" pitchFamily="34" charset="0"/>
                        </a:rPr>
                        <a:t>Terms &amp; conditions—no broad tightening</a:t>
                      </a:r>
                      <a:endParaRPr lang="en-US" sz="1600" b="0" i="0" u="none" strike="noStrike" dirty="0">
                        <a:solidFill>
                          <a:srgbClr val="000000"/>
                        </a:solidFill>
                        <a:latin typeface="Arial" pitchFamily="34" charset="0"/>
                        <a:cs typeface="Arial" pitchFamily="34" charset="0"/>
                      </a:endParaRPr>
                    </a:p>
                  </a:txBody>
                  <a:tcPr marL="9524" marR="9524" marT="952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8704" name="Rectangle 4"/>
          <p:cNvSpPr>
            <a:spLocks noChangeArrowheads="1"/>
          </p:cNvSpPr>
          <p:nvPr/>
        </p:nvSpPr>
        <p:spPr bwMode="auto">
          <a:xfrm>
            <a:off x="0" y="6389688"/>
            <a:ext cx="75692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Sources:  Barclays Capital; Insurance Information Institute.</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809625" y="152400"/>
            <a:ext cx="5838825" cy="808038"/>
          </a:xfrm>
        </p:spPr>
        <p:txBody>
          <a:bodyPr/>
          <a:lstStyle/>
          <a:p>
            <a:r>
              <a:rPr lang="en-US" smtClean="0"/>
              <a:t>P/C Net Income After Taxes</a:t>
            </a:r>
            <a:br>
              <a:rPr lang="en-US" smtClean="0"/>
            </a:br>
            <a:r>
              <a:rPr lang="en-US" smtClean="0"/>
              <a:t>1991–2011</a:t>
            </a:r>
          </a:p>
        </p:txBody>
      </p:sp>
      <p:graphicFrame>
        <p:nvGraphicFramePr>
          <p:cNvPr id="5122" name="Object 3"/>
          <p:cNvGraphicFramePr>
            <a:graphicFrameLocks/>
          </p:cNvGraphicFramePr>
          <p:nvPr>
            <p:ph type="chart" idx="4294967295"/>
          </p:nvPr>
        </p:nvGraphicFramePr>
        <p:xfrm>
          <a:off x="198438" y="1265238"/>
          <a:ext cx="8716962" cy="5049837"/>
        </p:xfrm>
        <a:graphic>
          <a:graphicData uri="http://schemas.openxmlformats.org/presentationml/2006/ole">
            <p:oleObj spid="_x0000_s5122" name="Chart" r:id="rId4" imgW="8715392" imgH="5048366" progId="MSGraph.Chart.8">
              <p:embed followColorScheme="full"/>
            </p:oleObj>
          </a:graphicData>
        </a:graphic>
      </p:graphicFrame>
      <p:sp>
        <p:nvSpPr>
          <p:cNvPr id="5124" name="Text Box 5"/>
          <p:cNvSpPr txBox="1">
            <a:spLocks noChangeArrowheads="1"/>
          </p:cNvSpPr>
          <p:nvPr/>
        </p:nvSpPr>
        <p:spPr bwMode="auto">
          <a:xfrm>
            <a:off x="1104900" y="1444625"/>
            <a:ext cx="2667000" cy="1708150"/>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40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40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40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40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40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400">
                <a:solidFill>
                  <a:srgbClr val="000000"/>
                </a:solidFill>
              </a:rPr>
              <a:t>2010 ROE = 5.6%</a:t>
            </a:r>
          </a:p>
          <a:p>
            <a:pPr marL="198438" indent="-198438" eaLnBrk="0" hangingPunct="0">
              <a:lnSpc>
                <a:spcPct val="90000"/>
              </a:lnSpc>
              <a:spcBef>
                <a:spcPct val="20000"/>
              </a:spcBef>
              <a:buClr>
                <a:srgbClr val="FF6801"/>
              </a:buClr>
              <a:buFont typeface="Wingdings" pitchFamily="2" charset="2"/>
              <a:buChar char="n"/>
            </a:pPr>
            <a:r>
              <a:rPr lang="en-US" sz="1400">
                <a:solidFill>
                  <a:srgbClr val="000000"/>
                </a:solidFill>
              </a:rPr>
              <a:t>2011:Q3 ROAS</a:t>
            </a:r>
            <a:r>
              <a:rPr lang="en-US" sz="1400" baseline="30000">
                <a:solidFill>
                  <a:srgbClr val="000000"/>
                </a:solidFill>
              </a:rPr>
              <a:t>1</a:t>
            </a:r>
            <a:r>
              <a:rPr lang="en-US" sz="1400">
                <a:solidFill>
                  <a:srgbClr val="000000"/>
                </a:solidFill>
              </a:rPr>
              <a:t> = 1.9%</a:t>
            </a:r>
          </a:p>
        </p:txBody>
      </p:sp>
      <p:sp>
        <p:nvSpPr>
          <p:cNvPr id="9" name="AutoShape 6"/>
          <p:cNvSpPr>
            <a:spLocks noChangeArrowheads="1"/>
          </p:cNvSpPr>
          <p:nvPr/>
        </p:nvSpPr>
        <p:spPr bwMode="blackWhite">
          <a:xfrm>
            <a:off x="3267075" y="1217613"/>
            <a:ext cx="3149600" cy="1157287"/>
          </a:xfrm>
          <a:prstGeom prst="wedgeRectCallout">
            <a:avLst>
              <a:gd name="adj1" fmla="val 116458"/>
              <a:gd name="adj2" fmla="val 225148"/>
            </a:avLst>
          </a:prstGeom>
          <a:gradFill rotWithShape="1">
            <a:gsLst>
              <a:gs pos="0">
                <a:schemeClr val="accent1">
                  <a:alpha val="45000"/>
                </a:schemeClr>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P-C Industry 2011 profits were down 46% vs. 2010 to $19.2B, mainly due to high catastrophe losses and deteriorating non-cat underwriting results</a:t>
            </a:r>
          </a:p>
        </p:txBody>
      </p:sp>
      <p:sp>
        <p:nvSpPr>
          <p:cNvPr id="5126"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 ROE figures are GAAP; </a:t>
            </a:r>
            <a:r>
              <a:rPr lang="en-US" sz="1100" baseline="30000">
                <a:solidFill>
                  <a:srgbClr val="000000"/>
                </a:solidFill>
              </a:rPr>
              <a:t>1</a:t>
            </a:r>
            <a:r>
              <a:rPr lang="en-US" sz="1100">
                <a:solidFill>
                  <a:srgbClr val="000000"/>
                </a:solidFill>
              </a:rPr>
              <a:t>Return on avg. surplus.  Excluding Mortgage &amp; Financial Guaranty insurers yields a 3.0% ROAS for 2011:Q3, 7.5% for 2010 and 7.4% for 2009.</a:t>
            </a:r>
          </a:p>
          <a:p>
            <a:pPr eaLnBrk="0" hangingPunct="0">
              <a:lnSpc>
                <a:spcPct val="85000"/>
              </a:lnSpc>
              <a:spcBef>
                <a:spcPct val="25000"/>
              </a:spcBef>
              <a:buClr>
                <a:srgbClr val="FF6801"/>
              </a:buClr>
              <a:buFont typeface="Wingdings" pitchFamily="2" charset="2"/>
              <a:buNone/>
            </a:pPr>
            <a:r>
              <a:rPr lang="en-US" sz="1100">
                <a:solidFill>
                  <a:srgbClr val="000000"/>
                </a:solidFill>
              </a:rPr>
              <a:t>Sources: A.M. Best, ISO, Insurance Information Institute</a:t>
            </a:r>
          </a:p>
        </p:txBody>
      </p:sp>
      <p:sp>
        <p:nvSpPr>
          <p:cNvPr id="5127" name="Date Placeholder 6"/>
          <p:cNvSpPr>
            <a:spLocks noGrp="1"/>
          </p:cNvSpPr>
          <p:nvPr>
            <p:ph type="dt" sz="quarter" idx="10"/>
          </p:nvPr>
        </p:nvSpPr>
        <p:spPr>
          <a:noFill/>
        </p:spPr>
        <p:txBody>
          <a:bodyPr/>
          <a:lstStyle/>
          <a:p>
            <a:r>
              <a:rPr lang="en-US" smtClean="0"/>
              <a:t>12/01/09 - 9pm</a:t>
            </a:r>
          </a:p>
        </p:txBody>
      </p:sp>
      <p:sp>
        <p:nvSpPr>
          <p:cNvPr id="5128" name="Slide Number Placeholder 7"/>
          <p:cNvSpPr>
            <a:spLocks noGrp="1"/>
          </p:cNvSpPr>
          <p:nvPr>
            <p:ph type="sldNum" sz="quarter" idx="12"/>
          </p:nvPr>
        </p:nvSpPr>
        <p:spPr>
          <a:noFill/>
        </p:spPr>
        <p:txBody>
          <a:bodyPr/>
          <a:lstStyle/>
          <a:p>
            <a:fld id="{69D57674-455C-4914-9C1D-5AB237A215C0}" type="slidenum">
              <a:rPr lang="en-US"/>
              <a:pPr/>
              <a:t>8</a:t>
            </a:fld>
            <a:endParaRPr lang="en-US"/>
          </a:p>
        </p:txBody>
      </p:sp>
      <p:sp>
        <p:nvSpPr>
          <p:cNvPr id="5129" name="TextBox 9"/>
          <p:cNvSpPr txBox="1">
            <a:spLocks noChangeArrowheads="1"/>
          </p:cNvSpPr>
          <p:nvPr/>
        </p:nvSpPr>
        <p:spPr bwMode="auto">
          <a:xfrm>
            <a:off x="152400" y="1095375"/>
            <a:ext cx="1076325" cy="307975"/>
          </a:xfrm>
          <a:prstGeom prst="rect">
            <a:avLst/>
          </a:prstGeom>
          <a:noFill/>
          <a:ln w="9525">
            <a:noFill/>
            <a:miter lim="800000"/>
            <a:headEnd/>
            <a:tailEnd/>
          </a:ln>
        </p:spPr>
        <p:txBody>
          <a:bodyPr>
            <a:spAutoFit/>
          </a:bodyPr>
          <a:lstStyle/>
          <a:p>
            <a:r>
              <a:rPr lang="en-US" sz="1400"/>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30163" y="1192213"/>
          <a:ext cx="8915401" cy="5889625"/>
        </p:xfrm>
        <a:graphic>
          <a:graphicData uri="http://schemas.openxmlformats.org/presentationml/2006/ole">
            <p:oleObj spid="_x0000_s6146" name="Chart" r:id="rId3" imgW="8258192" imgH="5505515" progId="MSGraph.Chart.8">
              <p:embed followColorScheme="full"/>
            </p:oleObj>
          </a:graphicData>
        </a:graphic>
      </p:graphicFrame>
      <p:sp>
        <p:nvSpPr>
          <p:cNvPr id="5547011" name="Rectangle 3"/>
          <p:cNvSpPr>
            <a:spLocks noGrp="1" noChangeArrowheads="1"/>
          </p:cNvSpPr>
          <p:nvPr>
            <p:ph type="title"/>
          </p:nvPr>
        </p:nvSpPr>
        <p:spPr>
          <a:xfrm>
            <a:off x="228600" y="0"/>
            <a:ext cx="7848600" cy="1143000"/>
          </a:xfrm>
        </p:spPr>
        <p:txBody>
          <a:bodyPr/>
          <a:lstStyle/>
          <a:p>
            <a:r>
              <a:rPr lang="en-US" smtClean="0"/>
              <a:t>Profitability Peaks &amp; Troughs in the P/C Insurance Industry, 1975 – 2012:Q1*</a:t>
            </a:r>
          </a:p>
        </p:txBody>
      </p:sp>
      <p:sp>
        <p:nvSpPr>
          <p:cNvPr id="5547012" name="Rectangle 4"/>
          <p:cNvSpPr>
            <a:spLocks noChangeArrowheads="1"/>
          </p:cNvSpPr>
          <p:nvPr/>
        </p:nvSpPr>
        <p:spPr bwMode="auto">
          <a:xfrm>
            <a:off x="323850" y="6143625"/>
            <a:ext cx="8467725" cy="600075"/>
          </a:xfrm>
          <a:prstGeom prst="rect">
            <a:avLst/>
          </a:prstGeom>
          <a:noFill/>
          <a:ln w="9525">
            <a:noFill/>
            <a:miter lim="800000"/>
            <a:headEnd/>
            <a:tailEnd/>
          </a:ln>
        </p:spPr>
        <p:txBody>
          <a:bodyPr lIns="92075" tIns="46038" rIns="92075" bIns="46038">
            <a:spAutoFit/>
          </a:bodyPr>
          <a:lstStyle/>
          <a:p>
            <a:r>
              <a:rPr lang="en-US" sz="1100">
                <a:solidFill>
                  <a:srgbClr val="000000"/>
                </a:solidFill>
              </a:rPr>
              <a:t>*Profitability =  P/C insurer ROEs. 2011 figure is an estimate based on ROAS data.  Note:  Data for 2008-2012 exclude mortgage and financial guaranty insurers.  2012:Q1 ROAS = 7.2% including M&amp;FG.</a:t>
            </a:r>
          </a:p>
          <a:p>
            <a:r>
              <a:rPr lang="en-US" sz="1100">
                <a:solidFill>
                  <a:srgbClr val="000000"/>
                </a:solidFill>
              </a:rPr>
              <a:t>Sources:  Insurance Information Institute; NAIC, ISO, A.M. Best.</a:t>
            </a:r>
          </a:p>
        </p:txBody>
      </p:sp>
      <p:sp>
        <p:nvSpPr>
          <p:cNvPr id="5547013" name="Oval 5"/>
          <p:cNvSpPr>
            <a:spLocks noChangeArrowheads="1"/>
          </p:cNvSpPr>
          <p:nvPr/>
        </p:nvSpPr>
        <p:spPr bwMode="auto">
          <a:xfrm>
            <a:off x="1160463" y="2084388"/>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1977:19.0%</a:t>
            </a:r>
            <a:endParaRPr lang="en-US" sz="1200">
              <a:solidFill>
                <a:srgbClr val="000000"/>
              </a:solidFill>
            </a:endParaRPr>
          </a:p>
        </p:txBody>
      </p:sp>
      <p:sp>
        <p:nvSpPr>
          <p:cNvPr id="5547016" name="Oval 8"/>
          <p:cNvSpPr>
            <a:spLocks noChangeArrowheads="1"/>
          </p:cNvSpPr>
          <p:nvPr/>
        </p:nvSpPr>
        <p:spPr bwMode="auto">
          <a:xfrm>
            <a:off x="3243263" y="2286000"/>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7" name="Oval 9"/>
          <p:cNvSpPr>
            <a:spLocks noChangeArrowheads="1"/>
          </p:cNvSpPr>
          <p:nvPr/>
        </p:nvSpPr>
        <p:spPr bwMode="auto">
          <a:xfrm>
            <a:off x="5340350" y="3094038"/>
            <a:ext cx="303213"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8" name="Oval 10"/>
          <p:cNvSpPr>
            <a:spLocks noChangeArrowheads="1"/>
          </p:cNvSpPr>
          <p:nvPr/>
        </p:nvSpPr>
        <p:spPr bwMode="auto">
          <a:xfrm>
            <a:off x="7224713" y="2897188"/>
            <a:ext cx="303212" cy="609600"/>
          </a:xfrm>
          <a:prstGeom prst="ellipse">
            <a:avLst/>
          </a:prstGeom>
          <a:noFill/>
          <a:ln w="38100">
            <a:solidFill>
              <a:srgbClr val="009900"/>
            </a:solidFill>
            <a:round/>
            <a:headEnd/>
            <a:tailEnd/>
          </a:ln>
        </p:spPr>
        <p:txBody>
          <a:bodyPr wrap="none" lIns="92075" tIns="46038" rIns="92075" bIns="46038" anchor="ctr"/>
          <a:lstStyle/>
          <a:p>
            <a:endParaRPr lang="en-US">
              <a:solidFill>
                <a:srgbClr val="000000"/>
              </a:solidFill>
            </a:endParaRPr>
          </a:p>
        </p:txBody>
      </p:sp>
      <p:sp>
        <p:nvSpPr>
          <p:cNvPr id="5547019" name="AutoShape 11"/>
          <p:cNvSpPr>
            <a:spLocks noChangeArrowheads="1"/>
          </p:cNvSpPr>
          <p:nvPr/>
        </p:nvSpPr>
        <p:spPr bwMode="auto">
          <a:xfrm>
            <a:off x="3824288" y="1619250"/>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1987:17.3%</a:t>
            </a:r>
            <a:endParaRPr lang="en-US" sz="1200">
              <a:solidFill>
                <a:srgbClr val="000000"/>
              </a:solidFill>
            </a:endParaRPr>
          </a:p>
        </p:txBody>
      </p:sp>
      <p:sp>
        <p:nvSpPr>
          <p:cNvPr id="5547020" name="AutoShape 12"/>
          <p:cNvSpPr>
            <a:spLocks noChangeArrowheads="1"/>
          </p:cNvSpPr>
          <p:nvPr/>
        </p:nvSpPr>
        <p:spPr bwMode="auto">
          <a:xfrm>
            <a:off x="4368800" y="2214563"/>
            <a:ext cx="1677988" cy="381000"/>
          </a:xfrm>
          <a:prstGeom prst="wedgeRectCallout">
            <a:avLst>
              <a:gd name="adj1" fmla="val 17046"/>
              <a:gd name="adj2" fmla="val 170657"/>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1997:11.6%</a:t>
            </a:r>
            <a:endParaRPr lang="en-US" sz="1200">
              <a:solidFill>
                <a:srgbClr val="000000"/>
              </a:solidFill>
            </a:endParaRPr>
          </a:p>
        </p:txBody>
      </p:sp>
      <p:sp>
        <p:nvSpPr>
          <p:cNvPr id="5547021" name="AutoShape 13"/>
          <p:cNvSpPr>
            <a:spLocks noChangeArrowheads="1"/>
          </p:cNvSpPr>
          <p:nvPr/>
        </p:nvSpPr>
        <p:spPr bwMode="auto">
          <a:xfrm>
            <a:off x="6519863" y="2020888"/>
            <a:ext cx="1422400" cy="381000"/>
          </a:xfrm>
          <a:prstGeom prst="wedgeRectCallout">
            <a:avLst>
              <a:gd name="adj1" fmla="val 11106"/>
              <a:gd name="adj2" fmla="val 173458"/>
            </a:avLst>
          </a:prstGeom>
          <a:solidFill>
            <a:srgbClr val="00FF00"/>
          </a:solidFill>
          <a:ln w="9525">
            <a:solidFill>
              <a:schemeClr val="tx1"/>
            </a:solidFill>
            <a:miter lim="800000"/>
            <a:headEnd/>
            <a:tailEnd/>
          </a:ln>
        </p:spPr>
        <p:txBody>
          <a:bodyPr lIns="92075" tIns="46038" rIns="92075" bIns="46038"/>
          <a:lstStyle/>
          <a:p>
            <a:pPr algn="ctr"/>
            <a:r>
              <a:rPr lang="en-US" b="1">
                <a:solidFill>
                  <a:srgbClr val="000000"/>
                </a:solidFill>
              </a:rPr>
              <a:t>2006:12.7%</a:t>
            </a:r>
            <a:endParaRPr lang="en-US" sz="1200">
              <a:solidFill>
                <a:srgbClr val="000000"/>
              </a:solidFill>
            </a:endParaRPr>
          </a:p>
        </p:txBody>
      </p:sp>
      <p:sp>
        <p:nvSpPr>
          <p:cNvPr id="5547022" name="Rectangle 14"/>
          <p:cNvSpPr>
            <a:spLocks noChangeArrowheads="1"/>
          </p:cNvSpPr>
          <p:nvPr/>
        </p:nvSpPr>
        <p:spPr bwMode="auto">
          <a:xfrm>
            <a:off x="762000" y="4572000"/>
            <a:ext cx="306388"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3" name="Rectangle 15"/>
          <p:cNvSpPr>
            <a:spLocks noChangeArrowheads="1"/>
          </p:cNvSpPr>
          <p:nvPr/>
        </p:nvSpPr>
        <p:spPr bwMode="auto">
          <a:xfrm>
            <a:off x="2605088" y="4660900"/>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4" name="Rectangle 16"/>
          <p:cNvSpPr>
            <a:spLocks noChangeArrowheads="1"/>
          </p:cNvSpPr>
          <p:nvPr/>
        </p:nvSpPr>
        <p:spPr bwMode="auto">
          <a:xfrm>
            <a:off x="4284663" y="4279900"/>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5" name="Rectangle 17"/>
          <p:cNvSpPr>
            <a:spLocks noChangeArrowheads="1"/>
          </p:cNvSpPr>
          <p:nvPr/>
        </p:nvSpPr>
        <p:spPr bwMode="auto">
          <a:xfrm>
            <a:off x="6161088" y="5065713"/>
            <a:ext cx="306387" cy="304800"/>
          </a:xfrm>
          <a:prstGeom prst="rect">
            <a:avLst/>
          </a:prstGeom>
          <a:noFill/>
          <a:ln w="38100">
            <a:solidFill>
              <a:srgbClr val="FF3300"/>
            </a:solidFill>
            <a:miter lim="800000"/>
            <a:headEnd/>
            <a:tailEnd/>
          </a:ln>
        </p:spPr>
        <p:txBody>
          <a:bodyPr wrap="none" lIns="92075" tIns="46038" rIns="92075" bIns="46038" anchor="ctr">
            <a:spAutoFit/>
          </a:bodyPr>
          <a:lstStyle/>
          <a:p>
            <a:endParaRPr lang="en-US">
              <a:solidFill>
                <a:srgbClr val="000000"/>
              </a:solidFill>
            </a:endParaRPr>
          </a:p>
        </p:txBody>
      </p:sp>
      <p:sp>
        <p:nvSpPr>
          <p:cNvPr id="5547026" name="AutoShape 18"/>
          <p:cNvSpPr>
            <a:spLocks noChangeArrowheads="1"/>
          </p:cNvSpPr>
          <p:nvPr/>
        </p:nvSpPr>
        <p:spPr bwMode="auto">
          <a:xfrm>
            <a:off x="2949575" y="5351463"/>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1984: 1.8%</a:t>
            </a:r>
            <a:endParaRPr lang="en-US" sz="1200">
              <a:solidFill>
                <a:srgbClr val="000000"/>
              </a:solidFill>
            </a:endParaRPr>
          </a:p>
        </p:txBody>
      </p:sp>
      <p:sp>
        <p:nvSpPr>
          <p:cNvPr id="5547027" name="AutoShape 19"/>
          <p:cNvSpPr>
            <a:spLocks noChangeArrowheads="1"/>
          </p:cNvSpPr>
          <p:nvPr/>
        </p:nvSpPr>
        <p:spPr bwMode="auto">
          <a:xfrm>
            <a:off x="4662488" y="5338763"/>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1992: 4.5%</a:t>
            </a:r>
            <a:endParaRPr lang="en-US" sz="1200">
              <a:solidFill>
                <a:srgbClr val="000000"/>
              </a:solidFill>
            </a:endParaRPr>
          </a:p>
        </p:txBody>
      </p:sp>
      <p:sp>
        <p:nvSpPr>
          <p:cNvPr id="5547028" name="AutoShape 20"/>
          <p:cNvSpPr>
            <a:spLocks noChangeArrowheads="1"/>
          </p:cNvSpPr>
          <p:nvPr/>
        </p:nvSpPr>
        <p:spPr bwMode="auto">
          <a:xfrm>
            <a:off x="6796088" y="5324475"/>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2001: -1.2%</a:t>
            </a:r>
            <a:endParaRPr lang="en-US" sz="1200">
              <a:solidFill>
                <a:srgbClr val="000000"/>
              </a:solidFill>
            </a:endParaRPr>
          </a:p>
        </p:txBody>
      </p:sp>
      <p:sp>
        <p:nvSpPr>
          <p:cNvPr id="5547029" name="AutoShape 21"/>
          <p:cNvSpPr>
            <a:spLocks noChangeArrowheads="1"/>
          </p:cNvSpPr>
          <p:nvPr/>
        </p:nvSpPr>
        <p:spPr bwMode="auto">
          <a:xfrm rot="511939">
            <a:off x="1550988" y="2078038"/>
            <a:ext cx="1701800" cy="612775"/>
          </a:xfrm>
          <a:prstGeom prst="rightArrow">
            <a:avLst>
              <a:gd name="adj1" fmla="val 50000"/>
              <a:gd name="adj2" fmla="val 93113"/>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10 Years</a:t>
            </a:r>
          </a:p>
        </p:txBody>
      </p:sp>
      <p:sp>
        <p:nvSpPr>
          <p:cNvPr id="5547030" name="AutoShape 22"/>
          <p:cNvSpPr>
            <a:spLocks noChangeArrowheads="1"/>
          </p:cNvSpPr>
          <p:nvPr/>
        </p:nvSpPr>
        <p:spPr bwMode="auto">
          <a:xfrm rot="937132">
            <a:off x="3581400" y="2665413"/>
            <a:ext cx="1804988" cy="612775"/>
          </a:xfrm>
          <a:prstGeom prst="rightArrow">
            <a:avLst>
              <a:gd name="adj1" fmla="val 50000"/>
              <a:gd name="adj2" fmla="val 92991"/>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10 Years</a:t>
            </a:r>
          </a:p>
        </p:txBody>
      </p:sp>
      <p:sp>
        <p:nvSpPr>
          <p:cNvPr id="5547031" name="AutoShape 23"/>
          <p:cNvSpPr>
            <a:spLocks noChangeArrowheads="1"/>
          </p:cNvSpPr>
          <p:nvPr/>
        </p:nvSpPr>
        <p:spPr bwMode="auto">
          <a:xfrm>
            <a:off x="5659438" y="2874963"/>
            <a:ext cx="1547812" cy="612775"/>
          </a:xfrm>
          <a:prstGeom prst="rightArrow">
            <a:avLst>
              <a:gd name="adj1" fmla="val 50000"/>
              <a:gd name="adj2" fmla="val 83074"/>
            </a:avLst>
          </a:prstGeom>
          <a:solidFill>
            <a:srgbClr val="FF00FF"/>
          </a:solidFill>
          <a:ln w="9525">
            <a:solidFill>
              <a:schemeClr val="tx1"/>
            </a:solidFill>
            <a:miter lim="800000"/>
            <a:headEnd/>
            <a:tailEnd/>
          </a:ln>
        </p:spPr>
        <p:txBody>
          <a:bodyPr lIns="92075" tIns="46038" rIns="92075" bIns="46038" anchor="ctr">
            <a:spAutoFit/>
          </a:bodyPr>
          <a:lstStyle/>
          <a:p>
            <a:pPr algn="ctr"/>
            <a:r>
              <a:rPr lang="en-US" sz="1400" b="1">
                <a:solidFill>
                  <a:srgbClr val="FFFFFF"/>
                </a:solidFill>
              </a:rPr>
              <a:t>9 Years</a:t>
            </a:r>
          </a:p>
        </p:txBody>
      </p:sp>
      <p:sp>
        <p:nvSpPr>
          <p:cNvPr id="25" name="Oval 10"/>
          <p:cNvSpPr>
            <a:spLocks noChangeArrowheads="1"/>
          </p:cNvSpPr>
          <p:nvPr/>
        </p:nvSpPr>
        <p:spPr bwMode="auto">
          <a:xfrm>
            <a:off x="8245475" y="4103688"/>
            <a:ext cx="303213" cy="609600"/>
          </a:xfrm>
          <a:prstGeom prst="ellipse">
            <a:avLst/>
          </a:prstGeom>
          <a:noFill/>
          <a:ln w="38100">
            <a:solidFill>
              <a:srgbClr val="2B7299"/>
            </a:solidFill>
            <a:round/>
            <a:headEnd/>
            <a:tailEnd/>
          </a:ln>
        </p:spPr>
        <p:txBody>
          <a:bodyPr wrap="none" lIns="92075" tIns="46038" rIns="92075" bIns="46038" anchor="ctr"/>
          <a:lstStyle/>
          <a:p>
            <a:endParaRPr lang="en-US">
              <a:solidFill>
                <a:srgbClr val="000000"/>
              </a:solidFill>
            </a:endParaRPr>
          </a:p>
        </p:txBody>
      </p:sp>
      <p:sp>
        <p:nvSpPr>
          <p:cNvPr id="26" name="AutoShape 13"/>
          <p:cNvSpPr>
            <a:spLocks noChangeArrowheads="1"/>
          </p:cNvSpPr>
          <p:nvPr/>
        </p:nvSpPr>
        <p:spPr bwMode="auto">
          <a:xfrm>
            <a:off x="7235825" y="4529138"/>
            <a:ext cx="800100" cy="668337"/>
          </a:xfrm>
          <a:prstGeom prst="wedgeRectCallout">
            <a:avLst>
              <a:gd name="adj1" fmla="val 73583"/>
              <a:gd name="adj2" fmla="val -42704"/>
            </a:avLst>
          </a:prstGeom>
          <a:solidFill>
            <a:srgbClr val="28688C"/>
          </a:solidFill>
          <a:ln w="9525">
            <a:solidFill>
              <a:schemeClr val="tx1"/>
            </a:solidFill>
            <a:miter lim="800000"/>
            <a:headEnd/>
            <a:tailEnd/>
          </a:ln>
        </p:spPr>
        <p:txBody>
          <a:bodyPr lIns="92075" tIns="46038" rIns="92075" bIns="46038"/>
          <a:lstStyle/>
          <a:p>
            <a:pPr algn="ctr"/>
            <a:r>
              <a:rPr lang="en-US" b="1">
                <a:solidFill>
                  <a:srgbClr val="FFFFFF"/>
                </a:solidFill>
              </a:rPr>
              <a:t>2011:4.6%*</a:t>
            </a:r>
            <a:endParaRPr lang="en-US" sz="1200">
              <a:solidFill>
                <a:srgbClr val="FFFFFF"/>
              </a:solidFill>
            </a:endParaRPr>
          </a:p>
        </p:txBody>
      </p:sp>
      <p:sp>
        <p:nvSpPr>
          <p:cNvPr id="6169"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a:r>
              <a:rPr lang="en-US" b="1">
                <a:solidFill>
                  <a:srgbClr val="FFFFFF"/>
                </a:solidFill>
              </a:rPr>
              <a:t>History suggests next ROE peak will be in 2016-2017</a:t>
            </a:r>
          </a:p>
        </p:txBody>
      </p:sp>
      <p:sp>
        <p:nvSpPr>
          <p:cNvPr id="6170"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ROE</a:t>
            </a:r>
          </a:p>
        </p:txBody>
      </p:sp>
      <p:sp>
        <p:nvSpPr>
          <p:cNvPr id="28" name="AutoShape 6"/>
          <p:cNvSpPr>
            <a:spLocks noChangeArrowheads="1"/>
          </p:cNvSpPr>
          <p:nvPr/>
        </p:nvSpPr>
        <p:spPr bwMode="auto">
          <a:xfrm>
            <a:off x="941388" y="5316538"/>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835900" y="2644775"/>
            <a:ext cx="1098550" cy="658813"/>
          </a:xfrm>
          <a:prstGeom prst="wedgeRectCallout">
            <a:avLst>
              <a:gd name="adj1" fmla="val 25634"/>
              <a:gd name="adj2" fmla="val 1092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2012:Q18.2%</a:t>
            </a:r>
          </a:p>
        </p:txBody>
      </p:sp>
      <p:sp>
        <p:nvSpPr>
          <p:cNvPr id="30" name="Oval 10"/>
          <p:cNvSpPr>
            <a:spLocks noChangeArrowheads="1"/>
          </p:cNvSpPr>
          <p:nvPr/>
        </p:nvSpPr>
        <p:spPr bwMode="auto">
          <a:xfrm>
            <a:off x="8486775" y="3617913"/>
            <a:ext cx="303213" cy="609600"/>
          </a:xfrm>
          <a:prstGeom prst="ellipse">
            <a:avLst/>
          </a:prstGeom>
          <a:noFill/>
          <a:ln w="38100">
            <a:solidFill>
              <a:srgbClr val="FFC000"/>
            </a:solidFill>
            <a:round/>
            <a:headEnd/>
            <a:tailEnd/>
          </a:ln>
        </p:spPr>
        <p:txBody>
          <a:bodyPr wrap="none" lIns="92075" tIns="46038" rIns="92075" bIns="46038" anchor="ctr"/>
          <a:lstStyle/>
          <a:p>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nodeType="afterGroup">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nodeType="afterGroup">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nodeType="afterGroup">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nodeType="afterGroup">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nodeType="afterGroup">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nodeType="afterGroup">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nodeType="afterGroup">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nodeType="afterGroup">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nodeType="afterGroup">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nodeType="afterGroup">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nodeType="afterGroup">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nodeType="afterGroup">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nodeType="afterGroup">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nodeType="afterGroup">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nodeType="afterGroup">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51039</TotalTime>
  <Words>3542</Words>
  <Application>Microsoft Office PowerPoint</Application>
  <PresentationFormat>On-screen Show (4:3)</PresentationFormat>
  <Paragraphs>492</Paragraphs>
  <Slides>49</Slides>
  <Notes>44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7" baseType="lpstr">
      <vt:lpstr>Arial</vt:lpstr>
      <vt:lpstr>Wingdings</vt:lpstr>
      <vt:lpstr>Symbol</vt:lpstr>
      <vt:lpstr>Times New Roman</vt:lpstr>
      <vt:lpstr>Verdana</vt:lpstr>
      <vt:lpstr>Default Design</vt:lpstr>
      <vt:lpstr>Microsoft Graph Chart</vt:lpstr>
      <vt:lpstr>Chart</vt:lpstr>
      <vt:lpstr>MegaTrends and MicroTrends: The Past and Future of P/C Insurance</vt:lpstr>
      <vt:lpstr>Slide 2</vt:lpstr>
      <vt:lpstr>Net Written Premiums: Soft Market Persisted into 2011 but Growth Returned; More in 2012?</vt:lpstr>
      <vt:lpstr>Underwriting Gain (Loss) 1975–2011*</vt:lpstr>
      <vt:lpstr>P/C Insurance Industry  Combined Ratio, 2001–2011*</vt:lpstr>
      <vt:lpstr>P/C Reserve Development, 1992–2013F</vt:lpstr>
      <vt:lpstr>A “Hard Market” in the Future?</vt:lpstr>
      <vt:lpstr>P/C Net Income After Taxes 1991–2011</vt:lpstr>
      <vt:lpstr>Profitability Peaks &amp; Troughs in the P/C Insurance Industry, 1975 – 2012:Q1*</vt:lpstr>
      <vt:lpstr>Policyholder Surplus,  2006:Q4–2012:Q1</vt:lpstr>
      <vt:lpstr>Economic Drivers of P/C Insurance Exposures</vt:lpstr>
      <vt:lpstr>The Post-Recession US Economy is Forecast to Keep Growing*, but Slowly</vt:lpstr>
      <vt:lpstr>Construction of Private Housing Is Picking Up</vt:lpstr>
      <vt:lpstr>But the Pickup is Mostly in Multi-Family Housing Starts</vt:lpstr>
      <vt:lpstr>Slide 15</vt:lpstr>
      <vt:lpstr>The Car-Buying Slump Is Creating Pressure to Replace Aging Vehicles</vt:lpstr>
      <vt:lpstr>But People Are Not Driving More: Miles Driven*, 1990–2012</vt:lpstr>
      <vt:lpstr>Do Changes in Miles Driven Affect Auto Collision Claim Frequency?</vt:lpstr>
      <vt:lpstr>Slide 19</vt:lpstr>
      <vt:lpstr>Recovery in Capacity Utilization is a Positive Sign for Commercial Exposures</vt:lpstr>
      <vt:lpstr>Business Bankruptcy Filings: Falling but Still High in 2012 (1994:Q1 – 2012:Q1)</vt:lpstr>
      <vt:lpstr>Private Sector Business Starts,  1993:Q2 – 2011:Q4*</vt:lpstr>
      <vt:lpstr>Catastrophe Loss Developments and Trends</vt:lpstr>
      <vt:lpstr>Number of Federal Major Disaster Declarations, Yearly, 1953-2012*</vt:lpstr>
      <vt:lpstr>US Insured Catastrophe Losses, Yearly, 1989-2011*</vt:lpstr>
      <vt:lpstr>Slide 26</vt:lpstr>
      <vt:lpstr>The Bond Market’s Recent* Expectation of U.S. Inflation in the Next Two Years</vt:lpstr>
      <vt:lpstr>Auto Liability Claims Severity Trends, 2005-2010</vt:lpstr>
      <vt:lpstr>P/C Insurance Claim Cost Drivers Grow Faster than even the Medical CPI Suggests</vt:lpstr>
      <vt:lpstr>P/C Commercial Property Insurance Claim Cost Drivers Grow Faster than the Overall CPI Suggests</vt:lpstr>
      <vt:lpstr>Slide 31</vt:lpstr>
      <vt:lpstr>A MegaTrend is…</vt:lpstr>
      <vt:lpstr>Books and Websites Proclaim Various MegaTrends</vt:lpstr>
      <vt:lpstr>Slide 34</vt:lpstr>
      <vt:lpstr>The Global Growth and Transformation of the Middle Class</vt:lpstr>
      <vt:lpstr>Non-life Premium* per capita (Density) for Selected Economies, 2010</vt:lpstr>
      <vt:lpstr>The Growth of a More Individualistic Capitalism</vt:lpstr>
      <vt:lpstr>The Rise of the New Business Ecosystem</vt:lpstr>
      <vt:lpstr>An Insightful Book Published About 5 Years Ago</vt:lpstr>
      <vt:lpstr>A MicroTrend is…</vt:lpstr>
      <vt:lpstr>Slide 41</vt:lpstr>
      <vt:lpstr>Sex-Ratio Singles (Single Women)</vt:lpstr>
      <vt:lpstr>Commuter Couples</vt:lpstr>
      <vt:lpstr>30-Winkers</vt:lpstr>
      <vt:lpstr>Hard-of-Hearers</vt:lpstr>
      <vt:lpstr>Old New Dads</vt:lpstr>
      <vt:lpstr>Newly Released Ex-Cons</vt:lpstr>
      <vt:lpstr>High School Moguls</vt:lpstr>
      <vt:lpstr>Slide 49</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Cecily Marx</cp:lastModifiedBy>
  <cp:revision>1693</cp:revision>
  <dcterms:modified xsi:type="dcterms:W3CDTF">2012-11-13T18:21:40Z</dcterms:modified>
</cp:coreProperties>
</file>