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9"/>
  </p:notesMasterIdLst>
  <p:handoutMasterIdLst>
    <p:handoutMasterId r:id="rId60"/>
  </p:handoutMasterIdLst>
  <p:sldIdLst>
    <p:sldId id="256" r:id="rId3"/>
    <p:sldId id="310" r:id="rId4"/>
    <p:sldId id="313" r:id="rId5"/>
    <p:sldId id="321" r:id="rId6"/>
    <p:sldId id="323" r:id="rId7"/>
    <p:sldId id="322" r:id="rId8"/>
    <p:sldId id="312" r:id="rId9"/>
    <p:sldId id="314" r:id="rId10"/>
    <p:sldId id="315" r:id="rId11"/>
    <p:sldId id="316" r:id="rId12"/>
    <p:sldId id="317" r:id="rId13"/>
    <p:sldId id="319" r:id="rId14"/>
    <p:sldId id="324" r:id="rId15"/>
    <p:sldId id="325" r:id="rId16"/>
    <p:sldId id="326" r:id="rId17"/>
    <p:sldId id="327" r:id="rId18"/>
    <p:sldId id="328" r:id="rId19"/>
    <p:sldId id="320" r:id="rId20"/>
    <p:sldId id="311" r:id="rId21"/>
    <p:sldId id="293" r:id="rId22"/>
    <p:sldId id="294" r:id="rId23"/>
    <p:sldId id="298" r:id="rId24"/>
    <p:sldId id="291" r:id="rId25"/>
    <p:sldId id="284" r:id="rId26"/>
    <p:sldId id="299" r:id="rId27"/>
    <p:sldId id="287" r:id="rId28"/>
    <p:sldId id="288" r:id="rId29"/>
    <p:sldId id="286" r:id="rId30"/>
    <p:sldId id="289" r:id="rId31"/>
    <p:sldId id="285" r:id="rId32"/>
    <p:sldId id="279" r:id="rId33"/>
    <p:sldId id="282" r:id="rId34"/>
    <p:sldId id="280" r:id="rId35"/>
    <p:sldId id="272" r:id="rId36"/>
    <p:sldId id="277" r:id="rId37"/>
    <p:sldId id="274" r:id="rId38"/>
    <p:sldId id="278" r:id="rId39"/>
    <p:sldId id="273" r:id="rId40"/>
    <p:sldId id="276" r:id="rId41"/>
    <p:sldId id="296" r:id="rId42"/>
    <p:sldId id="330" r:id="rId43"/>
    <p:sldId id="331" r:id="rId44"/>
    <p:sldId id="332" r:id="rId45"/>
    <p:sldId id="333" r:id="rId46"/>
    <p:sldId id="295" r:id="rId47"/>
    <p:sldId id="307" r:id="rId48"/>
    <p:sldId id="308" r:id="rId49"/>
    <p:sldId id="258" r:id="rId50"/>
    <p:sldId id="259" r:id="rId51"/>
    <p:sldId id="260" r:id="rId52"/>
    <p:sldId id="261" r:id="rId53"/>
    <p:sldId id="340" r:id="rId54"/>
    <p:sldId id="337" r:id="rId55"/>
    <p:sldId id="338" r:id="rId56"/>
    <p:sldId id="301" r:id="rId57"/>
    <p:sldId id="341" r:id="rId5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76BEFD-AEF1-4021-8BE3-614DC2CFE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9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5D8E164-F1D9-4F08-AFC3-8487B8F5E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3653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AB6701-2683-4953-89CB-8B03EE80E5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45061" name="Date Placeholder 4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0A86C-3039-4DA1-8844-E73E11B03F8B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8429D-1075-4E4C-A42B-E51083473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7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5AF12-30BB-4E15-97E1-CC1219D5FDDA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4C374-A56E-4DC2-8969-CDE3705CAF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5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7EF1-99F5-4D03-93B7-3CA6501CA752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038FE-CB2F-4B12-A03C-FCEFC8BE71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40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9C926-906F-4809-B4DF-73B5A367F3FB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36D77-7B90-4A39-BA3F-B094CCF0FA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84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4E846-C52B-4608-A46C-E32B8A1A4AD8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ACCC2-8285-42A2-A3C4-CF8E1A1928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39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7294-F459-4F3F-855E-77E1DAF922AD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3816C-84F2-4461-BB3E-2F43E6F15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53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805E9-9E4E-4C46-9B6E-01CF641D8092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AE44C-EE91-4B55-A5C8-38729CCFE4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97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3961D-2AC6-4E68-AA96-BE5421D01C9A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BAF95-71D0-4978-9036-C1F7D6BF9A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55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B93F-89E6-48C3-9EDB-C6E25B68A322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8C22D-964C-4558-A755-45FCBB5B9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33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1FF2F-CF49-48E7-A669-DCD5ED5FC467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67BCC-1703-482A-AF68-3BB04A49C0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67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356C3-AE87-4010-B33C-48AC721C27B3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32F22-0905-4826-A5CD-23069C7AAC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5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94AD4-F540-4D31-AF98-8CFD13ECD7EE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DE17-20C5-4A02-B56E-EE1D2783AF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40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8F48B-2982-4AE2-A198-80C5A70603B8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29F78-84B5-4974-91D8-45181C25EF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40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D9E10-BD1D-4C12-B230-6B9AAACFCB8F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33406-3414-4629-BF7C-85118B0551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431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1E5C9-9F56-41B5-95BA-53FA4BCB71F6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4BE5-B46E-428C-906B-D5A1E09E17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5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E6E6E-5BE5-4F9D-8A92-F59C224F91CB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3F73-F4A1-46D9-B14C-302248AD1A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FFBFF-0A07-49AE-8CE4-A0840C6F7351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03C7-07D8-4322-968B-50E746B952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9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546D8-934F-48A0-AC57-304C144FEDC6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6AAC-0CA6-4189-80F6-4D59549CAA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5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17E2D-CB6B-40B6-ABCE-93FBFC77B08A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30A5-8966-4774-BA7D-FEDC8B368C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1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8EE5-01D5-4BF8-89A8-9BBFA9A8B0C7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26FE3-9852-49CC-AFD9-35E6F605BA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6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31E6-AF21-4354-8E60-728724212980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07980-32F8-4489-BE36-79D8E59B89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75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1771-7C53-44FE-AF08-93DD434DBA9A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E4B9F-DDA9-4CFA-9144-B7E29100E9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7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F65956-FDEE-4F46-AB6E-FC5CF0036BDB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D36F54-82F6-47B5-99D1-F416A7A4C6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5" descr="G:\Marketing\Pictures and Logos\CGC Corporate Logo\CGC logo long dark blue left justified copy PP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12142"/>
            <a:ext cx="9144001" cy="64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G:\Marketing\Pictures and Logos\CGC Corporate Logo\CGC logo long prints dark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2663"/>
            <a:ext cx="91440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36A85D-4DA0-43A7-84BD-A5E51F4A312A}" type="datetime1">
              <a:rPr lang="en-US"/>
              <a:pPr>
                <a:defRPr/>
              </a:pPr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BCB949-0C4F-4F49-816C-7E81B3F7DA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IMPROVING ACTUARIAL RESERVE ANALYSIS THROUGH CLAIM-LEVEL PREDICTIVE ANALYTICS</a:t>
            </a:r>
            <a:endParaRPr lang="en-US" dirty="0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3682BA-7F5B-43BB-AA83-CCDD1487CA36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r>
              <a:rPr lang="en-US" dirty="0" smtClean="0"/>
              <a:t>: Chris Gross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Case Reserve </a:t>
            </a:r>
            <a:r>
              <a:rPr lang="en-US" dirty="0"/>
              <a:t>Adequacy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F82FD-D186-4DB0-90A7-7AEE54BA9C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1752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calendar period, when adjusted for age of development (orange dots) now shows a more muted impact on case reserves, but still cause for concern.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20" y="1219200"/>
            <a:ext cx="5264980" cy="44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1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Case Reserve </a:t>
            </a:r>
            <a:r>
              <a:rPr lang="en-US" dirty="0"/>
              <a:t>Adequacy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F82FD-D186-4DB0-90A7-7AEE54BA9C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2540675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 of other variables is easy– particularly those that are already on the claim record.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371600"/>
            <a:ext cx="4381500" cy="455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1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Case Reserve </a:t>
            </a:r>
            <a:r>
              <a:rPr lang="en-US" dirty="0"/>
              <a:t>Adequacy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F82FD-D186-4DB0-90A7-7AEE54BA9C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905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policy form was also predictive.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5338901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1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Reserve Adequacy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7DE17-20C5-4A02-B56E-EE1D2783AFC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905000"/>
            <a:ext cx="175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primary question remains. Is there a change by calendar period?</a:t>
            </a:r>
          </a:p>
          <a:p>
            <a:endParaRPr lang="en-US" dirty="0"/>
          </a:p>
          <a:p>
            <a:r>
              <a:rPr lang="en-US" dirty="0" smtClean="0"/>
              <a:t>After adjusting for the other variables, there is much less evidence of a change in adequacy over time.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637" y="1524000"/>
            <a:ext cx="5047201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49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Reserve Adequacy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7DE17-20C5-4A02-B56E-EE1D2783AFC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6178055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902619"/>
            <a:ext cx="1752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lift chart for the model that uses Calendar Period alone.</a:t>
            </a:r>
          </a:p>
          <a:p>
            <a:endParaRPr lang="en-US" dirty="0"/>
          </a:p>
          <a:p>
            <a:r>
              <a:rPr lang="en-US" dirty="0" smtClean="0"/>
              <a:t>Calendar Period by itself, does little to describe the size of the case reserve in this example.</a:t>
            </a:r>
          </a:p>
        </p:txBody>
      </p:sp>
    </p:spTree>
    <p:extLst>
      <p:ext uri="{BB962C8B-B14F-4D97-AF65-F5344CB8AC3E}">
        <p14:creationId xmlns:p14="http://schemas.microsoft.com/office/powerpoint/2010/main" val="32512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Reserve Adequacy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7DE17-20C5-4A02-B56E-EE1D2783AFC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6217786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902619"/>
            <a:ext cx="1752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lift chart using Calendar Period and Age of Development.</a:t>
            </a:r>
          </a:p>
          <a:p>
            <a:endParaRPr lang="en-US" dirty="0"/>
          </a:p>
          <a:p>
            <a:r>
              <a:rPr lang="en-US" dirty="0" smtClean="0"/>
              <a:t>This model does a considerably better job of describing case reserve size. (Hence our use of average case triangles)</a:t>
            </a:r>
          </a:p>
        </p:txBody>
      </p:sp>
    </p:spTree>
    <p:extLst>
      <p:ext uri="{BB962C8B-B14F-4D97-AF65-F5344CB8AC3E}">
        <p14:creationId xmlns:p14="http://schemas.microsoft.com/office/powerpoint/2010/main" val="172789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Reserve Adequacy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7DE17-20C5-4A02-B56E-EE1D2783AFC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623260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752600"/>
            <a:ext cx="2133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lift chart includes the impact of other variables.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Adding variables like cause of loss results in a </a:t>
            </a:r>
            <a:r>
              <a:rPr lang="en-US" b="1" dirty="0" smtClean="0"/>
              <a:t>much</a:t>
            </a:r>
            <a:r>
              <a:rPr lang="en-US" dirty="0" smtClean="0"/>
              <a:t> better model of case reserves.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Reserve Adequacy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7DE17-20C5-4A02-B56E-EE1D2783AFC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20133"/>
            <a:ext cx="6096000" cy="378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1752600"/>
            <a:ext cx="2133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This lift chart shows a model where the other variables are left in, and calendar period is removed.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The impact of calendar period is relatively insignificant, after normalizing for the impact of other variables.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9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Case Reserve Adequacy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F82FD-D186-4DB0-90A7-7AEE54BA9C2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800" dirty="0" smtClean="0"/>
              <a:t>Consider the following scenario:</a:t>
            </a:r>
          </a:p>
          <a:p>
            <a:pPr lvl="1" eaLnBrk="1" hangingPunct="1"/>
            <a:r>
              <a:rPr lang="en-US" sz="2400" dirty="0" smtClean="0"/>
              <a:t>Pressure on underwriting to write tougher, more severe classes.</a:t>
            </a:r>
          </a:p>
          <a:p>
            <a:pPr lvl="1" eaLnBrk="1" hangingPunct="1"/>
            <a:r>
              <a:rPr lang="en-US" sz="2400" dirty="0" smtClean="0"/>
              <a:t>Pressure on claim department to be more aggressive on setting case reserves.</a:t>
            </a:r>
          </a:p>
          <a:p>
            <a:pPr lvl="1" eaLnBrk="1" hangingPunct="1"/>
            <a:r>
              <a:rPr lang="en-US" sz="2400" dirty="0" smtClean="0"/>
              <a:t>What would this combination look like in terms of average case reserve?</a:t>
            </a:r>
          </a:p>
          <a:p>
            <a:pPr lvl="1" eaLnBrk="1" hangingPunct="1"/>
            <a:r>
              <a:rPr lang="en-US" sz="2400" dirty="0" smtClean="0"/>
              <a:t>Could very well be flat. Normal diagnostics may miss it.</a:t>
            </a:r>
          </a:p>
          <a:p>
            <a:pPr lvl="1" eaLnBrk="1" hangingPunct="1"/>
            <a:r>
              <a:rPr lang="en-US" sz="2400" dirty="0" smtClean="0"/>
              <a:t>Predictive modeling could help alert the actuary to this situation.</a:t>
            </a:r>
          </a:p>
        </p:txBody>
      </p:sp>
    </p:spTree>
    <p:extLst>
      <p:ext uri="{BB962C8B-B14F-4D97-AF65-F5344CB8AC3E}">
        <p14:creationId xmlns:p14="http://schemas.microsoft.com/office/powerpoint/2010/main" val="116410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Ways to Incorporate Predictive Modeling Into Reserve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Analysis of specific loss development data/processes, for example:</a:t>
            </a:r>
          </a:p>
          <a:p>
            <a:pPr lvl="1" eaLnBrk="1" hangingPunct="1"/>
            <a:r>
              <a:rPr lang="en-US" dirty="0" smtClean="0"/>
              <a:t>Case reserve adequacy</a:t>
            </a:r>
          </a:p>
          <a:p>
            <a:pPr lvl="1" eaLnBrk="1" hangingPunct="1"/>
            <a:r>
              <a:rPr lang="en-US" dirty="0" smtClean="0"/>
              <a:t>Closure rates</a:t>
            </a:r>
          </a:p>
          <a:p>
            <a:pPr eaLnBrk="1" hangingPunct="1"/>
            <a:r>
              <a:rPr lang="en-US" dirty="0" smtClean="0"/>
              <a:t>Modification of triangles</a:t>
            </a:r>
          </a:p>
          <a:p>
            <a:pPr eaLnBrk="1" hangingPunct="1"/>
            <a:r>
              <a:rPr lang="en-US" dirty="0" smtClean="0"/>
              <a:t>Reserve segmentation</a:t>
            </a:r>
          </a:p>
          <a:p>
            <a:pPr eaLnBrk="1" hangingPunct="1"/>
            <a:r>
              <a:rPr lang="en-US" dirty="0" smtClean="0"/>
              <a:t>Full description of the entire process, with resulting estimate of reserves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CA05E-27F0-4C14-8C95-5384450763C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Predictive Modeling in Reserve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It’s all predictive modeling isn’t it?</a:t>
            </a:r>
          </a:p>
          <a:p>
            <a:pPr eaLnBrk="1" hangingPunct="1">
              <a:defRPr/>
            </a:pPr>
            <a:r>
              <a:rPr lang="en-US" dirty="0" smtClean="0"/>
              <a:t>This discussion refers to the what is commonly termed ‘predictive modeling’- multivariate models, statistical rigor, etc.</a:t>
            </a:r>
          </a:p>
          <a:p>
            <a:pPr eaLnBrk="1" hangingPunct="1">
              <a:defRPr/>
            </a:pPr>
            <a:r>
              <a:rPr lang="en-US" dirty="0"/>
              <a:t>E</a:t>
            </a:r>
            <a:r>
              <a:rPr lang="en-US" dirty="0" smtClean="0"/>
              <a:t>mphasis in the past on pricing</a:t>
            </a:r>
          </a:p>
          <a:p>
            <a:pPr eaLnBrk="1" hangingPunct="1">
              <a:defRPr/>
            </a:pPr>
            <a:r>
              <a:rPr lang="en-US" dirty="0" smtClean="0"/>
              <a:t>Reserving getting attention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F82FD-D186-4DB0-90A7-7AEE54BA9C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do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more of the information contained in your data</a:t>
            </a:r>
          </a:p>
          <a:p>
            <a:pPr eaLnBrk="1" hangingPunct="1"/>
            <a:r>
              <a:rPr lang="en-US" smtClean="0"/>
              <a:t>Improve predictive accuracy</a:t>
            </a:r>
          </a:p>
          <a:p>
            <a:pPr eaLnBrk="1" hangingPunct="1"/>
            <a:r>
              <a:rPr lang="en-US" smtClean="0"/>
              <a:t>Quicker recognition of changing environment </a:t>
            </a:r>
          </a:p>
          <a:p>
            <a:pPr eaLnBrk="1" hangingPunct="1"/>
            <a:r>
              <a:rPr lang="en-US" smtClean="0"/>
              <a:t>Better reserve allocations</a:t>
            </a:r>
          </a:p>
          <a:p>
            <a:pPr eaLnBrk="1" hangingPunct="1"/>
            <a:r>
              <a:rPr lang="en-US" smtClean="0"/>
              <a:t>Layering of losses</a:t>
            </a:r>
          </a:p>
          <a:p>
            <a:pPr eaLnBrk="1" hangingPunct="1"/>
            <a:r>
              <a:rPr lang="en-US" smtClean="0"/>
              <a:t>Improved operational or strategic business decisions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11D73D-3570-406F-94BB-15627A1B797E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Same as with P&amp;C reserving in general</a:t>
            </a:r>
          </a:p>
          <a:p>
            <a:pPr lvl="1" eaLnBrk="1" hangingPunct="1"/>
            <a:r>
              <a:rPr lang="en-US" smtClean="0"/>
              <a:t>Loss development occurs over time, mature periods are old</a:t>
            </a:r>
          </a:p>
          <a:p>
            <a:pPr lvl="1" eaLnBrk="1" hangingPunct="1"/>
            <a:r>
              <a:rPr lang="en-US" smtClean="0"/>
              <a:t>Immature claims contain information</a:t>
            </a:r>
          </a:p>
          <a:p>
            <a:pPr eaLnBrk="1" hangingPunct="1"/>
            <a:r>
              <a:rPr lang="en-US" smtClean="0"/>
              <a:t>Many facets of loss development</a:t>
            </a:r>
          </a:p>
          <a:p>
            <a:pPr eaLnBrk="1" hangingPunct="1"/>
            <a:r>
              <a:rPr lang="en-US" smtClean="0"/>
              <a:t>Helpful to concentrate on a single time-step (e.g. beginning of quarter to end of quarter)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ABA295-CDA0-4047-AC13-8C70608F70B0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075" y="1447800"/>
            <a:ext cx="6842125" cy="3087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F17C00-D0BF-4DEA-A0EA-524499BBDCA6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Claim activity from the beginning of the quarter to the end of the quarter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990600" y="2325688"/>
            <a:ext cx="15240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Did the Claim Close?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3581400" y="1524000"/>
            <a:ext cx="1524000" cy="8016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Does the Claim Have a New Value?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3581400" y="2936875"/>
            <a:ext cx="1490663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Is there a Payment?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6019800" y="1619250"/>
            <a:ext cx="16002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What is the New Value?</a:t>
            </a:r>
          </a:p>
        </p:txBody>
      </p:sp>
      <p:cxnSp>
        <p:nvCxnSpPr>
          <p:cNvPr id="14" name="Straight Arrow Connector 13"/>
          <p:cNvCxnSpPr>
            <a:stCxn id="9" idx="3"/>
            <a:endCxn id="10" idx="1"/>
          </p:cNvCxnSpPr>
          <p:nvPr/>
        </p:nvCxnSpPr>
        <p:spPr>
          <a:xfrm flipV="1">
            <a:off x="2514600" y="1924050"/>
            <a:ext cx="1066800" cy="706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3"/>
            <a:endCxn id="11" idx="1"/>
          </p:cNvCxnSpPr>
          <p:nvPr/>
        </p:nvCxnSpPr>
        <p:spPr>
          <a:xfrm>
            <a:off x="2514600" y="2630488"/>
            <a:ext cx="1066800" cy="611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  <a:endCxn id="12" idx="1"/>
          </p:cNvCxnSpPr>
          <p:nvPr/>
        </p:nvCxnSpPr>
        <p:spPr>
          <a:xfrm flipV="1">
            <a:off x="5105400" y="192405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Process 85"/>
          <p:cNvSpPr/>
          <p:nvPr/>
        </p:nvSpPr>
        <p:spPr>
          <a:xfrm>
            <a:off x="3581400" y="4117975"/>
            <a:ext cx="1490663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How much is the Payment?</a:t>
            </a:r>
          </a:p>
        </p:txBody>
      </p:sp>
      <p:cxnSp>
        <p:nvCxnSpPr>
          <p:cNvPr id="100" name="Elbow Connector 99"/>
          <p:cNvCxnSpPr>
            <a:stCxn id="9" idx="2"/>
            <a:endCxn id="86" idx="1"/>
          </p:cNvCxnSpPr>
          <p:nvPr/>
        </p:nvCxnSpPr>
        <p:spPr>
          <a:xfrm rot="16200000" flipH="1">
            <a:off x="1923256" y="2764632"/>
            <a:ext cx="1487487" cy="18288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1" idx="2"/>
          </p:cNvCxnSpPr>
          <p:nvPr/>
        </p:nvCxnSpPr>
        <p:spPr>
          <a:xfrm>
            <a:off x="4327525" y="3546475"/>
            <a:ext cx="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/>
          <p:cNvCxnSpPr>
            <a:stCxn id="12" idx="2"/>
          </p:cNvCxnSpPr>
          <p:nvPr/>
        </p:nvCxnSpPr>
        <p:spPr>
          <a:xfrm rot="5400000">
            <a:off x="4849019" y="2451894"/>
            <a:ext cx="2193925" cy="174783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TextBox 107"/>
          <p:cNvSpPr txBox="1">
            <a:spLocks noChangeArrowheads="1"/>
          </p:cNvSpPr>
          <p:nvPr/>
        </p:nvSpPr>
        <p:spPr bwMode="auto">
          <a:xfrm>
            <a:off x="5241925" y="4568825"/>
            <a:ext cx="3444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Arrows indicate dependency on other results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990600" y="48768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 number of available claim or exposure characteristics may have predictive value for any of these questions.</a:t>
            </a:r>
          </a:p>
        </p:txBody>
      </p:sp>
      <p:sp>
        <p:nvSpPr>
          <p:cNvPr id="8208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87275-B2FC-4463-8A2E-F180C3024778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Probability of a Claim 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US" smtClean="0"/>
              <a:t>Base probability of 71%</a:t>
            </a:r>
          </a:p>
          <a:p>
            <a:pPr eaLnBrk="1" hangingPunct="1"/>
            <a:r>
              <a:rPr lang="en-US" smtClean="0"/>
              <a:t>Modification of this probability by various claim characteristic values that were found to have predictive value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1752600"/>
            <a:ext cx="32035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5CFFC4-329D-4769-9FE2-0F2401918F72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Close Probability – Claim Age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7838" y="1295400"/>
            <a:ext cx="56483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F7349C-D866-4181-BE43-8BF146D2872F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Close Probability – Loss Cause (detailed)</a:t>
            </a:r>
            <a:endParaRPr lang="en-US" dirty="0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6388" y="1493838"/>
            <a:ext cx="5991225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C9DE69-6E15-47AA-A807-17F1F93CF5DD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Close Probability – Loss Cause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8813" y="1143000"/>
            <a:ext cx="52863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F384A8-FCF5-441E-8715-A89F9DC54B35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Close Probability – Accident Quarter </a:t>
            </a:r>
            <a:endParaRPr lang="en-US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1165225"/>
            <a:ext cx="5965825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A37E67-3658-4E43-B27A-B4D57CB005F4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Close Probability - Product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4513" y="1143000"/>
            <a:ext cx="55149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95717B-92EF-45F0-9172-5D1843599934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Case Reserve Adequacy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F82FD-D186-4DB0-90A7-7AEE54BA9C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1371600"/>
            <a:ext cx="2727325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1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Close Probability - Type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1143000"/>
            <a:ext cx="5897562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0F0827-4A0A-4348-B48D-74911FA1ECBE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Probability of Change in Value (Given Not Closed)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US" smtClean="0"/>
              <a:t>Base probability of 37%</a:t>
            </a:r>
          </a:p>
          <a:p>
            <a:pPr eaLnBrk="1" hangingPunct="1"/>
            <a:r>
              <a:rPr lang="en-US" smtClean="0"/>
              <a:t>4 characteristics found to be predictive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44675"/>
            <a:ext cx="3217863" cy="327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B0ED09-6F47-4BE2-A263-5108A56E0C3B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Change Probability – Claim Age </a:t>
            </a:r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5925" y="1143000"/>
            <a:ext cx="57721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2B8D68-78FF-4729-BFA4-B494B728B572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Change Probability – Loss Cause 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4363" y="1143000"/>
            <a:ext cx="53752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B603BC-F028-4FF3-A904-24CF13556AC6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New Claim Value (Given Changed but Not Closed)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/>
            <a:r>
              <a:rPr lang="en-US" smtClean="0"/>
              <a:t>Base factor of 1.98 to beginning case reserve</a:t>
            </a:r>
          </a:p>
          <a:p>
            <a:pPr eaLnBrk="1" hangingPunct="1"/>
            <a:r>
              <a:rPr lang="en-US" smtClean="0"/>
              <a:t>Modification to this linear relationship, as well as five additional predictive characteristics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2041525"/>
            <a:ext cx="2843212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267290-DA5F-4C4E-B3F8-7157046E5388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Claim Value - Case Reserve</a:t>
            </a: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r="-2" b="8420"/>
          <a:stretch>
            <a:fillRect/>
          </a:stretch>
        </p:blipFill>
        <p:spPr>
          <a:xfrm>
            <a:off x="1992313" y="1350963"/>
            <a:ext cx="5414962" cy="39830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C06689-F912-4F40-9580-939207AF4587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Claim Value – Loss Cause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3413" y="1295400"/>
            <a:ext cx="53371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A84885-EAFC-4E34-B157-A8448AC66446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Claim Value – ZIP Code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447800"/>
            <a:ext cx="500538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A1B702-C735-49A2-9DA7-79FAF5C0E6CA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New Claim Value- Loss Cause (Detail)</a:t>
            </a:r>
            <a:endParaRPr lang="en-US" dirty="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2425" y="1219200"/>
            <a:ext cx="58991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025ADB-5C4D-41E4-B264-8183BF17469E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Claim Value - Product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7375" y="1219200"/>
            <a:ext cx="54292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508D3-BF0A-4D60-B476-908A31CF160A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7DE17-20C5-4A02-B56E-EE1D2783AFC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Case Reserve </a:t>
            </a:r>
            <a:r>
              <a:rPr lang="en-US" dirty="0"/>
              <a:t>Adequacy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326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0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Bringing it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Simulation can be used to project activity in the next quarter</a:t>
            </a:r>
          </a:p>
          <a:p>
            <a:pPr eaLnBrk="1" hangingPunct="1"/>
            <a:r>
              <a:rPr lang="en-US" smtClean="0"/>
              <a:t>It is necessary to project not only the predictive relationships, but also the residual error term.</a:t>
            </a:r>
          </a:p>
          <a:p>
            <a:pPr eaLnBrk="1" hangingPunct="1"/>
            <a:r>
              <a:rPr lang="en-US" smtClean="0"/>
              <a:t>Chain through quarters using information from the previous simulated quarter.</a:t>
            </a:r>
          </a:p>
          <a:p>
            <a:pPr eaLnBrk="1" hangingPunct="1"/>
            <a:r>
              <a:rPr lang="en-US" smtClean="0"/>
              <a:t>Store results, preferably at the claim level.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4E860-310D-4AD0-A0E0-3FCABBB8B98F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 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Claim Development</a:t>
            </a:r>
          </a:p>
          <a:p>
            <a:pPr lvl="1"/>
            <a:r>
              <a:rPr lang="en-US" dirty="0" smtClean="0"/>
              <a:t>Start with current inventory of open claims</a:t>
            </a:r>
          </a:p>
          <a:p>
            <a:pPr lvl="1"/>
            <a:r>
              <a:rPr lang="en-US" dirty="0" smtClean="0"/>
              <a:t>For each open claim simulate a number of potential outcomes for the next time-step (using the claims’ characteristics)</a:t>
            </a:r>
          </a:p>
          <a:p>
            <a:pPr lvl="1"/>
            <a:r>
              <a:rPr lang="en-US" dirty="0" smtClean="0"/>
              <a:t>For those simulated claim-paths that are still open simulate forward another time-step.</a:t>
            </a:r>
          </a:p>
          <a:p>
            <a:pPr lvl="1"/>
            <a:r>
              <a:rPr lang="en-US" dirty="0" smtClean="0"/>
              <a:t>Continue until all simulated claim-paths are closed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2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163543" cy="482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2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513259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 3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5181600" cy="496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/>
          <a:stretch>
            <a:fillRect/>
          </a:stretch>
        </p:blipFill>
        <p:spPr>
          <a:xfrm>
            <a:off x="2063750" y="990600"/>
            <a:ext cx="6089650" cy="4357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7A5A73-065A-4D5F-A5FA-997D853F2306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21A82B-0B73-44EA-B019-9964853C60BD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/>
          <a:stretch>
            <a:fillRect/>
          </a:stretch>
        </p:blipFill>
        <p:spPr>
          <a:xfrm>
            <a:off x="1882775" y="1143000"/>
            <a:ext cx="6122988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4648200" y="3962400"/>
            <a:ext cx="312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Probability distribution of total payments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105400" y="3276600"/>
            <a:ext cx="11049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3AD823-480B-489E-B4BB-81537A21F3E1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5"/>
          <a:stretch>
            <a:fillRect/>
          </a:stretch>
        </p:blipFill>
        <p:spPr>
          <a:xfrm>
            <a:off x="1936750" y="1136650"/>
            <a:ext cx="6078538" cy="434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2362200" y="23622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Mean of total payments</a:t>
            </a:r>
          </a:p>
        </p:txBody>
      </p:sp>
      <p:cxnSp>
        <p:nvCxnSpPr>
          <p:cNvPr id="7" name="Straight Arrow Connector 6"/>
          <p:cNvCxnSpPr>
            <a:stCxn id="38916" idx="2"/>
          </p:cNvCxnSpPr>
          <p:nvPr/>
        </p:nvCxnSpPr>
        <p:spPr>
          <a:xfrm>
            <a:off x="3924300" y="2732088"/>
            <a:ext cx="0" cy="46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EE556A-9F6A-4B62-8FCC-AC6BDB02B1AF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7"/>
          <a:stretch>
            <a:fillRect/>
          </a:stretch>
        </p:blipFill>
        <p:spPr bwMode="auto">
          <a:xfrm>
            <a:off x="1901825" y="1143000"/>
            <a:ext cx="609441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096000" y="3619500"/>
            <a:ext cx="1143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648200" y="39624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Current case reserves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/>
          <a:stretch>
            <a:fillRect/>
          </a:stretch>
        </p:blipFill>
        <p:spPr>
          <a:xfrm>
            <a:off x="1031875" y="228600"/>
            <a:ext cx="3540125" cy="274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5"/>
          <a:stretch>
            <a:fillRect/>
          </a:stretch>
        </p:blipFill>
        <p:spPr bwMode="auto">
          <a:xfrm>
            <a:off x="5241925" y="228600"/>
            <a:ext cx="3624263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/>
          <a:stretch>
            <a:fillRect/>
          </a:stretch>
        </p:blipFill>
        <p:spPr bwMode="auto">
          <a:xfrm>
            <a:off x="877888" y="3124200"/>
            <a:ext cx="3694112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0"/>
          <a:stretch>
            <a:fillRect/>
          </a:stretch>
        </p:blipFill>
        <p:spPr bwMode="auto">
          <a:xfrm>
            <a:off x="5241925" y="3124200"/>
            <a:ext cx="3597275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8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89698C-B812-462C-9CE4-8A67DA9CB6E4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Reserve Adequacy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7DE17-20C5-4A02-B56E-EE1D2783AFC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399"/>
            <a:ext cx="5585316" cy="390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2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1"/>
          <a:stretch>
            <a:fillRect/>
          </a:stretch>
        </p:blipFill>
        <p:spPr>
          <a:xfrm>
            <a:off x="960438" y="236538"/>
            <a:ext cx="3467100" cy="2747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7"/>
          <a:stretch>
            <a:fillRect/>
          </a:stretch>
        </p:blipFill>
        <p:spPr bwMode="auto">
          <a:xfrm>
            <a:off x="5197475" y="228600"/>
            <a:ext cx="3421063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4"/>
          <a:stretch>
            <a:fillRect/>
          </a:stretch>
        </p:blipFill>
        <p:spPr bwMode="auto">
          <a:xfrm>
            <a:off x="950913" y="3124200"/>
            <a:ext cx="3468687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C71C39-237C-438A-90FD-EA4CFEC89350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1"/>
          <a:stretch>
            <a:fillRect/>
          </a:stretch>
        </p:blipFill>
        <p:spPr>
          <a:xfrm>
            <a:off x="1176338" y="76200"/>
            <a:ext cx="3311525" cy="190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5"/>
          <a:stretch>
            <a:fillRect/>
          </a:stretch>
        </p:blipFill>
        <p:spPr bwMode="auto">
          <a:xfrm>
            <a:off x="5114925" y="76200"/>
            <a:ext cx="32670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0"/>
          <a:stretch>
            <a:fillRect/>
          </a:stretch>
        </p:blipFill>
        <p:spPr bwMode="auto">
          <a:xfrm>
            <a:off x="1141413" y="2124075"/>
            <a:ext cx="3346450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/>
          <a:stretch>
            <a:fillRect/>
          </a:stretch>
        </p:blipFill>
        <p:spPr bwMode="auto">
          <a:xfrm>
            <a:off x="5205413" y="2124075"/>
            <a:ext cx="315753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0"/>
          <a:stretch>
            <a:fillRect/>
          </a:stretch>
        </p:blipFill>
        <p:spPr bwMode="auto">
          <a:xfrm>
            <a:off x="1141413" y="4114800"/>
            <a:ext cx="3346450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6"/>
          <a:stretch>
            <a:fillRect/>
          </a:stretch>
        </p:blipFill>
        <p:spPr bwMode="auto">
          <a:xfrm>
            <a:off x="5114925" y="4114800"/>
            <a:ext cx="32670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8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9494D-B9E2-4094-898B-AF6FE6AF05EC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simulating claim development to ultimate, model emergence</a:t>
            </a:r>
          </a:p>
          <a:p>
            <a:r>
              <a:rPr lang="en-US" dirty="0" smtClean="0"/>
              <a:t>Frequency</a:t>
            </a:r>
          </a:p>
          <a:p>
            <a:r>
              <a:rPr lang="en-US" dirty="0" smtClean="0"/>
              <a:t>Severity</a:t>
            </a:r>
          </a:p>
          <a:p>
            <a:r>
              <a:rPr lang="en-US" dirty="0" smtClean="0"/>
              <a:t>Report Lag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7DE17-20C5-4A02-B56E-EE1D2783AFCB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9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Claim Emergence</a:t>
            </a:r>
            <a:endParaRPr lang="en-US" sz="3600" dirty="0"/>
          </a:p>
        </p:txBody>
      </p:sp>
      <p:sp>
        <p:nvSpPr>
          <p:cNvPr id="8208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87275-B2FC-4463-8A2E-F180C3024778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3581400" y="2827282"/>
            <a:ext cx="1524000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Report Lag</a:t>
            </a:r>
            <a:endParaRPr lang="en-US" dirty="0"/>
          </a:p>
        </p:txBody>
      </p:sp>
      <p:sp>
        <p:nvSpPr>
          <p:cNvPr id="10" name="Flowchart: Process 9"/>
          <p:cNvSpPr/>
          <p:nvPr/>
        </p:nvSpPr>
        <p:spPr>
          <a:xfrm>
            <a:off x="3581400" y="1524000"/>
            <a:ext cx="1524000" cy="8016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Ultimate Claim Severity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3581400" y="3922011"/>
            <a:ext cx="1490663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Claim Frequency</a:t>
            </a:r>
            <a:endParaRPr lang="en-US" dirty="0"/>
          </a:p>
        </p:txBody>
      </p:sp>
      <p:sp>
        <p:nvSpPr>
          <p:cNvPr id="12" name="Flowchart: Process 11"/>
          <p:cNvSpPr/>
          <p:nvPr/>
        </p:nvSpPr>
        <p:spPr>
          <a:xfrm>
            <a:off x="762000" y="1931932"/>
            <a:ext cx="1600200" cy="89535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Claim Development Simulation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9" idx="2"/>
            <a:endCxn id="11" idx="0"/>
          </p:cNvCxnSpPr>
          <p:nvPr/>
        </p:nvCxnSpPr>
        <p:spPr>
          <a:xfrm flipH="1">
            <a:off x="4326732" y="3436882"/>
            <a:ext cx="16668" cy="485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0" idx="2"/>
            <a:endCxn id="9" idx="0"/>
          </p:cNvCxnSpPr>
          <p:nvPr/>
        </p:nvCxnSpPr>
        <p:spPr>
          <a:xfrm>
            <a:off x="4343400" y="2325688"/>
            <a:ext cx="0" cy="5015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4" name="TextBox 107"/>
          <p:cNvSpPr txBox="1">
            <a:spLocks noChangeArrowheads="1"/>
          </p:cNvSpPr>
          <p:nvPr/>
        </p:nvSpPr>
        <p:spPr bwMode="auto">
          <a:xfrm>
            <a:off x="5241925" y="4568825"/>
            <a:ext cx="3444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Arrows indicate dependency on other results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990600" y="48768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A number of </a:t>
            </a:r>
            <a:r>
              <a:rPr lang="en-US" dirty="0" smtClean="0"/>
              <a:t>exposure </a:t>
            </a:r>
            <a:r>
              <a:rPr lang="en-US" dirty="0"/>
              <a:t>characteristics may have predictive value for any of these questions.</a:t>
            </a:r>
          </a:p>
        </p:txBody>
      </p:sp>
      <p:cxnSp>
        <p:nvCxnSpPr>
          <p:cNvPr id="19" name="Straight Arrow Connector 18"/>
          <p:cNvCxnSpPr>
            <a:stCxn id="12" idx="3"/>
            <a:endCxn id="10" idx="1"/>
          </p:cNvCxnSpPr>
          <p:nvPr/>
        </p:nvCxnSpPr>
        <p:spPr>
          <a:xfrm flipV="1">
            <a:off x="2362200" y="1924844"/>
            <a:ext cx="1219200" cy="45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Emergence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u="sng" dirty="0"/>
              <a:t>w</a:t>
            </a:r>
            <a:r>
              <a:rPr lang="en-US" u="sng" dirty="0" smtClean="0"/>
              <a:t>ritten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olicies (w/ characteristics) simulate remaining emergence.</a:t>
            </a:r>
          </a:p>
          <a:p>
            <a:r>
              <a:rPr lang="en-US" dirty="0" smtClean="0"/>
              <a:t>Generating loss date within this process allows accident period calculations</a:t>
            </a:r>
          </a:p>
          <a:p>
            <a:r>
              <a:rPr lang="en-US" dirty="0" smtClean="0"/>
              <a:t>Also get losses associated with unearned premium</a:t>
            </a:r>
          </a:p>
          <a:p>
            <a:r>
              <a:rPr lang="en-US" dirty="0" err="1" smtClean="0"/>
              <a:t>Inforce</a:t>
            </a:r>
            <a:r>
              <a:rPr lang="en-US" dirty="0" smtClean="0"/>
              <a:t> loss ratio distribution.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Discussion of Additional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Relationship between Loss and ALAE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Re-opened claims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Changing claim characteristics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Salvage &amp; Subrogation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325669-55B4-41B8-A005-F189129785DF}" type="slidenum">
              <a:rPr 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Claim management</a:t>
            </a:r>
          </a:p>
          <a:p>
            <a:r>
              <a:rPr lang="en-US" dirty="0" smtClean="0"/>
              <a:t>Reserve Analysis</a:t>
            </a:r>
          </a:p>
          <a:p>
            <a:r>
              <a:rPr lang="en-US" dirty="0" smtClean="0"/>
              <a:t>Pricing Analysis</a:t>
            </a:r>
          </a:p>
          <a:p>
            <a:r>
              <a:rPr lang="en-US" dirty="0" smtClean="0"/>
              <a:t>Underwriting Management</a:t>
            </a:r>
          </a:p>
          <a:p>
            <a:r>
              <a:rPr lang="en-US" dirty="0" smtClean="0"/>
              <a:t>Risk Management</a:t>
            </a:r>
          </a:p>
          <a:p>
            <a:r>
              <a:rPr lang="en-US" dirty="0" smtClean="0"/>
              <a:t>Reinsurance</a:t>
            </a:r>
          </a:p>
        </p:txBody>
      </p:sp>
    </p:spTree>
    <p:extLst>
      <p:ext uri="{BB962C8B-B14F-4D97-AF65-F5344CB8AC3E}">
        <p14:creationId xmlns:p14="http://schemas.microsoft.com/office/powerpoint/2010/main" val="15607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Reserve </a:t>
            </a:r>
            <a:r>
              <a:rPr lang="en-US" dirty="0"/>
              <a:t>Adequacy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Mix issues</a:t>
            </a:r>
          </a:p>
          <a:p>
            <a:pPr lvl="1"/>
            <a:r>
              <a:rPr lang="en-US" sz="2400" dirty="0" smtClean="0"/>
              <a:t>Different classes of business</a:t>
            </a:r>
          </a:p>
          <a:p>
            <a:pPr lvl="1"/>
            <a:r>
              <a:rPr lang="en-US" sz="2400" dirty="0" smtClean="0"/>
              <a:t>Different causes of loss</a:t>
            </a:r>
          </a:p>
          <a:p>
            <a:pPr lvl="1"/>
            <a:r>
              <a:rPr lang="en-US" sz="2400" dirty="0" smtClean="0"/>
              <a:t>Geography</a:t>
            </a:r>
          </a:p>
          <a:p>
            <a:pPr lvl="1"/>
            <a:r>
              <a:rPr lang="en-US" sz="2400" dirty="0" smtClean="0"/>
              <a:t>Etc.</a:t>
            </a:r>
          </a:p>
          <a:p>
            <a:r>
              <a:rPr lang="en-US" sz="2800" dirty="0" smtClean="0"/>
              <a:t>Can generate average case reserve triangles at each of these levels but </a:t>
            </a:r>
            <a:r>
              <a:rPr lang="en-US" sz="2800" b="1" dirty="0" smtClean="0"/>
              <a:t>reduced volume of data/increased volume of triangles</a:t>
            </a:r>
            <a:r>
              <a:rPr lang="en-US" sz="2800" dirty="0" smtClean="0"/>
              <a:t> can make the situation more difficult to </a:t>
            </a:r>
            <a:r>
              <a:rPr lang="en-US" sz="2800" b="1" dirty="0" smtClean="0"/>
              <a:t>see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7DE17-20C5-4A02-B56E-EE1D2783AFC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Case Reserve </a:t>
            </a:r>
            <a:r>
              <a:rPr lang="en-US" dirty="0"/>
              <a:t>Adequacy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F82FD-D186-4DB0-90A7-7AEE54BA9C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175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calendar period data, but include </a:t>
            </a:r>
            <a:r>
              <a:rPr lang="en-US" dirty="0"/>
              <a:t>c</a:t>
            </a:r>
            <a:r>
              <a:rPr lang="en-US" dirty="0" smtClean="0"/>
              <a:t>redibility (in this case based on rank based t-statistic of observations) and smoothing techniques.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742" y="1389063"/>
            <a:ext cx="5217058" cy="432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7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Case Reserve </a:t>
            </a:r>
            <a:r>
              <a:rPr lang="en-US" dirty="0"/>
              <a:t>Adequacy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F82FD-D186-4DB0-90A7-7AEE54BA9C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205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very least, the inclusion of Age of Development is appropriate in a predictive model of case reserves </a:t>
            </a:r>
          </a:p>
          <a:p>
            <a:endParaRPr lang="en-US" dirty="0" smtClean="0"/>
          </a:p>
          <a:p>
            <a:r>
              <a:rPr lang="en-US" dirty="0" smtClean="0"/>
              <a:t>In this case it is very predictive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441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1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Case Reserve </a:t>
            </a:r>
            <a:r>
              <a:rPr lang="en-US" dirty="0"/>
              <a:t>Adequacy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F82FD-D186-4DB0-90A7-7AEE54BA9C2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surprisingly, the age of development has a strong impact on the size of the case reserve.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5272959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1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5901</TotalTime>
  <Words>1132</Words>
  <Application>Microsoft Office PowerPoint</Application>
  <PresentationFormat>On-screen Show (4:3)</PresentationFormat>
  <Paragraphs>206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Custom Design</vt:lpstr>
      <vt:lpstr>IMPROVING ACTUARIAL RESERVE ANALYSIS THROUGH CLAIM-LEVEL PREDICTIVE ANALYTICS</vt:lpstr>
      <vt:lpstr>Predictive Modeling in Reserve Analysis</vt:lpstr>
      <vt:lpstr>Case Reserve Adequacy Example</vt:lpstr>
      <vt:lpstr>Case Reserve Adequacy Example</vt:lpstr>
      <vt:lpstr>Case Reserve Adequacy Example</vt:lpstr>
      <vt:lpstr>Case Reserve Adequacy Example</vt:lpstr>
      <vt:lpstr>Case Reserve Adequacy Example</vt:lpstr>
      <vt:lpstr>Case Reserve Adequacy Example</vt:lpstr>
      <vt:lpstr>Case Reserve Adequacy Example</vt:lpstr>
      <vt:lpstr>Case Reserve Adequacy Example</vt:lpstr>
      <vt:lpstr>Case Reserve Adequacy Example</vt:lpstr>
      <vt:lpstr>Case Reserve Adequacy Example</vt:lpstr>
      <vt:lpstr>Case Reserve Adequacy Example</vt:lpstr>
      <vt:lpstr>Case Reserve Adequacy Example</vt:lpstr>
      <vt:lpstr>Case Reserve Adequacy Example</vt:lpstr>
      <vt:lpstr>Case Reserve Adequacy Example</vt:lpstr>
      <vt:lpstr>Case Reserve Adequacy Example</vt:lpstr>
      <vt:lpstr>Case Reserve Adequacy Example</vt:lpstr>
      <vt:lpstr>Ways to Incorporate Predictive Modeling Into Reserve Analysis</vt:lpstr>
      <vt:lpstr>Why do it?</vt:lpstr>
      <vt:lpstr>Challenges</vt:lpstr>
      <vt:lpstr>Data</vt:lpstr>
      <vt:lpstr>Claim activity from the beginning of the quarter to the end of the quarter</vt:lpstr>
      <vt:lpstr>Probability of a Claim Closing</vt:lpstr>
      <vt:lpstr>Close Probability – Claim Age</vt:lpstr>
      <vt:lpstr>Close Probability – Loss Cause (detailed)</vt:lpstr>
      <vt:lpstr>Close Probability – Loss Cause</vt:lpstr>
      <vt:lpstr>Close Probability – Accident Quarter </vt:lpstr>
      <vt:lpstr>Close Probability - Product</vt:lpstr>
      <vt:lpstr>Close Probability - Type </vt:lpstr>
      <vt:lpstr>Probability of Change in Value (Given Not Closed)</vt:lpstr>
      <vt:lpstr>Change Probability – Claim Age </vt:lpstr>
      <vt:lpstr>Change Probability – Loss Cause </vt:lpstr>
      <vt:lpstr>New Claim Value (Given Changed but Not Closed)</vt:lpstr>
      <vt:lpstr>New Claim Value - Case Reserve</vt:lpstr>
      <vt:lpstr>New Claim Value – Loss Cause</vt:lpstr>
      <vt:lpstr>New Claim Value – ZIP Code</vt:lpstr>
      <vt:lpstr>New Claim Value- Loss Cause (Detail)</vt:lpstr>
      <vt:lpstr>New Claim Value - Product</vt:lpstr>
      <vt:lpstr>Bringing it together</vt:lpstr>
      <vt:lpstr>Simulate Going Forward</vt:lpstr>
      <vt:lpstr>Claim 1</vt:lpstr>
      <vt:lpstr>Claim 2</vt:lpstr>
      <vt:lpstr>Claim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Emergence</vt:lpstr>
      <vt:lpstr>Claim Emergence</vt:lpstr>
      <vt:lpstr>Emergence Simulation</vt:lpstr>
      <vt:lpstr>Discussion of Additional Complexity</vt:lpstr>
      <vt:lpstr>Uses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Gross</dc:creator>
  <cp:lastModifiedBy>Chris Gross</cp:lastModifiedBy>
  <cp:revision>80</cp:revision>
  <cp:lastPrinted>2014-09-08T02:31:55Z</cp:lastPrinted>
  <dcterms:created xsi:type="dcterms:W3CDTF">2012-07-07T16:59:55Z</dcterms:created>
  <dcterms:modified xsi:type="dcterms:W3CDTF">2015-09-14T14:37:02Z</dcterms:modified>
</cp:coreProperties>
</file>