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346" r:id="rId3"/>
    <p:sldId id="404" r:id="rId4"/>
    <p:sldId id="403" r:id="rId5"/>
    <p:sldId id="409" r:id="rId6"/>
    <p:sldId id="384" r:id="rId7"/>
    <p:sldId id="386" r:id="rId8"/>
    <p:sldId id="407" r:id="rId9"/>
    <p:sldId id="412" r:id="rId10"/>
    <p:sldId id="413" r:id="rId11"/>
    <p:sldId id="408" r:id="rId12"/>
    <p:sldId id="383" r:id="rId13"/>
    <p:sldId id="385" r:id="rId14"/>
    <p:sldId id="416" r:id="rId15"/>
    <p:sldId id="415" r:id="rId16"/>
    <p:sldId id="276" r:id="rId1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Schiller" initials="A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606"/>
    <a:srgbClr val="7BB56B"/>
    <a:srgbClr val="D67204"/>
    <a:srgbClr val="008000"/>
    <a:srgbClr val="FFAA69"/>
    <a:srgbClr val="DDE9ED"/>
    <a:srgbClr val="90B3C2"/>
    <a:srgbClr val="DCE8ED"/>
    <a:srgbClr val="A7CFE2"/>
    <a:srgbClr val="8FB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4" autoAdjust="0"/>
    <p:restoredTop sz="93428" autoAdjust="0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imons\Dropbox%20(Location,%20Inc.)\Clients%20&amp;%20Affiliates\_Prospects%20-%20SecurityGauge\Homesite\Fire\Homesite%20Fi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imons\Dropbox%20(Location,%20Inc.)\Clients%20&amp;%20Affiliates\_Customers%20-%20SecurityGauge\USLI%20(Berkshire%20Hathway)\Test\USLI_analysis%20new%20samp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simons\Dropbox%20(Location,%20Inc.)\SecurityGauge%20-%20Sales\Collateral\Insurance\Commercial%20Lines\Commercial%20Property%20Pro%20Form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06270837766901"/>
          <c:y val="2.7526609425078147E-2"/>
          <c:w val="0.52390808787790411"/>
          <c:h val="0.87253055868016494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' Holdout Loss'!$J$84</c:f>
              <c:strCache>
                <c:ptCount val="1"/>
                <c:pt idx="0">
                  <c:v>Percent of Exposures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 Holdout Loss'!$B$85:$B$93</c:f>
              <c:strCache>
                <c:ptCount val="9"/>
                <c:pt idx="0">
                  <c:v>&lt;.60</c:v>
                </c:pt>
                <c:pt idx="1">
                  <c:v>.60 - .69</c:v>
                </c:pt>
                <c:pt idx="2">
                  <c:v>.70 - .79</c:v>
                </c:pt>
                <c:pt idx="3">
                  <c:v>.80 - .89</c:v>
                </c:pt>
                <c:pt idx="4">
                  <c:v>.90 - .99</c:v>
                </c:pt>
                <c:pt idx="5">
                  <c:v>1.00 - 1.09</c:v>
                </c:pt>
                <c:pt idx="6">
                  <c:v>1.10 - 1.19</c:v>
                </c:pt>
                <c:pt idx="7">
                  <c:v>1.20 - 1.29</c:v>
                </c:pt>
                <c:pt idx="8">
                  <c:v>1.30 - 1.49</c:v>
                </c:pt>
              </c:strCache>
            </c:strRef>
          </c:cat>
          <c:val>
            <c:numRef>
              <c:f>' Holdout Loss'!$J$85:$J$94</c:f>
              <c:numCache>
                <c:formatCode>0%</c:formatCode>
                <c:ptCount val="10"/>
                <c:pt idx="0">
                  <c:v>5.4638390088988164E-3</c:v>
                </c:pt>
                <c:pt idx="1">
                  <c:v>2.8220721201008353E-2</c:v>
                </c:pt>
                <c:pt idx="2">
                  <c:v>0.10138199968867896</c:v>
                </c:pt>
                <c:pt idx="3">
                  <c:v>0.20236468703082713</c:v>
                </c:pt>
                <c:pt idx="4">
                  <c:v>0.24693711901931603</c:v>
                </c:pt>
                <c:pt idx="5">
                  <c:v>0.19109799666310262</c:v>
                </c:pt>
                <c:pt idx="6">
                  <c:v>0.10643853900525541</c:v>
                </c:pt>
                <c:pt idx="7">
                  <c:v>5.4064166545019318E-2</c:v>
                </c:pt>
                <c:pt idx="8">
                  <c:v>4.2324581351992546E-2</c:v>
                </c:pt>
                <c:pt idx="9">
                  <c:v>2.1706350485900874E-2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815232"/>
        <c:axId val="78808960"/>
      </c:barChart>
      <c:lineChart>
        <c:grouping val="standard"/>
        <c:varyColors val="0"/>
        <c:ser>
          <c:idx val="4"/>
          <c:order val="0"/>
          <c:tx>
            <c:strRef>
              <c:f>' Holdout Loss'!$I$84</c:f>
              <c:strCache>
                <c:ptCount val="1"/>
                <c:pt idx="0">
                  <c:v>Actual Fire Losses</c:v>
                </c:pt>
              </c:strCache>
            </c:strRef>
          </c:tx>
          <c:spPr>
            <a:ln w="57150">
              <a:solidFill>
                <a:srgbClr val="7BB56B"/>
              </a:solidFill>
            </a:ln>
          </c:spPr>
          <c:marker>
            <c:symbol val="none"/>
          </c:marker>
          <c:cat>
            <c:strRef>
              <c:f>' Holdout Loss'!$B$85:$B$94</c:f>
              <c:strCache>
                <c:ptCount val="10"/>
                <c:pt idx="0">
                  <c:v>&lt;.60</c:v>
                </c:pt>
                <c:pt idx="1">
                  <c:v>.60 - .69</c:v>
                </c:pt>
                <c:pt idx="2">
                  <c:v>.70 - .79</c:v>
                </c:pt>
                <c:pt idx="3">
                  <c:v>.80 - .89</c:v>
                </c:pt>
                <c:pt idx="4">
                  <c:v>.90 - .99</c:v>
                </c:pt>
                <c:pt idx="5">
                  <c:v>1.00 - 1.09</c:v>
                </c:pt>
                <c:pt idx="6">
                  <c:v>1.10 - 1.19</c:v>
                </c:pt>
                <c:pt idx="7">
                  <c:v>1.20 - 1.29</c:v>
                </c:pt>
                <c:pt idx="8">
                  <c:v>1.30 - 1.49</c:v>
                </c:pt>
                <c:pt idx="9">
                  <c:v>1.50+</c:v>
                </c:pt>
              </c:strCache>
            </c:strRef>
          </c:cat>
          <c:val>
            <c:numRef>
              <c:f>' Holdout Loss'!$I$85:$I$94</c:f>
              <c:numCache>
                <c:formatCode>_("$"* #,##0.00_);_("$"* \(#,##0.00\);_("$"* "-"??_);_(@_)</c:formatCode>
                <c:ptCount val="10"/>
                <c:pt idx="0">
                  <c:v>113.74181586899357</c:v>
                </c:pt>
                <c:pt idx="1">
                  <c:v>68.324800132000135</c:v>
                </c:pt>
                <c:pt idx="2">
                  <c:v>150.27082323121675</c:v>
                </c:pt>
                <c:pt idx="3">
                  <c:v>138.3835132722225</c:v>
                </c:pt>
                <c:pt idx="4">
                  <c:v>151.73584186634554</c:v>
                </c:pt>
                <c:pt idx="5">
                  <c:v>204.68617216876805</c:v>
                </c:pt>
                <c:pt idx="6">
                  <c:v>211.01969839109094</c:v>
                </c:pt>
                <c:pt idx="7">
                  <c:v>203.12877491574605</c:v>
                </c:pt>
                <c:pt idx="8">
                  <c:v>299.95962846707698</c:v>
                </c:pt>
                <c:pt idx="9">
                  <c:v>247.81974017262766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 Holdout Loss'!$C$84</c:f>
              <c:strCache>
                <c:ptCount val="1"/>
                <c:pt idx="0">
                  <c:v>Model Prediction:
Carrier-Only</c:v>
                </c:pt>
              </c:strCache>
            </c:strRef>
          </c:tx>
          <c:spPr>
            <a:ln w="5715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 Holdout Loss'!$B$85:$B$94</c:f>
              <c:strCache>
                <c:ptCount val="10"/>
                <c:pt idx="0">
                  <c:v>&lt;.60</c:v>
                </c:pt>
                <c:pt idx="1">
                  <c:v>.60 - .69</c:v>
                </c:pt>
                <c:pt idx="2">
                  <c:v>.70 - .79</c:v>
                </c:pt>
                <c:pt idx="3">
                  <c:v>.80 - .89</c:v>
                </c:pt>
                <c:pt idx="4">
                  <c:v>.90 - .99</c:v>
                </c:pt>
                <c:pt idx="5">
                  <c:v>1.00 - 1.09</c:v>
                </c:pt>
                <c:pt idx="6">
                  <c:v>1.10 - 1.19</c:v>
                </c:pt>
                <c:pt idx="7">
                  <c:v>1.20 - 1.29</c:v>
                </c:pt>
                <c:pt idx="8">
                  <c:v>1.30 - 1.49</c:v>
                </c:pt>
                <c:pt idx="9">
                  <c:v>1.50+</c:v>
                </c:pt>
              </c:strCache>
            </c:strRef>
          </c:cat>
          <c:val>
            <c:numRef>
              <c:f>' Holdout Loss'!$C$85:$C$94</c:f>
              <c:numCache>
                <c:formatCode>_("$"* #,##0_);_("$"* \(#,##0\);_("$"* "-"??_);_(@_)</c:formatCode>
                <c:ptCount val="10"/>
                <c:pt idx="0">
                  <c:v>356.66575732436365</c:v>
                </c:pt>
                <c:pt idx="1">
                  <c:v>321.89056407907646</c:v>
                </c:pt>
                <c:pt idx="2">
                  <c:v>252.94549007374326</c:v>
                </c:pt>
                <c:pt idx="3">
                  <c:v>206.25120441573219</c:v>
                </c:pt>
                <c:pt idx="4">
                  <c:v>185.4939695475698</c:v>
                </c:pt>
                <c:pt idx="5">
                  <c:v>177.58892802428215</c:v>
                </c:pt>
                <c:pt idx="6">
                  <c:v>175.47669288593502</c:v>
                </c:pt>
                <c:pt idx="7">
                  <c:v>178.71827002691811</c:v>
                </c:pt>
                <c:pt idx="8">
                  <c:v>187.45901303068598</c:v>
                </c:pt>
                <c:pt idx="9">
                  <c:v>206.85682750208824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 Holdout Loss'!$E$84</c:f>
              <c:strCache>
                <c:ptCount val="1"/>
                <c:pt idx="0">
                  <c:v>Model Prediction:
+FireRisk</c:v>
                </c:pt>
              </c:strCache>
            </c:strRef>
          </c:tx>
          <c:spPr>
            <a:ln w="57150">
              <a:solidFill>
                <a:srgbClr val="FA8606"/>
              </a:solidFill>
            </a:ln>
          </c:spPr>
          <c:marker>
            <c:symbol val="none"/>
          </c:marker>
          <c:cat>
            <c:strRef>
              <c:f>' Holdout Loss'!$B$85:$B$94</c:f>
              <c:strCache>
                <c:ptCount val="10"/>
                <c:pt idx="0">
                  <c:v>&lt;.60</c:v>
                </c:pt>
                <c:pt idx="1">
                  <c:v>.60 - .69</c:v>
                </c:pt>
                <c:pt idx="2">
                  <c:v>.70 - .79</c:v>
                </c:pt>
                <c:pt idx="3">
                  <c:v>.80 - .89</c:v>
                </c:pt>
                <c:pt idx="4">
                  <c:v>.90 - .99</c:v>
                </c:pt>
                <c:pt idx="5">
                  <c:v>1.00 - 1.09</c:v>
                </c:pt>
                <c:pt idx="6">
                  <c:v>1.10 - 1.19</c:v>
                </c:pt>
                <c:pt idx="7">
                  <c:v>1.20 - 1.29</c:v>
                </c:pt>
                <c:pt idx="8">
                  <c:v>1.30 - 1.49</c:v>
                </c:pt>
                <c:pt idx="9">
                  <c:v>1.50+</c:v>
                </c:pt>
              </c:strCache>
            </c:strRef>
          </c:cat>
          <c:val>
            <c:numRef>
              <c:f>' Holdout Loss'!$E$85:$E$94</c:f>
              <c:numCache>
                <c:formatCode>_("$"* #,##0_);_("$"* \(#,##0\);_("$"* "-"??_);_(@_)</c:formatCode>
                <c:ptCount val="10"/>
                <c:pt idx="0">
                  <c:v>198.51437948424007</c:v>
                </c:pt>
                <c:pt idx="1">
                  <c:v>212.98204280902303</c:v>
                </c:pt>
                <c:pt idx="2">
                  <c:v>191.29367447156358</c:v>
                </c:pt>
                <c:pt idx="3">
                  <c:v>175.73580446051696</c:v>
                </c:pt>
                <c:pt idx="4">
                  <c:v>176.0420598101696</c:v>
                </c:pt>
                <c:pt idx="5">
                  <c:v>185.79937684412269</c:v>
                </c:pt>
                <c:pt idx="6">
                  <c:v>200.83038837291249</c:v>
                </c:pt>
                <c:pt idx="7">
                  <c:v>222.42475662313279</c:v>
                </c:pt>
                <c:pt idx="8">
                  <c:v>259.09267991024689</c:v>
                </c:pt>
                <c:pt idx="9">
                  <c:v>364.23640659883063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792576"/>
        <c:axId val="78807040"/>
      </c:lineChart>
      <c:catAx>
        <c:axId val="7879257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Prediction Ratio:</a:t>
                </a:r>
                <a:r>
                  <a:rPr lang="en-US" sz="1600" baseline="0" dirty="0"/>
                  <a:t> </a:t>
                </a:r>
                <a:r>
                  <a:rPr lang="en-US" sz="1600" baseline="0" dirty="0" smtClean="0"/>
                  <a:t>+</a:t>
                </a:r>
                <a:r>
                  <a:rPr lang="en-US" sz="1600" baseline="0" dirty="0" err="1" smtClean="0"/>
                  <a:t>CrimeRisk</a:t>
                </a:r>
                <a:r>
                  <a:rPr lang="en-US" sz="1600" baseline="0" dirty="0" smtClean="0"/>
                  <a:t> </a:t>
                </a:r>
                <a:r>
                  <a:rPr lang="en-US" sz="1600" baseline="0" dirty="0"/>
                  <a:t>vs. Carrier-Only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21367162438028584"/>
              <c:y val="0.9427793400824896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78807040"/>
        <c:crosses val="autoZero"/>
        <c:auto val="1"/>
        <c:lblAlgn val="ctr"/>
        <c:lblOffset val="100"/>
        <c:noMultiLvlLbl val="0"/>
      </c:catAx>
      <c:valAx>
        <c:axId val="7880704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+mn-lt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r>
                  <a:rPr lang="en-US" sz="1600" dirty="0">
                    <a:latin typeface="+mn-lt"/>
                    <a:ea typeface="Ebrima" panose="02000000000000000000" pitchFamily="2" charset="0"/>
                    <a:cs typeface="Ebrima" panose="02000000000000000000" pitchFamily="2" charset="0"/>
                  </a:rPr>
                  <a:t>Fire Losses </a:t>
                </a:r>
                <a:r>
                  <a:rPr lang="en-US" sz="1600">
                    <a:latin typeface="+mn-lt"/>
                    <a:ea typeface="Ebrima" panose="02000000000000000000" pitchFamily="2" charset="0"/>
                    <a:cs typeface="Ebrima" panose="02000000000000000000" pitchFamily="2" charset="0"/>
                  </a:rPr>
                  <a:t>per </a:t>
                </a:r>
                <a:r>
                  <a:rPr lang="en-US" sz="1600" smtClean="0">
                    <a:latin typeface="+mn-lt"/>
                    <a:ea typeface="Ebrima" panose="02000000000000000000" pitchFamily="2" charset="0"/>
                    <a:cs typeface="Ebrima" panose="02000000000000000000" pitchFamily="2" charset="0"/>
                  </a:rPr>
                  <a:t>Earned Exposure</a:t>
                </a:r>
                <a:endParaRPr lang="en-US" sz="1600" dirty="0">
                  <a:latin typeface="+mn-lt"/>
                  <a:ea typeface="Ebrima" panose="02000000000000000000" pitchFamily="2" charset="0"/>
                  <a:cs typeface="Ebrima" panose="02000000000000000000" pitchFamily="2" charset="0"/>
                </a:endParaRPr>
              </a:p>
            </c:rich>
          </c:tx>
          <c:layout/>
          <c:overlay val="0"/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n-US"/>
          </a:p>
        </c:txPr>
        <c:crossAx val="78792576"/>
        <c:crosses val="autoZero"/>
        <c:crossBetween val="between"/>
      </c:valAx>
      <c:valAx>
        <c:axId val="788089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Percent of </a:t>
                </a:r>
                <a:r>
                  <a:rPr lang="en-US" sz="1600"/>
                  <a:t>Total </a:t>
                </a:r>
                <a:r>
                  <a:rPr lang="en-US" sz="1600" smtClean="0"/>
                  <a:t>Earned Exposures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77838534072129872"/>
              <c:y val="9.3964379452568428E-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n-US"/>
          </a:p>
        </c:txPr>
        <c:crossAx val="78815232"/>
        <c:crosses val="max"/>
        <c:crossBetween val="between"/>
      </c:valAx>
      <c:catAx>
        <c:axId val="788152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88089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Commercial Property Losses</a:t>
            </a:r>
          </a:p>
        </c:rich>
      </c:tx>
      <c:layout>
        <c:manualLayout>
          <c:xMode val="edge"/>
          <c:yMode val="edge"/>
          <c:x val="0.18419710083095359"/>
          <c:y val="3.088800614465382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4"/>
          <c:tx>
            <c:strRef>
              <c:f>'Binned Data'!$C$3:$C$7</c:f>
              <c:strCache>
                <c:ptCount val="1"/>
                <c:pt idx="0">
                  <c:v>24.6% 22.0% 30.9% 20.7% 1.9%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numRef>
              <c:f>'Binned Data'!$D$3:$D$7</c:f>
              <c:numCache>
                <c:formatCode>_(* #,##0_);_(* \(#,##0\);_(* "-"??_);_(@_)</c:formatCode>
                <c:ptCount val="5"/>
                <c:pt idx="0">
                  <c:v>37.88315832818612</c:v>
                </c:pt>
                <c:pt idx="1">
                  <c:v>78.679368457379496</c:v>
                </c:pt>
                <c:pt idx="2">
                  <c:v>142.15814362921716</c:v>
                </c:pt>
                <c:pt idx="3">
                  <c:v>294.75441923053398</c:v>
                </c:pt>
                <c:pt idx="4">
                  <c:v>594.45729478231976</c:v>
                </c:pt>
              </c:numCache>
            </c:numRef>
          </c:cat>
          <c:val>
            <c:numRef>
              <c:f>'Binned Data'!$C$3:$C$7</c:f>
              <c:numCache>
                <c:formatCode>0.0%</c:formatCode>
                <c:ptCount val="5"/>
                <c:pt idx="0">
                  <c:v>0.2455541652447579</c:v>
                </c:pt>
                <c:pt idx="1">
                  <c:v>0.21974494116457488</c:v>
                </c:pt>
                <c:pt idx="2">
                  <c:v>0.30869955383662584</c:v>
                </c:pt>
                <c:pt idx="3">
                  <c:v>0.20663810209936931</c:v>
                </c:pt>
                <c:pt idx="4">
                  <c:v>1.901565995525727E-2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881536"/>
        <c:axId val="78871552"/>
      </c:barChart>
      <c:scatterChart>
        <c:scatterStyle val="lineMarker"/>
        <c:varyColors val="0"/>
        <c:ser>
          <c:idx val="0"/>
          <c:order val="0"/>
          <c:tx>
            <c:strRef>
              <c:f>'Binned Data'!$V$1</c:f>
              <c:strCache>
                <c:ptCount val="1"/>
                <c:pt idx="0">
                  <c:v>Total Loss Ratio</c:v>
                </c:pt>
              </c:strCache>
            </c:strRef>
          </c:tx>
          <c:spPr>
            <a:ln w="571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trendline>
            <c:trendlineType val="linear"/>
            <c:dispRSqr val="1"/>
            <c:dispEq val="0"/>
            <c:trendlineLbl>
              <c:layout>
                <c:manualLayout>
                  <c:x val="-4.6693773033857001E-2"/>
                  <c:y val="7.1369447552914326E-4"/>
                </c:manualLayout>
              </c:layout>
              <c:numFmt formatCode="General" sourceLinked="0"/>
            </c:trendlineLbl>
          </c:trendline>
          <c:xVal>
            <c:numRef>
              <c:f>'Binned Data'!$D$3:$D$8</c:f>
              <c:numCache>
                <c:formatCode>_(* #,##0_);_(* \(#,##0\);_(* "-"??_);_(@_)</c:formatCode>
                <c:ptCount val="6"/>
                <c:pt idx="0">
                  <c:v>37.88315832818612</c:v>
                </c:pt>
                <c:pt idx="1">
                  <c:v>78.679368457379496</c:v>
                </c:pt>
                <c:pt idx="2">
                  <c:v>142.15814362921716</c:v>
                </c:pt>
                <c:pt idx="3">
                  <c:v>294.75441923053398</c:v>
                </c:pt>
                <c:pt idx="4">
                  <c:v>594.45729478231976</c:v>
                </c:pt>
              </c:numCache>
            </c:numRef>
          </c:xVal>
          <c:yVal>
            <c:numRef>
              <c:f>'Binned Data'!$V$3:$V$8</c:f>
              <c:numCache>
                <c:formatCode>0.00%</c:formatCode>
                <c:ptCount val="6"/>
                <c:pt idx="0">
                  <c:v>0.29300074885143379</c:v>
                </c:pt>
                <c:pt idx="1">
                  <c:v>0.29108405238884194</c:v>
                </c:pt>
                <c:pt idx="2">
                  <c:v>0.36298696247932255</c:v>
                </c:pt>
                <c:pt idx="3">
                  <c:v>0.39949412874750873</c:v>
                </c:pt>
                <c:pt idx="4">
                  <c:v>0.91665001167549554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'Binned Data'!$Z$1</c:f>
              <c:strCache>
                <c:ptCount val="1"/>
                <c:pt idx="0">
                  <c:v>Fire Loss Ratio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trendline>
            <c:trendlineType val="linear"/>
            <c:dispRSqr val="1"/>
            <c:dispEq val="0"/>
            <c:trendlineLbl>
              <c:layout>
                <c:manualLayout>
                  <c:x val="7.0496144271246938E-2"/>
                  <c:y val="7.7396815523732787E-2"/>
                </c:manualLayout>
              </c:layout>
              <c:numFmt formatCode="General" sourceLinked="0"/>
            </c:trendlineLbl>
          </c:trendline>
          <c:xVal>
            <c:numRef>
              <c:f>'Binned Data'!$D$3:$D$8</c:f>
              <c:numCache>
                <c:formatCode>_(* #,##0_);_(* \(#,##0\);_(* "-"??_);_(@_)</c:formatCode>
                <c:ptCount val="6"/>
                <c:pt idx="0">
                  <c:v>37.88315832818612</c:v>
                </c:pt>
                <c:pt idx="1">
                  <c:v>78.679368457379496</c:v>
                </c:pt>
                <c:pt idx="2">
                  <c:v>142.15814362921716</c:v>
                </c:pt>
                <c:pt idx="3">
                  <c:v>294.75441923053398</c:v>
                </c:pt>
                <c:pt idx="4">
                  <c:v>594.45729478231976</c:v>
                </c:pt>
              </c:numCache>
            </c:numRef>
          </c:xVal>
          <c:yVal>
            <c:numRef>
              <c:f>'Binned Data'!$Z$3:$Z$8</c:f>
              <c:numCache>
                <c:formatCode>0.00%</c:formatCode>
                <c:ptCount val="6"/>
                <c:pt idx="0">
                  <c:v>0.1128748863035605</c:v>
                </c:pt>
                <c:pt idx="1">
                  <c:v>0.14448726412476998</c:v>
                </c:pt>
                <c:pt idx="2">
                  <c:v>0.21435312231456774</c:v>
                </c:pt>
                <c:pt idx="3">
                  <c:v>0.21692618280703233</c:v>
                </c:pt>
                <c:pt idx="4">
                  <c:v>0.68972304804158946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'Binned Data'!$Y$1</c:f>
              <c:strCache>
                <c:ptCount val="1"/>
                <c:pt idx="0">
                  <c:v>Theft+Vandalism Loss Ratio</c:v>
                </c:pt>
              </c:strCache>
            </c:strRef>
          </c:tx>
          <c:spPr>
            <a:ln w="57150">
              <a:solidFill>
                <a:srgbClr val="FA8606"/>
              </a:solidFill>
            </a:ln>
          </c:spPr>
          <c:marker>
            <c:symbol val="none"/>
          </c:marker>
          <c:trendline>
            <c:trendlineType val="linear"/>
            <c:dispRSqr val="1"/>
            <c:dispEq val="0"/>
            <c:trendlineLbl>
              <c:layout>
                <c:manualLayout>
                  <c:x val="6.1218140956004488E-2"/>
                  <c:y val="-2.4362421483670016E-2"/>
                </c:manualLayout>
              </c:layout>
              <c:numFmt formatCode="General" sourceLinked="0"/>
            </c:trendlineLbl>
          </c:trendline>
          <c:xVal>
            <c:numRef>
              <c:f>'Binned Data'!$D$3:$D$7</c:f>
              <c:numCache>
                <c:formatCode>_(* #,##0_);_(* \(#,##0\);_(* "-"??_);_(@_)</c:formatCode>
                <c:ptCount val="5"/>
                <c:pt idx="0">
                  <c:v>37.88315832818612</c:v>
                </c:pt>
                <c:pt idx="1">
                  <c:v>78.679368457379496</c:v>
                </c:pt>
                <c:pt idx="2">
                  <c:v>142.15814362921716</c:v>
                </c:pt>
                <c:pt idx="3">
                  <c:v>294.75441923053398</c:v>
                </c:pt>
                <c:pt idx="4">
                  <c:v>594.45729478231976</c:v>
                </c:pt>
              </c:numCache>
            </c:numRef>
          </c:xVal>
          <c:yVal>
            <c:numRef>
              <c:f>'Binned Data'!$Y$3:$Y$7</c:f>
              <c:numCache>
                <c:formatCode>0.00%</c:formatCode>
                <c:ptCount val="5"/>
                <c:pt idx="0">
                  <c:v>3.8829635821012738E-2</c:v>
                </c:pt>
                <c:pt idx="1">
                  <c:v>3.5357689747704986E-2</c:v>
                </c:pt>
                <c:pt idx="2">
                  <c:v>5.7418941256733295E-2</c:v>
                </c:pt>
                <c:pt idx="3">
                  <c:v>9.0796933711138839E-2</c:v>
                </c:pt>
                <c:pt idx="4">
                  <c:v>0.12364392198311354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'Binned Data'!$X$1</c:f>
              <c:strCache>
                <c:ptCount val="1"/>
                <c:pt idx="0">
                  <c:v>Water Loss Ratio</c:v>
                </c:pt>
              </c:strCache>
            </c:strRef>
          </c:tx>
          <c:spPr>
            <a:ln w="571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'Binned Data'!$D$3:$D$8</c:f>
              <c:numCache>
                <c:formatCode>_(* #,##0_);_(* \(#,##0\);_(* "-"??_);_(@_)</c:formatCode>
                <c:ptCount val="6"/>
                <c:pt idx="0">
                  <c:v>37.88315832818612</c:v>
                </c:pt>
                <c:pt idx="1">
                  <c:v>78.679368457379496</c:v>
                </c:pt>
                <c:pt idx="2">
                  <c:v>142.15814362921716</c:v>
                </c:pt>
                <c:pt idx="3">
                  <c:v>294.75441923053398</c:v>
                </c:pt>
                <c:pt idx="4">
                  <c:v>594.45729478231976</c:v>
                </c:pt>
              </c:numCache>
            </c:numRef>
          </c:xVal>
          <c:yVal>
            <c:numRef>
              <c:f>'Binned Data'!$X$3:$X$8</c:f>
              <c:numCache>
                <c:formatCode>0.00%</c:formatCode>
                <c:ptCount val="6"/>
                <c:pt idx="0">
                  <c:v>6.8172398593323413E-2</c:v>
                </c:pt>
                <c:pt idx="1">
                  <c:v>5.1164020209976464E-2</c:v>
                </c:pt>
                <c:pt idx="2">
                  <c:v>3.6727349697012628E-2</c:v>
                </c:pt>
                <c:pt idx="3">
                  <c:v>3.5110271686304838E-2</c:v>
                </c:pt>
                <c:pt idx="4">
                  <c:v>1.840840881438421E-2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851072"/>
        <c:axId val="78869632"/>
      </c:scatterChart>
      <c:valAx>
        <c:axId val="78851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SecurityGauge Crime Risk Rating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78869632"/>
        <c:crosses val="autoZero"/>
        <c:crossBetween val="midCat"/>
      </c:valAx>
      <c:valAx>
        <c:axId val="78869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Loss as Percent of Premium</a:t>
                </a:r>
              </a:p>
            </c:rich>
          </c:tx>
          <c:layout/>
          <c:overlay val="0"/>
        </c:title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8851072"/>
        <c:crosses val="autoZero"/>
        <c:crossBetween val="midCat"/>
      </c:valAx>
      <c:valAx>
        <c:axId val="78871552"/>
        <c:scaling>
          <c:orientation val="minMax"/>
          <c:max val="1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78881536"/>
        <c:crosses val="max"/>
        <c:crossBetween val="between"/>
        <c:majorUnit val="0.2"/>
      </c:valAx>
      <c:catAx>
        <c:axId val="78881536"/>
        <c:scaling>
          <c:orientation val="minMax"/>
        </c:scaling>
        <c:delete val="1"/>
        <c:axPos val="b"/>
        <c:numFmt formatCode="_(* #,##0_);_(* \(#,##0\);_(* &quot;-&quot;??_);_(@_)" sourceLinked="1"/>
        <c:majorTickMark val="out"/>
        <c:minorTickMark val="none"/>
        <c:tickLblPos val="nextTo"/>
        <c:crossAx val="78871552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>
                <a:effectLst/>
              </a:rPr>
              <a:t>% of Premium Lost to Fire, Theft &amp; Vandalism</a:t>
            </a:r>
            <a:endParaRPr lang="en-US" sz="2400">
              <a:effectLst/>
            </a:endParaRPr>
          </a:p>
        </c:rich>
      </c:tx>
      <c:layout>
        <c:manualLayout>
          <c:xMode val="edge"/>
          <c:yMode val="edge"/>
          <c:x val="0.14464646464646466"/>
          <c:y val="3.830044056815838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%loss</c:v>
          </c:tx>
          <c:spPr>
            <a:ln>
              <a:solidFill>
                <a:srgbClr val="CC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BB56B"/>
              </a:solidFill>
              <a:ln>
                <a:solidFill>
                  <a:srgbClr val="CC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7BB56B"/>
              </a:solidFill>
              <a:ln>
                <a:solidFill>
                  <a:srgbClr val="CC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7BB56B"/>
              </a:solidFill>
              <a:ln>
                <a:solidFill>
                  <a:srgbClr val="CC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CC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CC0000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C0000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CC0000"/>
              </a:solidFill>
              <a:ln>
                <a:solidFill>
                  <a:srgbClr val="CC0000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CC0000"/>
              </a:solidFill>
              <a:ln>
                <a:solidFill>
                  <a:srgbClr val="CC0000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CC0000"/>
              </a:solidFill>
              <a:ln>
                <a:solidFill>
                  <a:srgbClr val="CC0000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CC0000"/>
              </a:solidFill>
              <a:ln>
                <a:solidFill>
                  <a:srgbClr val="CC0000"/>
                </a:solidFill>
              </a:ln>
            </c:spPr>
          </c:dPt>
          <c:val>
            <c:numRef>
              <c:f>'Sheet 2'!$J$3:$J$12</c:f>
              <c:numCache>
                <c:formatCode>0%</c:formatCode>
                <c:ptCount val="10"/>
                <c:pt idx="0">
                  <c:v>6.9014643888425695E-2</c:v>
                </c:pt>
                <c:pt idx="1">
                  <c:v>0.16167218328628061</c:v>
                </c:pt>
                <c:pt idx="2">
                  <c:v>0.16484355247464877</c:v>
                </c:pt>
                <c:pt idx="3">
                  <c:v>0.19818278019604926</c:v>
                </c:pt>
                <c:pt idx="4">
                  <c:v>0.21202829796671169</c:v>
                </c:pt>
                <c:pt idx="5">
                  <c:v>0.26310749871283873</c:v>
                </c:pt>
                <c:pt idx="6">
                  <c:v>0.26085772007644237</c:v>
                </c:pt>
                <c:pt idx="7">
                  <c:v>0.26756413448465033</c:v>
                </c:pt>
                <c:pt idx="8">
                  <c:v>0.44437479071325597</c:v>
                </c:pt>
                <c:pt idx="9">
                  <c:v>0.82361443979422855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07712"/>
        <c:axId val="41909248"/>
      </c:barChart>
      <c:catAx>
        <c:axId val="41907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1909248"/>
        <c:crosses val="autoZero"/>
        <c:auto val="1"/>
        <c:lblAlgn val="ctr"/>
        <c:lblOffset val="100"/>
        <c:noMultiLvlLbl val="0"/>
      </c:catAx>
      <c:valAx>
        <c:axId val="419092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1907712"/>
        <c:crosses val="autoZero"/>
        <c:crossBetween val="between"/>
      </c:valAx>
    </c:plotArea>
    <c:plotVisOnly val="1"/>
    <c:dispBlanksAs val="gap"/>
    <c:showDLblsOverMax val="0"/>
  </c:chart>
  <c:spPr>
    <a:ln w="28575">
      <a:solidFill>
        <a:schemeClr val="tx1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5B02E85A-0B58-5B4B-9E80-486911137DB4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AA785C46-BD00-8A4C-8B7D-EE1CEBAC1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47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F7B31FEB-67F3-42D1-842D-52E0C25EB20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5EC34DD-C4E6-4583-80F6-DBB15041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7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89C26DE-DA1B-483E-A839-C8C2AD4FAC26}" type="slidenum">
              <a:rPr lang="en-US" alt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87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297315F-40E4-41A4-819E-0C76A4553066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6808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297315F-40E4-41A4-819E-0C76A4553066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680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D2D13B5-1CCE-4C41-AF37-CCA052C367F1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D2D13B5-1CCE-4C41-AF37-CCA052C367F1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D2D13B5-1CCE-4C41-AF37-CCA052C367F1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Other</a:t>
            </a:r>
            <a:r>
              <a:rPr lang="en-US" altLang="en-US" baseline="0" dirty="0" smtClean="0">
                <a:ea typeface="ＭＳ Ｐゴシック" pitchFamily="34" charset="-128"/>
              </a:rPr>
              <a:t> sources of value of our data not shown here: Claims processing costs, take on new business with confidence in your pricing, possibly lower Green premiums to attract more low-risk policies into your book, also seeing some value for “All Other” (rotted tree falls, ice backs up in gutters – water damage, etc.).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297315F-40E4-41A4-819E-0C76A4553066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680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297315F-40E4-41A4-819E-0C76A4553066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6808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871"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148A-C9CB-41A4-9322-935A4CCE27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75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871"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6148A-C9CB-41A4-9322-935A4CCE27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75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297315F-40E4-41A4-819E-0C76A4553066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833D-3AF0-4F2F-BCF7-E8878EBB28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BA87-9F35-4175-8332-E4BCB39D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8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833D-3AF0-4F2F-BCF7-E8878EBB28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BA87-9F35-4175-8332-E4BCB39D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9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833D-3AF0-4F2F-BCF7-E8878EBB28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BA87-9F35-4175-8332-E4BCB39D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51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Location, Inc. Company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9CB04-964D-42FD-A677-544581519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10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Location, Inc. Company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49292-7A55-4A66-BD5F-906D3A8A33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73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Location, Inc. Company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E5479-2620-46C2-B043-D6F8828FB8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24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Location, Inc. Company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C9310-3AB7-4FBF-A34E-5F58A7106D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03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Location, Inc. Company 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0AD48-45F2-448F-B644-84925B0079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2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Location, Inc. Company 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C70B3-43A4-496D-AEE6-E3BCFCBA5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65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Location, Inc. Company 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2975A-F3C0-40BB-8040-19342F3B35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33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Location, Inc. Company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DD57A-CC71-4F5B-8F13-D4BC4A9AD0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7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833D-3AF0-4F2F-BCF7-E8878EBB28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BA87-9F35-4175-8332-E4BCB39D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98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Location, Inc. Company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BB125-AA06-4A18-A227-F02D57006E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04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Location, Inc. Company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16394-E43C-4D93-B98E-B7217F6803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44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Location, Inc. Company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F7D8B-DE66-4D17-80D3-1CE798B33B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7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833D-3AF0-4F2F-BCF7-E8878EBB28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BA87-9F35-4175-8332-E4BCB39D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0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833D-3AF0-4F2F-BCF7-E8878EBB28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BA87-9F35-4175-8332-E4BCB39D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5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833D-3AF0-4F2F-BCF7-E8878EBB28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BA87-9F35-4175-8332-E4BCB39D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8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833D-3AF0-4F2F-BCF7-E8878EBB28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BA87-9F35-4175-8332-E4BCB39D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2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833D-3AF0-4F2F-BCF7-E8878EBB28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BA87-9F35-4175-8332-E4BCB39D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9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833D-3AF0-4F2F-BCF7-E8878EBB28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BA87-9F35-4175-8332-E4BCB39D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833D-3AF0-4F2F-BCF7-E8878EBB28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BA87-9F35-4175-8332-E4BCB39D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0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5833D-3AF0-4F2F-BCF7-E8878EBB28A3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7BA87-9F35-4175-8332-E4BCB39D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3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Location, Inc. Company 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6F81F8-4011-4954-945A-EADA9AEAD83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0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sales@locationinc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38"/>
            <a:ext cx="91440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554163"/>
            <a:ext cx="9144000" cy="1323389"/>
          </a:xfrm>
          <a:prstGeom prst="rect">
            <a:avLst/>
          </a:prstGeom>
          <a:solidFill>
            <a:srgbClr val="003344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66424"/>
            <a:ext cx="9144000" cy="13111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25400" dir="21480000" algn="tl" rotWithShape="0">
                    <a:schemeClr val="tx1">
                      <a:alpha val="50000"/>
                    </a:schemeClr>
                  </a:outerShdw>
                </a:effectLst>
                <a:latin typeface="Corbel" pitchFamily="34" charset="0"/>
                <a:cs typeface="Arial" charset="0"/>
              </a:rPr>
              <a:t>Geospatial Advances for Pricing 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25400" dir="21480000" algn="tl" rotWithShape="0">
                    <a:schemeClr val="tx1">
                      <a:alpha val="50000"/>
                    </a:schemeClr>
                  </a:outerShdw>
                </a:effectLst>
                <a:latin typeface="Corbel" pitchFamily="34" charset="0"/>
                <a:cs typeface="Arial" charset="0"/>
              </a:rPr>
              <a:t>Commercial 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25400" dir="21480000" algn="tl" rotWithShape="0">
                    <a:schemeClr val="tx1">
                      <a:alpha val="50000"/>
                    </a:schemeClr>
                  </a:outerShdw>
                </a:effectLst>
                <a:latin typeface="Corbel" pitchFamily="34" charset="0"/>
                <a:cs typeface="Arial" charset="0"/>
              </a:rPr>
              <a:t>Fire, Theft &amp; Vandalism</a:t>
            </a:r>
            <a:endParaRPr lang="en-US" sz="3600" b="1" dirty="0" smtClean="0">
              <a:solidFill>
                <a:srgbClr val="FFFFFF"/>
              </a:solidFill>
              <a:effectLst>
                <a:outerShdw blurRad="38100" dist="25400" dir="21480000" algn="tl" rotWithShape="0">
                  <a:schemeClr val="tx1">
                    <a:alpha val="50000"/>
                  </a:schemeClr>
                </a:outerShdw>
              </a:effectLst>
              <a:latin typeface="Corbel" pitchFamily="34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490629" cy="129540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4514" y="6143625"/>
            <a:ext cx="13885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chemeClr val="bg1"/>
                </a:solidFill>
                <a:latin typeface="Corbel" pitchFamily="34" charset="0"/>
                <a:cs typeface="Arial" charset="0"/>
              </a:rPr>
              <a:t>Location, Inc.</a:t>
            </a:r>
            <a:endParaRPr lang="en-US" altLang="en-US" sz="1600" b="1" dirty="0">
              <a:solidFill>
                <a:schemeClr val="bg1"/>
              </a:solidFill>
              <a:latin typeface="Corbe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615163"/>
              </p:ext>
            </p:extLst>
          </p:nvPr>
        </p:nvGraphicFramePr>
        <p:xfrm>
          <a:off x="914400" y="837988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0" y="6171988"/>
            <a:ext cx="9144000" cy="714375"/>
            <a:chOff x="0" y="6143625"/>
            <a:chExt cx="9144000" cy="71437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43625"/>
              <a:ext cx="9144000" cy="71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0" y="6143625"/>
              <a:ext cx="13885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 smtClean="0">
                  <a:solidFill>
                    <a:schemeClr val="bg1"/>
                  </a:solidFill>
                  <a:latin typeface="Corbel" pitchFamily="34" charset="0"/>
                  <a:cs typeface="Arial" charset="0"/>
                </a:rPr>
                <a:t>Location, Inc.</a:t>
              </a:r>
              <a:endParaRPr lang="en-US" altLang="en-US" sz="1600" b="1" dirty="0">
                <a:solidFill>
                  <a:schemeClr val="bg1"/>
                </a:solidFill>
                <a:latin typeface="Corbel" pitchFamily="34" charset="0"/>
                <a:cs typeface="Arial" charset="0"/>
              </a:endParaRPr>
            </a:p>
          </p:txBody>
        </p:sp>
      </p:grp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34950" y="639763"/>
            <a:ext cx="8686800" cy="17462"/>
          </a:xfrm>
          <a:prstGeom prst="line">
            <a:avLst/>
          </a:prstGeom>
          <a:noFill/>
          <a:ln w="38100">
            <a:solidFill>
              <a:srgbClr val="CC55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C5500"/>
                </a:solidFill>
              </a:ln>
              <a:ea typeface="ＭＳ Ｐゴシック" charset="0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6" y="1066800"/>
            <a:ext cx="12001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762000" y="1351722"/>
            <a:ext cx="19050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63" y="914400"/>
            <a:ext cx="11811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6705600" y="1364974"/>
            <a:ext cx="1981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42260" y="56388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1        2         3        4        5         6         7        8         9       10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-52096" y="2857500"/>
            <a:ext cx="14998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Overpriced Policies</a:t>
            </a:r>
          </a:p>
          <a:p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Agents Not Binding</a:t>
            </a:r>
          </a:p>
          <a:p>
            <a:r>
              <a:rPr lang="en-US" sz="11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Competitive </a:t>
            </a:r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Risk</a:t>
            </a:r>
          </a:p>
          <a:p>
            <a:pPr algn="ctr"/>
            <a:endParaRPr lang="en-US" sz="1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00842" y="2438400"/>
            <a:ext cx="15456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Underpriced Policies</a:t>
            </a:r>
          </a:p>
          <a:p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Agents Binding</a:t>
            </a:r>
          </a:p>
          <a:p>
            <a:r>
              <a:rPr lang="en-US" sz="11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Adverse </a:t>
            </a:r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Selection</a:t>
            </a:r>
            <a:endParaRPr lang="en-US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21" name="Straight Arrow Connector 20"/>
          <p:cNvCxnSpPr>
            <a:stCxn id="22" idx="1"/>
          </p:cNvCxnSpPr>
          <p:nvPr/>
        </p:nvCxnSpPr>
        <p:spPr>
          <a:xfrm flipH="1">
            <a:off x="3048880" y="1287289"/>
            <a:ext cx="288234" cy="409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37114" y="1148789"/>
            <a:ext cx="2836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Carrier Using Over 20 Pricing Variables</a:t>
            </a:r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235473" y="1688992"/>
            <a:ext cx="222730" cy="15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43324" y="1538826"/>
            <a:ext cx="2076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CrimeRisk</a:t>
            </a:r>
            <a:r>
              <a:rPr lang="en-US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Added to Models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17488" y="115888"/>
            <a:ext cx="86915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Pricing Model Lift</a:t>
            </a: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217488" y="115888"/>
            <a:ext cx="86915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rbel" pitchFamily="34" charset="0"/>
              </a:rPr>
              <a:t>Loss Ratio Analysis</a:t>
            </a:r>
            <a:endParaRPr lang="en-US" altLang="en-US" sz="3200" dirty="0">
              <a:solidFill>
                <a:schemeClr val="tx2">
                  <a:lumMod val="65000"/>
                  <a:lumOff val="35000"/>
                </a:schemeClr>
              </a:solidFill>
              <a:latin typeface="Corbel" pitchFamily="34" charset="0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234950" y="639763"/>
            <a:ext cx="8686800" cy="17462"/>
          </a:xfrm>
          <a:prstGeom prst="line">
            <a:avLst/>
          </a:prstGeom>
          <a:noFill/>
          <a:ln w="38100">
            <a:solidFill>
              <a:srgbClr val="CC55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C5500"/>
                </a:solidFill>
              </a:ln>
              <a:ea typeface="ＭＳ Ｐゴシック" charset="0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4514" y="6143625"/>
            <a:ext cx="13885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chemeClr val="bg1"/>
                </a:solidFill>
                <a:latin typeface="Corbel" pitchFamily="34" charset="0"/>
                <a:cs typeface="Arial" charset="0"/>
              </a:rPr>
              <a:t>Location, Inc.</a:t>
            </a:r>
            <a:endParaRPr lang="en-US" altLang="en-US" sz="1600" b="1" dirty="0">
              <a:solidFill>
                <a:schemeClr val="bg1"/>
              </a:solidFill>
              <a:latin typeface="Corbel" pitchFamily="34" charset="0"/>
              <a:cs typeface="Arial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319024"/>
              </p:ext>
            </p:extLst>
          </p:nvPr>
        </p:nvGraphicFramePr>
        <p:xfrm>
          <a:off x="217488" y="838200"/>
          <a:ext cx="8704262" cy="530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05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138518"/>
              </p:ext>
            </p:extLst>
          </p:nvPr>
        </p:nvGraphicFramePr>
        <p:xfrm>
          <a:off x="457200" y="838200"/>
          <a:ext cx="845185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234950" y="639763"/>
            <a:ext cx="8686800" cy="17462"/>
          </a:xfrm>
          <a:prstGeom prst="line">
            <a:avLst/>
          </a:prstGeom>
          <a:noFill/>
          <a:ln w="38100">
            <a:solidFill>
              <a:srgbClr val="CC55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C5500"/>
                </a:solidFill>
              </a:ln>
              <a:ea typeface="ＭＳ Ｐゴシック" charset="0"/>
              <a:cs typeface="+mn-cs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4514" y="6143625"/>
            <a:ext cx="13885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chemeClr val="bg1"/>
                </a:solidFill>
                <a:latin typeface="Corbel" pitchFamily="34" charset="0"/>
                <a:cs typeface="Arial" charset="0"/>
              </a:rPr>
              <a:t>Location, Inc.</a:t>
            </a:r>
            <a:endParaRPr lang="en-US" altLang="en-US" sz="1600" b="1" dirty="0">
              <a:solidFill>
                <a:schemeClr val="bg1"/>
              </a:solidFill>
              <a:latin typeface="Corbel" pitchFamily="34" charset="0"/>
              <a:cs typeface="Arial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7872498" y="6143625"/>
            <a:ext cx="12715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chemeClr val="bg1"/>
                </a:solidFill>
                <a:latin typeface="Corbel" pitchFamily="34" charset="0"/>
                <a:cs typeface="Arial" charset="0"/>
              </a:rPr>
              <a:t>Confidential</a:t>
            </a:r>
            <a:endParaRPr lang="en-US" altLang="en-US" sz="1600" b="1" dirty="0">
              <a:solidFill>
                <a:schemeClr val="bg1"/>
              </a:solidFill>
              <a:latin typeface="Corbel" pitchFamily="34" charset="0"/>
              <a:cs typeface="Arial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" y="6143625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783" y="6143625"/>
            <a:ext cx="13885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chemeClr val="bg1"/>
                </a:solidFill>
                <a:latin typeface="Corbel" pitchFamily="34" charset="0"/>
                <a:cs typeface="Arial" charset="0"/>
              </a:rPr>
              <a:t>Location, Inc.</a:t>
            </a:r>
            <a:endParaRPr lang="en-US" altLang="en-US" sz="1600" b="1" dirty="0">
              <a:solidFill>
                <a:schemeClr val="bg1"/>
              </a:solidFill>
              <a:latin typeface="Corbel" pitchFamily="34" charset="0"/>
              <a:cs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19200" y="4572000"/>
            <a:ext cx="7467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57434" y="4202668"/>
            <a:ext cx="2330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Average Loss Ratio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17488" y="115888"/>
            <a:ext cx="86915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rbel" pitchFamily="34" charset="0"/>
              </a:rPr>
              <a:t>Crime Risk Index - </a:t>
            </a:r>
            <a:r>
              <a:rPr lang="en-US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orbel" pitchFamily="34" charset="0"/>
              </a:rPr>
              <a:t>Commercial Property </a:t>
            </a:r>
            <a:endParaRPr lang="en-US" sz="3200" dirty="0">
              <a:solidFill>
                <a:schemeClr val="tx2">
                  <a:lumMod val="65000"/>
                  <a:lumOff val="35000"/>
                </a:schemeClr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234950" y="639763"/>
            <a:ext cx="8686800" cy="17462"/>
          </a:xfrm>
          <a:prstGeom prst="line">
            <a:avLst/>
          </a:prstGeom>
          <a:noFill/>
          <a:ln w="38100">
            <a:solidFill>
              <a:srgbClr val="CC55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C5500"/>
                </a:solidFill>
              </a:ln>
              <a:ea typeface="ＭＳ Ｐゴシック" charset="0"/>
              <a:cs typeface="+mn-cs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4514" y="6143625"/>
            <a:ext cx="13885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chemeClr val="bg1"/>
                </a:solidFill>
                <a:latin typeface="Corbel" pitchFamily="34" charset="0"/>
                <a:cs typeface="Arial" charset="0"/>
              </a:rPr>
              <a:t>Location, Inc.</a:t>
            </a:r>
            <a:endParaRPr lang="en-US" altLang="en-US" sz="1600" b="1" dirty="0">
              <a:solidFill>
                <a:schemeClr val="bg1"/>
              </a:solidFill>
              <a:latin typeface="Corbel" pitchFamily="34" charset="0"/>
              <a:cs typeface="Arial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7872498" y="6143625"/>
            <a:ext cx="12715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chemeClr val="bg1"/>
                </a:solidFill>
                <a:latin typeface="Corbel" pitchFamily="34" charset="0"/>
                <a:cs typeface="Arial" charset="0"/>
              </a:rPr>
              <a:t>Confidential</a:t>
            </a:r>
            <a:endParaRPr lang="en-US" altLang="en-US" sz="1600" b="1" dirty="0">
              <a:solidFill>
                <a:schemeClr val="bg1"/>
              </a:solidFill>
              <a:latin typeface="Corbel" pitchFamily="34" charset="0"/>
              <a:cs typeface="Arial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" y="6143625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783" y="6143625"/>
            <a:ext cx="13885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chemeClr val="bg1"/>
                </a:solidFill>
                <a:latin typeface="Corbel" pitchFamily="34" charset="0"/>
                <a:cs typeface="Arial" charset="0"/>
              </a:rPr>
              <a:t>Location, Inc.</a:t>
            </a:r>
            <a:endParaRPr lang="en-US" altLang="en-US" sz="1600" b="1" dirty="0">
              <a:solidFill>
                <a:schemeClr val="bg1"/>
              </a:solidFill>
              <a:latin typeface="Corbel" pitchFamily="34" charset="0"/>
              <a:cs typeface="Arial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17488" y="115888"/>
            <a:ext cx="86915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rbel" pitchFamily="34" charset="0"/>
              </a:rPr>
              <a:t>Crime Risk Index - </a:t>
            </a:r>
            <a:r>
              <a:rPr lang="en-US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orbel" pitchFamily="34" charset="0"/>
              </a:rPr>
              <a:t>Commercial Property </a:t>
            </a:r>
            <a:endParaRPr lang="en-US" sz="3200" dirty="0">
              <a:solidFill>
                <a:schemeClr val="tx2">
                  <a:lumMod val="65000"/>
                  <a:lumOff val="35000"/>
                </a:schemeClr>
              </a:solidFill>
              <a:latin typeface="Corbe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031073"/>
              </p:ext>
            </p:extLst>
          </p:nvPr>
        </p:nvGraphicFramePr>
        <p:xfrm>
          <a:off x="48927" y="914400"/>
          <a:ext cx="9095072" cy="440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524"/>
                <a:gridCol w="727549"/>
                <a:gridCol w="542730"/>
                <a:gridCol w="786363"/>
                <a:gridCol w="880707"/>
                <a:gridCol w="990600"/>
                <a:gridCol w="971699"/>
                <a:gridCol w="1088811"/>
                <a:gridCol w="23590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Crime Risk Index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Average Crime Risk of Bin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Policy</a:t>
                      </a:r>
                      <a:r>
                        <a:rPr lang="en-US" sz="1000" baseline="0" dirty="0" smtClean="0"/>
                        <a:t> Years in Bin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% of Policy Years in Bin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Total Earned Premiums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TVF Claims</a:t>
                      </a:r>
                      <a:r>
                        <a:rPr lang="en-US" sz="1000" baseline="0" dirty="0" smtClean="0"/>
                        <a:t>  Frequency (as % of Policy Years)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TVF Claims</a:t>
                      </a:r>
                      <a:r>
                        <a:rPr lang="en-US" sz="1000" baseline="0" dirty="0" smtClean="0"/>
                        <a:t> Severity per Policy Year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%</a:t>
                      </a:r>
                      <a:r>
                        <a:rPr lang="en-US" sz="1000" baseline="0" dirty="0" smtClean="0"/>
                        <a:t> of Total TVF Losses in Bin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TVF Loss Ratio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4,175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4,680,724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10.77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16,059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16,330,955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4.21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18,622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16,911,397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3.82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21,287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18,617,566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3.12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20,388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17,101,716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3.22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122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15,221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13,440,440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6.75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164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26,724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23,984,041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2.81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260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25,631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25,748,908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2.45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421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7,067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7,393,893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10.39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614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3,064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3,319,798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33.69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514" y="5650779"/>
            <a:ext cx="416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“TVF” stands for </a:t>
            </a:r>
            <a:r>
              <a:rPr lang="en-US" dirty="0" err="1" smtClean="0"/>
              <a:t>Theft+Vandalism+Fire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517569" y="762001"/>
            <a:ext cx="5784963" cy="5181599"/>
            <a:chOff x="2517569" y="762001"/>
            <a:chExt cx="5784963" cy="518159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475" y="762001"/>
              <a:ext cx="5771057" cy="5181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Freeform 1"/>
            <p:cNvSpPr/>
            <p:nvPr/>
          </p:nvSpPr>
          <p:spPr>
            <a:xfrm>
              <a:off x="2624447" y="2057401"/>
              <a:ext cx="938150" cy="996064"/>
            </a:xfrm>
            <a:custGeom>
              <a:avLst/>
              <a:gdLst>
                <a:gd name="connsiteX0" fmla="*/ 0 w 938150"/>
                <a:gd name="connsiteY0" fmla="*/ 380504 h 892649"/>
                <a:gd name="connsiteX1" fmla="*/ 95002 w 938150"/>
                <a:gd name="connsiteY1" fmla="*/ 309253 h 892649"/>
                <a:gd name="connsiteX2" fmla="*/ 142504 w 938150"/>
                <a:gd name="connsiteY2" fmla="*/ 285502 h 892649"/>
                <a:gd name="connsiteX3" fmla="*/ 178130 w 938150"/>
                <a:gd name="connsiteY3" fmla="*/ 249876 h 892649"/>
                <a:gd name="connsiteX4" fmla="*/ 273132 w 938150"/>
                <a:gd name="connsiteY4" fmla="*/ 226125 h 892649"/>
                <a:gd name="connsiteX5" fmla="*/ 308758 w 938150"/>
                <a:gd name="connsiteY5" fmla="*/ 202375 h 892649"/>
                <a:gd name="connsiteX6" fmla="*/ 415636 w 938150"/>
                <a:gd name="connsiteY6" fmla="*/ 166749 h 892649"/>
                <a:gd name="connsiteX7" fmla="*/ 522514 w 938150"/>
                <a:gd name="connsiteY7" fmla="*/ 131123 h 892649"/>
                <a:gd name="connsiteX8" fmla="*/ 570015 w 938150"/>
                <a:gd name="connsiteY8" fmla="*/ 119247 h 892649"/>
                <a:gd name="connsiteX9" fmla="*/ 605641 w 938150"/>
                <a:gd name="connsiteY9" fmla="*/ 107372 h 892649"/>
                <a:gd name="connsiteX10" fmla="*/ 641267 w 938150"/>
                <a:gd name="connsiteY10" fmla="*/ 83621 h 892649"/>
                <a:gd name="connsiteX11" fmla="*/ 676893 w 938150"/>
                <a:gd name="connsiteY11" fmla="*/ 71746 h 892649"/>
                <a:gd name="connsiteX12" fmla="*/ 700644 w 938150"/>
                <a:gd name="connsiteY12" fmla="*/ 36120 h 892649"/>
                <a:gd name="connsiteX13" fmla="*/ 831272 w 938150"/>
                <a:gd name="connsiteY13" fmla="*/ 24245 h 892649"/>
                <a:gd name="connsiteX14" fmla="*/ 938150 w 938150"/>
                <a:gd name="connsiteY14" fmla="*/ 12369 h 892649"/>
                <a:gd name="connsiteX15" fmla="*/ 926275 w 938150"/>
                <a:gd name="connsiteY15" fmla="*/ 653637 h 892649"/>
                <a:gd name="connsiteX16" fmla="*/ 843148 w 938150"/>
                <a:gd name="connsiteY16" fmla="*/ 689263 h 892649"/>
                <a:gd name="connsiteX17" fmla="*/ 724395 w 938150"/>
                <a:gd name="connsiteY17" fmla="*/ 713014 h 892649"/>
                <a:gd name="connsiteX18" fmla="*/ 570015 w 938150"/>
                <a:gd name="connsiteY18" fmla="*/ 736764 h 892649"/>
                <a:gd name="connsiteX19" fmla="*/ 463137 w 938150"/>
                <a:gd name="connsiteY19" fmla="*/ 796141 h 892649"/>
                <a:gd name="connsiteX20" fmla="*/ 427511 w 938150"/>
                <a:gd name="connsiteY20" fmla="*/ 819891 h 892649"/>
                <a:gd name="connsiteX21" fmla="*/ 391885 w 938150"/>
                <a:gd name="connsiteY21" fmla="*/ 891143 h 892649"/>
                <a:gd name="connsiteX22" fmla="*/ 308758 w 938150"/>
                <a:gd name="connsiteY22" fmla="*/ 879268 h 892649"/>
                <a:gd name="connsiteX23" fmla="*/ 285008 w 938150"/>
                <a:gd name="connsiteY23" fmla="*/ 843642 h 892649"/>
                <a:gd name="connsiteX24" fmla="*/ 225631 w 938150"/>
                <a:gd name="connsiteY24" fmla="*/ 784266 h 892649"/>
                <a:gd name="connsiteX25" fmla="*/ 190005 w 938150"/>
                <a:gd name="connsiteY25" fmla="*/ 677388 h 892649"/>
                <a:gd name="connsiteX26" fmla="*/ 166254 w 938150"/>
                <a:gd name="connsiteY26" fmla="*/ 641762 h 892649"/>
                <a:gd name="connsiteX27" fmla="*/ 154379 w 938150"/>
                <a:gd name="connsiteY27" fmla="*/ 606136 h 892649"/>
                <a:gd name="connsiteX28" fmla="*/ 118753 w 938150"/>
                <a:gd name="connsiteY28" fmla="*/ 582385 h 892649"/>
                <a:gd name="connsiteX29" fmla="*/ 95002 w 938150"/>
                <a:gd name="connsiteY29" fmla="*/ 546759 h 892649"/>
                <a:gd name="connsiteX30" fmla="*/ 83127 w 938150"/>
                <a:gd name="connsiteY30" fmla="*/ 511133 h 892649"/>
                <a:gd name="connsiteX31" fmla="*/ 35626 w 938150"/>
                <a:gd name="connsiteY31" fmla="*/ 439881 h 892649"/>
                <a:gd name="connsiteX32" fmla="*/ 11875 w 938150"/>
                <a:gd name="connsiteY32" fmla="*/ 404255 h 892649"/>
                <a:gd name="connsiteX33" fmla="*/ 0 w 938150"/>
                <a:gd name="connsiteY33" fmla="*/ 380504 h 89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38150" h="892649">
                  <a:moveTo>
                    <a:pt x="0" y="380504"/>
                  </a:moveTo>
                  <a:cubicBezTo>
                    <a:pt x="28560" y="357656"/>
                    <a:pt x="61914" y="328160"/>
                    <a:pt x="95002" y="309253"/>
                  </a:cubicBezTo>
                  <a:cubicBezTo>
                    <a:pt x="110373" y="300470"/>
                    <a:pt x="128099" y="295792"/>
                    <a:pt x="142504" y="285502"/>
                  </a:cubicBezTo>
                  <a:cubicBezTo>
                    <a:pt x="156170" y="275741"/>
                    <a:pt x="162841" y="256826"/>
                    <a:pt x="178130" y="249876"/>
                  </a:cubicBezTo>
                  <a:cubicBezTo>
                    <a:pt x="207846" y="236369"/>
                    <a:pt x="273132" y="226125"/>
                    <a:pt x="273132" y="226125"/>
                  </a:cubicBezTo>
                  <a:cubicBezTo>
                    <a:pt x="285007" y="218208"/>
                    <a:pt x="295716" y="208171"/>
                    <a:pt x="308758" y="202375"/>
                  </a:cubicBezTo>
                  <a:cubicBezTo>
                    <a:pt x="308773" y="202368"/>
                    <a:pt x="397815" y="172689"/>
                    <a:pt x="415636" y="166749"/>
                  </a:cubicBezTo>
                  <a:lnTo>
                    <a:pt x="522514" y="131123"/>
                  </a:lnTo>
                  <a:cubicBezTo>
                    <a:pt x="537998" y="125962"/>
                    <a:pt x="554322" y="123731"/>
                    <a:pt x="570015" y="119247"/>
                  </a:cubicBezTo>
                  <a:cubicBezTo>
                    <a:pt x="582051" y="115808"/>
                    <a:pt x="593766" y="111330"/>
                    <a:pt x="605641" y="107372"/>
                  </a:cubicBezTo>
                  <a:cubicBezTo>
                    <a:pt x="617516" y="99455"/>
                    <a:pt x="628501" y="90004"/>
                    <a:pt x="641267" y="83621"/>
                  </a:cubicBezTo>
                  <a:cubicBezTo>
                    <a:pt x="652463" y="78023"/>
                    <a:pt x="667118" y="79566"/>
                    <a:pt x="676893" y="71746"/>
                  </a:cubicBezTo>
                  <a:cubicBezTo>
                    <a:pt x="688038" y="62830"/>
                    <a:pt x="687003" y="40317"/>
                    <a:pt x="700644" y="36120"/>
                  </a:cubicBezTo>
                  <a:cubicBezTo>
                    <a:pt x="742433" y="23262"/>
                    <a:pt x="787729" y="28203"/>
                    <a:pt x="831272" y="24245"/>
                  </a:cubicBezTo>
                  <a:cubicBezTo>
                    <a:pt x="914399" y="-3464"/>
                    <a:pt x="878773" y="-7423"/>
                    <a:pt x="938150" y="12369"/>
                  </a:cubicBezTo>
                  <a:cubicBezTo>
                    <a:pt x="934192" y="226125"/>
                    <a:pt x="945288" y="440691"/>
                    <a:pt x="926275" y="653637"/>
                  </a:cubicBezTo>
                  <a:cubicBezTo>
                    <a:pt x="925446" y="662923"/>
                    <a:pt x="854649" y="685977"/>
                    <a:pt x="843148" y="689263"/>
                  </a:cubicBezTo>
                  <a:cubicBezTo>
                    <a:pt x="788016" y="705015"/>
                    <a:pt x="788542" y="701351"/>
                    <a:pt x="724395" y="713014"/>
                  </a:cubicBezTo>
                  <a:cubicBezTo>
                    <a:pt x="604726" y="734772"/>
                    <a:pt x="730896" y="716655"/>
                    <a:pt x="570015" y="736764"/>
                  </a:cubicBezTo>
                  <a:cubicBezTo>
                    <a:pt x="507309" y="757667"/>
                    <a:pt x="544806" y="741696"/>
                    <a:pt x="463137" y="796141"/>
                  </a:cubicBezTo>
                  <a:lnTo>
                    <a:pt x="427511" y="819891"/>
                  </a:lnTo>
                  <a:cubicBezTo>
                    <a:pt x="423506" y="831907"/>
                    <a:pt x="408461" y="887459"/>
                    <a:pt x="391885" y="891143"/>
                  </a:cubicBezTo>
                  <a:cubicBezTo>
                    <a:pt x="364561" y="897215"/>
                    <a:pt x="336467" y="883226"/>
                    <a:pt x="308758" y="879268"/>
                  </a:cubicBezTo>
                  <a:cubicBezTo>
                    <a:pt x="300841" y="867393"/>
                    <a:pt x="295100" y="853734"/>
                    <a:pt x="285008" y="843642"/>
                  </a:cubicBezTo>
                  <a:cubicBezTo>
                    <a:pt x="205834" y="764466"/>
                    <a:pt x="288972" y="879273"/>
                    <a:pt x="225631" y="784266"/>
                  </a:cubicBezTo>
                  <a:lnTo>
                    <a:pt x="190005" y="677388"/>
                  </a:lnTo>
                  <a:cubicBezTo>
                    <a:pt x="185492" y="663848"/>
                    <a:pt x="174171" y="653637"/>
                    <a:pt x="166254" y="641762"/>
                  </a:cubicBezTo>
                  <a:cubicBezTo>
                    <a:pt x="162296" y="629887"/>
                    <a:pt x="162199" y="615911"/>
                    <a:pt x="154379" y="606136"/>
                  </a:cubicBezTo>
                  <a:cubicBezTo>
                    <a:pt x="145463" y="594991"/>
                    <a:pt x="128845" y="592477"/>
                    <a:pt x="118753" y="582385"/>
                  </a:cubicBezTo>
                  <a:cubicBezTo>
                    <a:pt x="108661" y="572293"/>
                    <a:pt x="102919" y="558634"/>
                    <a:pt x="95002" y="546759"/>
                  </a:cubicBezTo>
                  <a:cubicBezTo>
                    <a:pt x="91044" y="534884"/>
                    <a:pt x="89206" y="522075"/>
                    <a:pt x="83127" y="511133"/>
                  </a:cubicBezTo>
                  <a:cubicBezTo>
                    <a:pt x="69265" y="486180"/>
                    <a:pt x="51460" y="463632"/>
                    <a:pt x="35626" y="439881"/>
                  </a:cubicBezTo>
                  <a:cubicBezTo>
                    <a:pt x="27709" y="428006"/>
                    <a:pt x="18258" y="417021"/>
                    <a:pt x="11875" y="404255"/>
                  </a:cubicBezTo>
                  <a:lnTo>
                    <a:pt x="0" y="38050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7010400" y="3711943"/>
              <a:ext cx="1292132" cy="1453823"/>
            </a:xfrm>
            <a:custGeom>
              <a:avLst/>
              <a:gdLst>
                <a:gd name="connsiteX0" fmla="*/ 1223158 w 1224838"/>
                <a:gd name="connsiteY0" fmla="*/ 42482 h 1348767"/>
                <a:gd name="connsiteX1" fmla="*/ 1211283 w 1224838"/>
                <a:gd name="connsiteY1" fmla="*/ 707500 h 1348767"/>
                <a:gd name="connsiteX2" fmla="*/ 1175657 w 1224838"/>
                <a:gd name="connsiteY2" fmla="*/ 873754 h 1348767"/>
                <a:gd name="connsiteX3" fmla="*/ 1140031 w 1224838"/>
                <a:gd name="connsiteY3" fmla="*/ 885630 h 1348767"/>
                <a:gd name="connsiteX4" fmla="*/ 1092529 w 1224838"/>
                <a:gd name="connsiteY4" fmla="*/ 909380 h 1348767"/>
                <a:gd name="connsiteX5" fmla="*/ 1021277 w 1224838"/>
                <a:gd name="connsiteY5" fmla="*/ 945006 h 1348767"/>
                <a:gd name="connsiteX6" fmla="*/ 997527 w 1224838"/>
                <a:gd name="connsiteY6" fmla="*/ 980632 h 1348767"/>
                <a:gd name="connsiteX7" fmla="*/ 950025 w 1224838"/>
                <a:gd name="connsiteY7" fmla="*/ 992507 h 1348767"/>
                <a:gd name="connsiteX8" fmla="*/ 914400 w 1224838"/>
                <a:gd name="connsiteY8" fmla="*/ 1004383 h 1348767"/>
                <a:gd name="connsiteX9" fmla="*/ 878774 w 1224838"/>
                <a:gd name="connsiteY9" fmla="*/ 1028133 h 1348767"/>
                <a:gd name="connsiteX10" fmla="*/ 795646 w 1224838"/>
                <a:gd name="connsiteY10" fmla="*/ 1051884 h 1348767"/>
                <a:gd name="connsiteX11" fmla="*/ 760020 w 1224838"/>
                <a:gd name="connsiteY11" fmla="*/ 1087510 h 1348767"/>
                <a:gd name="connsiteX12" fmla="*/ 724394 w 1224838"/>
                <a:gd name="connsiteY12" fmla="*/ 1099385 h 1348767"/>
                <a:gd name="connsiteX13" fmla="*/ 688768 w 1224838"/>
                <a:gd name="connsiteY13" fmla="*/ 1123136 h 1348767"/>
                <a:gd name="connsiteX14" fmla="*/ 629392 w 1224838"/>
                <a:gd name="connsiteY14" fmla="*/ 1170637 h 1348767"/>
                <a:gd name="connsiteX15" fmla="*/ 593766 w 1224838"/>
                <a:gd name="connsiteY15" fmla="*/ 1206263 h 1348767"/>
                <a:gd name="connsiteX16" fmla="*/ 522514 w 1224838"/>
                <a:gd name="connsiteY16" fmla="*/ 1253765 h 1348767"/>
                <a:gd name="connsiteX17" fmla="*/ 486888 w 1224838"/>
                <a:gd name="connsiteY17" fmla="*/ 1289391 h 1348767"/>
                <a:gd name="connsiteX18" fmla="*/ 356259 w 1224838"/>
                <a:gd name="connsiteY18" fmla="*/ 1348767 h 1348767"/>
                <a:gd name="connsiteX19" fmla="*/ 285007 w 1224838"/>
                <a:gd name="connsiteY19" fmla="*/ 1336892 h 1348767"/>
                <a:gd name="connsiteX20" fmla="*/ 237506 w 1224838"/>
                <a:gd name="connsiteY20" fmla="*/ 1277515 h 1348767"/>
                <a:gd name="connsiteX21" fmla="*/ 213755 w 1224838"/>
                <a:gd name="connsiteY21" fmla="*/ 1241889 h 1348767"/>
                <a:gd name="connsiteX22" fmla="*/ 201880 w 1224838"/>
                <a:gd name="connsiteY22" fmla="*/ 1170637 h 1348767"/>
                <a:gd name="connsiteX23" fmla="*/ 166254 w 1224838"/>
                <a:gd name="connsiteY23" fmla="*/ 1051884 h 1348767"/>
                <a:gd name="connsiteX24" fmla="*/ 130628 w 1224838"/>
                <a:gd name="connsiteY24" fmla="*/ 980632 h 1348767"/>
                <a:gd name="connsiteX25" fmla="*/ 95002 w 1224838"/>
                <a:gd name="connsiteY25" fmla="*/ 956882 h 1348767"/>
                <a:gd name="connsiteX26" fmla="*/ 47501 w 1224838"/>
                <a:gd name="connsiteY26" fmla="*/ 885630 h 1348767"/>
                <a:gd name="connsiteX27" fmla="*/ 23750 w 1224838"/>
                <a:gd name="connsiteY27" fmla="*/ 814378 h 1348767"/>
                <a:gd name="connsiteX28" fmla="*/ 0 w 1224838"/>
                <a:gd name="connsiteY28" fmla="*/ 778752 h 1348767"/>
                <a:gd name="connsiteX29" fmla="*/ 35625 w 1224838"/>
                <a:gd name="connsiteY29" fmla="*/ 624372 h 1348767"/>
                <a:gd name="connsiteX30" fmla="*/ 83127 w 1224838"/>
                <a:gd name="connsiteY30" fmla="*/ 612497 h 1348767"/>
                <a:gd name="connsiteX31" fmla="*/ 154379 w 1224838"/>
                <a:gd name="connsiteY31" fmla="*/ 588746 h 1348767"/>
                <a:gd name="connsiteX32" fmla="*/ 190005 w 1224838"/>
                <a:gd name="connsiteY32" fmla="*/ 564996 h 1348767"/>
                <a:gd name="connsiteX33" fmla="*/ 249381 w 1224838"/>
                <a:gd name="connsiteY33" fmla="*/ 553120 h 1348767"/>
                <a:gd name="connsiteX34" fmla="*/ 463137 w 1224838"/>
                <a:gd name="connsiteY34" fmla="*/ 529370 h 1348767"/>
                <a:gd name="connsiteX35" fmla="*/ 510638 w 1224838"/>
                <a:gd name="connsiteY35" fmla="*/ 517495 h 1348767"/>
                <a:gd name="connsiteX36" fmla="*/ 570015 w 1224838"/>
                <a:gd name="connsiteY36" fmla="*/ 505619 h 1348767"/>
                <a:gd name="connsiteX37" fmla="*/ 605641 w 1224838"/>
                <a:gd name="connsiteY37" fmla="*/ 493744 h 1348767"/>
                <a:gd name="connsiteX38" fmla="*/ 641267 w 1224838"/>
                <a:gd name="connsiteY38" fmla="*/ 458118 h 1348767"/>
                <a:gd name="connsiteX39" fmla="*/ 676893 w 1224838"/>
                <a:gd name="connsiteY39" fmla="*/ 446243 h 1348767"/>
                <a:gd name="connsiteX40" fmla="*/ 700644 w 1224838"/>
                <a:gd name="connsiteY40" fmla="*/ 410617 h 1348767"/>
                <a:gd name="connsiteX41" fmla="*/ 736270 w 1224838"/>
                <a:gd name="connsiteY41" fmla="*/ 386866 h 1348767"/>
                <a:gd name="connsiteX42" fmla="*/ 760020 w 1224838"/>
                <a:gd name="connsiteY42" fmla="*/ 351240 h 1348767"/>
                <a:gd name="connsiteX43" fmla="*/ 831272 w 1224838"/>
                <a:gd name="connsiteY43" fmla="*/ 303739 h 1348767"/>
                <a:gd name="connsiteX44" fmla="*/ 866898 w 1224838"/>
                <a:gd name="connsiteY44" fmla="*/ 279988 h 1348767"/>
                <a:gd name="connsiteX45" fmla="*/ 902524 w 1224838"/>
                <a:gd name="connsiteY45" fmla="*/ 256237 h 1348767"/>
                <a:gd name="connsiteX46" fmla="*/ 938150 w 1224838"/>
                <a:gd name="connsiteY46" fmla="*/ 232487 h 1348767"/>
                <a:gd name="connsiteX47" fmla="*/ 997527 w 1224838"/>
                <a:gd name="connsiteY47" fmla="*/ 184985 h 1348767"/>
                <a:gd name="connsiteX48" fmla="*/ 1033153 w 1224838"/>
                <a:gd name="connsiteY48" fmla="*/ 161235 h 1348767"/>
                <a:gd name="connsiteX49" fmla="*/ 1104405 w 1224838"/>
                <a:gd name="connsiteY49" fmla="*/ 137484 h 1348767"/>
                <a:gd name="connsiteX50" fmla="*/ 1175657 w 1224838"/>
                <a:gd name="connsiteY50" fmla="*/ 89983 h 1348767"/>
                <a:gd name="connsiteX51" fmla="*/ 1223158 w 1224838"/>
                <a:gd name="connsiteY51" fmla="*/ 42482 h 134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24838" h="1348767">
                  <a:moveTo>
                    <a:pt x="1223158" y="42482"/>
                  </a:moveTo>
                  <a:cubicBezTo>
                    <a:pt x="1229096" y="145401"/>
                    <a:pt x="1217898" y="485891"/>
                    <a:pt x="1211283" y="707500"/>
                  </a:cubicBezTo>
                  <a:cubicBezTo>
                    <a:pt x="1210324" y="739634"/>
                    <a:pt x="1219674" y="838540"/>
                    <a:pt x="1175657" y="873754"/>
                  </a:cubicBezTo>
                  <a:cubicBezTo>
                    <a:pt x="1165882" y="881574"/>
                    <a:pt x="1151537" y="880699"/>
                    <a:pt x="1140031" y="885630"/>
                  </a:cubicBezTo>
                  <a:cubicBezTo>
                    <a:pt x="1123760" y="892603"/>
                    <a:pt x="1108800" y="902407"/>
                    <a:pt x="1092529" y="909380"/>
                  </a:cubicBezTo>
                  <a:cubicBezTo>
                    <a:pt x="1023700" y="938878"/>
                    <a:pt x="1089737" y="899367"/>
                    <a:pt x="1021277" y="945006"/>
                  </a:cubicBezTo>
                  <a:cubicBezTo>
                    <a:pt x="1013360" y="956881"/>
                    <a:pt x="1009402" y="972715"/>
                    <a:pt x="997527" y="980632"/>
                  </a:cubicBezTo>
                  <a:cubicBezTo>
                    <a:pt x="983947" y="989685"/>
                    <a:pt x="965718" y="988023"/>
                    <a:pt x="950025" y="992507"/>
                  </a:cubicBezTo>
                  <a:cubicBezTo>
                    <a:pt x="937989" y="995946"/>
                    <a:pt x="925596" y="998785"/>
                    <a:pt x="914400" y="1004383"/>
                  </a:cubicBezTo>
                  <a:cubicBezTo>
                    <a:pt x="901635" y="1010766"/>
                    <a:pt x="891539" y="1021750"/>
                    <a:pt x="878774" y="1028133"/>
                  </a:cubicBezTo>
                  <a:cubicBezTo>
                    <a:pt x="861732" y="1036654"/>
                    <a:pt x="810873" y="1048077"/>
                    <a:pt x="795646" y="1051884"/>
                  </a:cubicBezTo>
                  <a:cubicBezTo>
                    <a:pt x="783771" y="1063759"/>
                    <a:pt x="773994" y="1078194"/>
                    <a:pt x="760020" y="1087510"/>
                  </a:cubicBezTo>
                  <a:cubicBezTo>
                    <a:pt x="749605" y="1094454"/>
                    <a:pt x="735590" y="1093787"/>
                    <a:pt x="724394" y="1099385"/>
                  </a:cubicBezTo>
                  <a:cubicBezTo>
                    <a:pt x="711628" y="1105768"/>
                    <a:pt x="700643" y="1115219"/>
                    <a:pt x="688768" y="1123136"/>
                  </a:cubicBezTo>
                  <a:cubicBezTo>
                    <a:pt x="635653" y="1202811"/>
                    <a:pt x="698223" y="1124750"/>
                    <a:pt x="629392" y="1170637"/>
                  </a:cubicBezTo>
                  <a:cubicBezTo>
                    <a:pt x="615418" y="1179953"/>
                    <a:pt x="607023" y="1195952"/>
                    <a:pt x="593766" y="1206263"/>
                  </a:cubicBezTo>
                  <a:cubicBezTo>
                    <a:pt x="571234" y="1223788"/>
                    <a:pt x="546265" y="1237931"/>
                    <a:pt x="522514" y="1253765"/>
                  </a:cubicBezTo>
                  <a:cubicBezTo>
                    <a:pt x="508540" y="1263081"/>
                    <a:pt x="500145" y="1279080"/>
                    <a:pt x="486888" y="1289391"/>
                  </a:cubicBezTo>
                  <a:cubicBezTo>
                    <a:pt x="415774" y="1344702"/>
                    <a:pt x="431654" y="1333689"/>
                    <a:pt x="356259" y="1348767"/>
                  </a:cubicBezTo>
                  <a:cubicBezTo>
                    <a:pt x="332508" y="1344809"/>
                    <a:pt x="307850" y="1344506"/>
                    <a:pt x="285007" y="1336892"/>
                  </a:cubicBezTo>
                  <a:cubicBezTo>
                    <a:pt x="236962" y="1320877"/>
                    <a:pt x="255652" y="1313806"/>
                    <a:pt x="237506" y="1277515"/>
                  </a:cubicBezTo>
                  <a:cubicBezTo>
                    <a:pt x="231123" y="1264749"/>
                    <a:pt x="221672" y="1253764"/>
                    <a:pt x="213755" y="1241889"/>
                  </a:cubicBezTo>
                  <a:cubicBezTo>
                    <a:pt x="209797" y="1218138"/>
                    <a:pt x="206602" y="1194248"/>
                    <a:pt x="201880" y="1170637"/>
                  </a:cubicBezTo>
                  <a:cubicBezTo>
                    <a:pt x="192906" y="1125766"/>
                    <a:pt x="181402" y="1097329"/>
                    <a:pt x="166254" y="1051884"/>
                  </a:cubicBezTo>
                  <a:cubicBezTo>
                    <a:pt x="156595" y="1022907"/>
                    <a:pt x="153650" y="1003653"/>
                    <a:pt x="130628" y="980632"/>
                  </a:cubicBezTo>
                  <a:cubicBezTo>
                    <a:pt x="120536" y="970540"/>
                    <a:pt x="106877" y="964799"/>
                    <a:pt x="95002" y="956882"/>
                  </a:cubicBezTo>
                  <a:lnTo>
                    <a:pt x="47501" y="885630"/>
                  </a:lnTo>
                  <a:cubicBezTo>
                    <a:pt x="33614" y="864799"/>
                    <a:pt x="37637" y="835209"/>
                    <a:pt x="23750" y="814378"/>
                  </a:cubicBezTo>
                  <a:lnTo>
                    <a:pt x="0" y="778752"/>
                  </a:lnTo>
                  <a:cubicBezTo>
                    <a:pt x="1892" y="759828"/>
                    <a:pt x="-6101" y="652189"/>
                    <a:pt x="35625" y="624372"/>
                  </a:cubicBezTo>
                  <a:cubicBezTo>
                    <a:pt x="49205" y="615319"/>
                    <a:pt x="67494" y="617187"/>
                    <a:pt x="83127" y="612497"/>
                  </a:cubicBezTo>
                  <a:cubicBezTo>
                    <a:pt x="107107" y="605303"/>
                    <a:pt x="133548" y="602633"/>
                    <a:pt x="154379" y="588746"/>
                  </a:cubicBezTo>
                  <a:cubicBezTo>
                    <a:pt x="166254" y="580829"/>
                    <a:pt x="176641" y="570007"/>
                    <a:pt x="190005" y="564996"/>
                  </a:cubicBezTo>
                  <a:cubicBezTo>
                    <a:pt x="208904" y="557909"/>
                    <a:pt x="229432" y="556189"/>
                    <a:pt x="249381" y="553120"/>
                  </a:cubicBezTo>
                  <a:cubicBezTo>
                    <a:pt x="311808" y="543516"/>
                    <a:pt x="402442" y="535439"/>
                    <a:pt x="463137" y="529370"/>
                  </a:cubicBezTo>
                  <a:cubicBezTo>
                    <a:pt x="478971" y="525412"/>
                    <a:pt x="494706" y="521036"/>
                    <a:pt x="510638" y="517495"/>
                  </a:cubicBezTo>
                  <a:cubicBezTo>
                    <a:pt x="530342" y="513116"/>
                    <a:pt x="550433" y="510514"/>
                    <a:pt x="570015" y="505619"/>
                  </a:cubicBezTo>
                  <a:cubicBezTo>
                    <a:pt x="582159" y="502583"/>
                    <a:pt x="593766" y="497702"/>
                    <a:pt x="605641" y="493744"/>
                  </a:cubicBezTo>
                  <a:cubicBezTo>
                    <a:pt x="617516" y="481869"/>
                    <a:pt x="627293" y="467434"/>
                    <a:pt x="641267" y="458118"/>
                  </a:cubicBezTo>
                  <a:cubicBezTo>
                    <a:pt x="651682" y="451174"/>
                    <a:pt x="667118" y="454063"/>
                    <a:pt x="676893" y="446243"/>
                  </a:cubicBezTo>
                  <a:cubicBezTo>
                    <a:pt x="688038" y="437327"/>
                    <a:pt x="690552" y="420709"/>
                    <a:pt x="700644" y="410617"/>
                  </a:cubicBezTo>
                  <a:cubicBezTo>
                    <a:pt x="710736" y="400525"/>
                    <a:pt x="724395" y="394783"/>
                    <a:pt x="736270" y="386866"/>
                  </a:cubicBezTo>
                  <a:cubicBezTo>
                    <a:pt x="744187" y="374991"/>
                    <a:pt x="749279" y="360638"/>
                    <a:pt x="760020" y="351240"/>
                  </a:cubicBezTo>
                  <a:cubicBezTo>
                    <a:pt x="781502" y="332443"/>
                    <a:pt x="807521" y="319573"/>
                    <a:pt x="831272" y="303739"/>
                  </a:cubicBezTo>
                  <a:lnTo>
                    <a:pt x="866898" y="279988"/>
                  </a:lnTo>
                  <a:lnTo>
                    <a:pt x="902524" y="256237"/>
                  </a:lnTo>
                  <a:lnTo>
                    <a:pt x="938150" y="232487"/>
                  </a:lnTo>
                  <a:cubicBezTo>
                    <a:pt x="978187" y="172433"/>
                    <a:pt x="940167" y="213665"/>
                    <a:pt x="997527" y="184985"/>
                  </a:cubicBezTo>
                  <a:cubicBezTo>
                    <a:pt x="1010292" y="178602"/>
                    <a:pt x="1020111" y="167031"/>
                    <a:pt x="1033153" y="161235"/>
                  </a:cubicBezTo>
                  <a:cubicBezTo>
                    <a:pt x="1056031" y="151067"/>
                    <a:pt x="1104405" y="137484"/>
                    <a:pt x="1104405" y="137484"/>
                  </a:cubicBezTo>
                  <a:lnTo>
                    <a:pt x="1175657" y="89983"/>
                  </a:lnTo>
                  <a:cubicBezTo>
                    <a:pt x="1234037" y="51063"/>
                    <a:pt x="1217220" y="-60437"/>
                    <a:pt x="1223158" y="42482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517569" y="4999512"/>
              <a:ext cx="724395" cy="908462"/>
            </a:xfrm>
            <a:custGeom>
              <a:avLst/>
              <a:gdLst>
                <a:gd name="connsiteX0" fmla="*/ 0 w 724395"/>
                <a:gd name="connsiteY0" fmla="*/ 0 h 973776"/>
                <a:gd name="connsiteX1" fmla="*/ 106878 w 724395"/>
                <a:gd name="connsiteY1" fmla="*/ 35626 h 973776"/>
                <a:gd name="connsiteX2" fmla="*/ 142504 w 724395"/>
                <a:gd name="connsiteY2" fmla="*/ 47501 h 973776"/>
                <a:gd name="connsiteX3" fmla="*/ 178130 w 724395"/>
                <a:gd name="connsiteY3" fmla="*/ 59376 h 973776"/>
                <a:gd name="connsiteX4" fmla="*/ 273132 w 724395"/>
                <a:gd name="connsiteY4" fmla="*/ 95002 h 973776"/>
                <a:gd name="connsiteX5" fmla="*/ 403761 w 724395"/>
                <a:gd name="connsiteY5" fmla="*/ 106878 h 973776"/>
                <a:gd name="connsiteX6" fmla="*/ 439387 w 724395"/>
                <a:gd name="connsiteY6" fmla="*/ 142504 h 973776"/>
                <a:gd name="connsiteX7" fmla="*/ 463137 w 724395"/>
                <a:gd name="connsiteY7" fmla="*/ 178130 h 973776"/>
                <a:gd name="connsiteX8" fmla="*/ 570015 w 724395"/>
                <a:gd name="connsiteY8" fmla="*/ 273132 h 973776"/>
                <a:gd name="connsiteX9" fmla="*/ 629392 w 724395"/>
                <a:gd name="connsiteY9" fmla="*/ 332509 h 973776"/>
                <a:gd name="connsiteX10" fmla="*/ 641267 w 724395"/>
                <a:gd name="connsiteY10" fmla="*/ 368135 h 973776"/>
                <a:gd name="connsiteX11" fmla="*/ 688769 w 724395"/>
                <a:gd name="connsiteY11" fmla="*/ 439387 h 973776"/>
                <a:gd name="connsiteX12" fmla="*/ 712519 w 724395"/>
                <a:gd name="connsiteY12" fmla="*/ 475013 h 973776"/>
                <a:gd name="connsiteX13" fmla="*/ 724395 w 724395"/>
                <a:gd name="connsiteY13" fmla="*/ 510639 h 973776"/>
                <a:gd name="connsiteX14" fmla="*/ 688769 w 724395"/>
                <a:gd name="connsiteY14" fmla="*/ 522514 h 973776"/>
                <a:gd name="connsiteX15" fmla="*/ 641267 w 724395"/>
                <a:gd name="connsiteY15" fmla="*/ 534389 h 973776"/>
                <a:gd name="connsiteX16" fmla="*/ 570015 w 724395"/>
                <a:gd name="connsiteY16" fmla="*/ 593766 h 973776"/>
                <a:gd name="connsiteX17" fmla="*/ 498763 w 724395"/>
                <a:gd name="connsiteY17" fmla="*/ 641267 h 973776"/>
                <a:gd name="connsiteX18" fmla="*/ 463137 w 724395"/>
                <a:gd name="connsiteY18" fmla="*/ 665018 h 973776"/>
                <a:gd name="connsiteX19" fmla="*/ 391886 w 724395"/>
                <a:gd name="connsiteY19" fmla="*/ 712519 h 973776"/>
                <a:gd name="connsiteX20" fmla="*/ 356260 w 724395"/>
                <a:gd name="connsiteY20" fmla="*/ 724394 h 973776"/>
                <a:gd name="connsiteX21" fmla="*/ 320634 w 724395"/>
                <a:gd name="connsiteY21" fmla="*/ 748145 h 973776"/>
                <a:gd name="connsiteX22" fmla="*/ 308758 w 724395"/>
                <a:gd name="connsiteY22" fmla="*/ 878774 h 973776"/>
                <a:gd name="connsiteX23" fmla="*/ 356260 w 724395"/>
                <a:gd name="connsiteY23" fmla="*/ 950026 h 973776"/>
                <a:gd name="connsiteX24" fmla="*/ 273132 w 724395"/>
                <a:gd name="connsiteY24" fmla="*/ 973776 h 973776"/>
                <a:gd name="connsiteX25" fmla="*/ 11875 w 724395"/>
                <a:gd name="connsiteY25" fmla="*/ 961901 h 973776"/>
                <a:gd name="connsiteX26" fmla="*/ 23750 w 724395"/>
                <a:gd name="connsiteY26" fmla="*/ 391885 h 973776"/>
                <a:gd name="connsiteX27" fmla="*/ 35626 w 724395"/>
                <a:gd name="connsiteY27" fmla="*/ 356259 h 973776"/>
                <a:gd name="connsiteX28" fmla="*/ 0 w 724395"/>
                <a:gd name="connsiteY28" fmla="*/ 0 h 97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4395" h="973776">
                  <a:moveTo>
                    <a:pt x="0" y="0"/>
                  </a:moveTo>
                  <a:lnTo>
                    <a:pt x="106878" y="35626"/>
                  </a:lnTo>
                  <a:lnTo>
                    <a:pt x="142504" y="47501"/>
                  </a:lnTo>
                  <a:cubicBezTo>
                    <a:pt x="154379" y="51459"/>
                    <a:pt x="166934" y="53778"/>
                    <a:pt x="178130" y="59376"/>
                  </a:cubicBezTo>
                  <a:cubicBezTo>
                    <a:pt x="217910" y="79266"/>
                    <a:pt x="229034" y="89122"/>
                    <a:pt x="273132" y="95002"/>
                  </a:cubicBezTo>
                  <a:cubicBezTo>
                    <a:pt x="316471" y="100781"/>
                    <a:pt x="360218" y="102919"/>
                    <a:pt x="403761" y="106878"/>
                  </a:cubicBezTo>
                  <a:cubicBezTo>
                    <a:pt x="415636" y="118753"/>
                    <a:pt x="428636" y="129602"/>
                    <a:pt x="439387" y="142504"/>
                  </a:cubicBezTo>
                  <a:cubicBezTo>
                    <a:pt x="448524" y="153468"/>
                    <a:pt x="453045" y="168038"/>
                    <a:pt x="463137" y="178130"/>
                  </a:cubicBezTo>
                  <a:cubicBezTo>
                    <a:pt x="534533" y="249526"/>
                    <a:pt x="470262" y="123504"/>
                    <a:pt x="570015" y="273132"/>
                  </a:cubicBezTo>
                  <a:cubicBezTo>
                    <a:pt x="601683" y="320633"/>
                    <a:pt x="581891" y="300841"/>
                    <a:pt x="629392" y="332509"/>
                  </a:cubicBezTo>
                  <a:cubicBezTo>
                    <a:pt x="633350" y="344384"/>
                    <a:pt x="635188" y="357193"/>
                    <a:pt x="641267" y="368135"/>
                  </a:cubicBezTo>
                  <a:cubicBezTo>
                    <a:pt x="655130" y="393088"/>
                    <a:pt x="672935" y="415636"/>
                    <a:pt x="688769" y="439387"/>
                  </a:cubicBezTo>
                  <a:cubicBezTo>
                    <a:pt x="696686" y="451262"/>
                    <a:pt x="708005" y="461473"/>
                    <a:pt x="712519" y="475013"/>
                  </a:cubicBezTo>
                  <a:lnTo>
                    <a:pt x="724395" y="510639"/>
                  </a:lnTo>
                  <a:cubicBezTo>
                    <a:pt x="712520" y="514597"/>
                    <a:pt x="700805" y="519075"/>
                    <a:pt x="688769" y="522514"/>
                  </a:cubicBezTo>
                  <a:cubicBezTo>
                    <a:pt x="673076" y="526998"/>
                    <a:pt x="656269" y="527960"/>
                    <a:pt x="641267" y="534389"/>
                  </a:cubicBezTo>
                  <a:cubicBezTo>
                    <a:pt x="600762" y="551748"/>
                    <a:pt x="605032" y="566531"/>
                    <a:pt x="570015" y="593766"/>
                  </a:cubicBezTo>
                  <a:cubicBezTo>
                    <a:pt x="547483" y="611291"/>
                    <a:pt x="522514" y="625433"/>
                    <a:pt x="498763" y="641267"/>
                  </a:cubicBezTo>
                  <a:lnTo>
                    <a:pt x="463137" y="665018"/>
                  </a:lnTo>
                  <a:lnTo>
                    <a:pt x="391886" y="712519"/>
                  </a:lnTo>
                  <a:cubicBezTo>
                    <a:pt x="381471" y="719463"/>
                    <a:pt x="368135" y="720436"/>
                    <a:pt x="356260" y="724394"/>
                  </a:cubicBezTo>
                  <a:cubicBezTo>
                    <a:pt x="344385" y="732311"/>
                    <a:pt x="330726" y="738053"/>
                    <a:pt x="320634" y="748145"/>
                  </a:cubicBezTo>
                  <a:cubicBezTo>
                    <a:pt x="282077" y="786702"/>
                    <a:pt x="288635" y="822431"/>
                    <a:pt x="308758" y="878774"/>
                  </a:cubicBezTo>
                  <a:cubicBezTo>
                    <a:pt x="318359" y="905656"/>
                    <a:pt x="356260" y="950026"/>
                    <a:pt x="356260" y="950026"/>
                  </a:cubicBezTo>
                  <a:cubicBezTo>
                    <a:pt x="339459" y="955626"/>
                    <a:pt x="288044" y="973776"/>
                    <a:pt x="273132" y="973776"/>
                  </a:cubicBezTo>
                  <a:cubicBezTo>
                    <a:pt x="185956" y="973776"/>
                    <a:pt x="98961" y="965859"/>
                    <a:pt x="11875" y="961901"/>
                  </a:cubicBezTo>
                  <a:cubicBezTo>
                    <a:pt x="15833" y="771896"/>
                    <a:pt x="16303" y="581786"/>
                    <a:pt x="23750" y="391885"/>
                  </a:cubicBezTo>
                  <a:cubicBezTo>
                    <a:pt x="24241" y="379377"/>
                    <a:pt x="35626" y="368777"/>
                    <a:pt x="35626" y="356259"/>
                  </a:cubicBezTo>
                  <a:cubicBezTo>
                    <a:pt x="35626" y="241396"/>
                    <a:pt x="23750" y="126738"/>
                    <a:pt x="0" y="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6171988"/>
            <a:ext cx="9144000" cy="714375"/>
            <a:chOff x="0" y="6143625"/>
            <a:chExt cx="9144000" cy="71437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43625"/>
              <a:ext cx="9144000" cy="71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0" y="6143625"/>
              <a:ext cx="13885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 smtClean="0">
                  <a:solidFill>
                    <a:schemeClr val="bg1"/>
                  </a:solidFill>
                  <a:latin typeface="Corbel" pitchFamily="34" charset="0"/>
                  <a:cs typeface="Arial" charset="0"/>
                </a:rPr>
                <a:t>Location, Inc.</a:t>
              </a:r>
              <a:endParaRPr lang="en-US" altLang="en-US" sz="1600" b="1" dirty="0">
                <a:solidFill>
                  <a:schemeClr val="bg1"/>
                </a:solidFill>
                <a:latin typeface="Corbel" pitchFamily="34" charset="0"/>
                <a:cs typeface="Arial" charset="0"/>
              </a:endParaRPr>
            </a:p>
          </p:txBody>
        </p:sp>
      </p:grp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34950" y="639763"/>
            <a:ext cx="8686800" cy="17462"/>
          </a:xfrm>
          <a:prstGeom prst="line">
            <a:avLst/>
          </a:prstGeom>
          <a:noFill/>
          <a:ln w="38100">
            <a:solidFill>
              <a:srgbClr val="CC55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C5500"/>
                </a:solidFill>
              </a:ln>
              <a:ea typeface="ＭＳ Ｐゴシック" charset="0"/>
              <a:cs typeface="+mn-cs"/>
            </a:endParaRPr>
          </a:p>
        </p:txBody>
      </p:sp>
      <p:cxnSp>
        <p:nvCxnSpPr>
          <p:cNvPr id="10" name="Straight Arrow Connector 9"/>
          <p:cNvCxnSpPr>
            <a:stCxn id="12" idx="3"/>
          </p:cNvCxnSpPr>
          <p:nvPr/>
        </p:nvCxnSpPr>
        <p:spPr>
          <a:xfrm flipV="1">
            <a:off x="2243551" y="2914368"/>
            <a:ext cx="575849" cy="1308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2" idx="3"/>
            <a:endCxn id="7" idx="27"/>
          </p:cNvCxnSpPr>
          <p:nvPr/>
        </p:nvCxnSpPr>
        <p:spPr>
          <a:xfrm>
            <a:off x="2243551" y="4222721"/>
            <a:ext cx="4791904" cy="367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0665" y="3711943"/>
            <a:ext cx="2042886" cy="1021556"/>
          </a:xfrm>
          <a:prstGeom prst="roundRect">
            <a:avLst/>
          </a:prstGeom>
          <a:solidFill>
            <a:srgbClr val="0099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Unlocked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New Business Opportunity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3896" y="836876"/>
            <a:ext cx="226815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Deep Segmentation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Block Level Shown</a:t>
            </a:r>
          </a:p>
        </p:txBody>
      </p:sp>
      <p:cxnSp>
        <p:nvCxnSpPr>
          <p:cNvPr id="18" name="Straight Arrow Connector 17"/>
          <p:cNvCxnSpPr>
            <a:stCxn id="12" idx="3"/>
          </p:cNvCxnSpPr>
          <p:nvPr/>
        </p:nvCxnSpPr>
        <p:spPr>
          <a:xfrm>
            <a:off x="2243551" y="4222721"/>
            <a:ext cx="380896" cy="8124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17488" y="115888"/>
            <a:ext cx="86915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New Book Growth Opportunity</a:t>
            </a: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514601" y="4191000"/>
            <a:ext cx="4191000" cy="194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 dirty="0" smtClean="0">
                <a:latin typeface="Corbel" pitchFamily="34" charset="0"/>
              </a:rPr>
              <a:t>Location, Inc.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dirty="0" smtClean="0">
                <a:latin typeface="Corbel" pitchFamily="34" charset="0"/>
              </a:rPr>
              <a:t>86 </a:t>
            </a:r>
            <a:r>
              <a:rPr lang="en-US" altLang="en-US" sz="2000" dirty="0">
                <a:latin typeface="Corbel" pitchFamily="34" charset="0"/>
              </a:rPr>
              <a:t>Shrewsbury Street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dirty="0">
                <a:latin typeface="Corbel" pitchFamily="34" charset="0"/>
              </a:rPr>
              <a:t>Worcester, Massachusetts 01604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dirty="0">
                <a:latin typeface="Corbel" pitchFamily="34" charset="0"/>
              </a:rPr>
              <a:t>(508) 753-8029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Corbel" pitchFamily="34" charset="0"/>
                <a:hlinkClick r:id="rId2"/>
              </a:rPr>
              <a:t>sales@locationinc.com</a:t>
            </a:r>
            <a:r>
              <a:rPr lang="en-US" altLang="en-US" sz="2000" dirty="0">
                <a:solidFill>
                  <a:srgbClr val="000000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315200" cy="1459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743200"/>
            <a:ext cx="9144000" cy="914400"/>
          </a:xfrm>
          <a:prstGeom prst="rect">
            <a:avLst/>
          </a:prstGeom>
          <a:solidFill>
            <a:srgbClr val="003344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19399"/>
            <a:ext cx="9144000" cy="71301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25400" dir="21480000" algn="tl" rotWithShape="0">
                    <a:schemeClr val="tx1">
                      <a:alpha val="50000"/>
                    </a:schemeClr>
                  </a:outerShdw>
                </a:effectLst>
                <a:latin typeface="Corbel" pitchFamily="34" charset="0"/>
                <a:cs typeface="Arial" charset="0"/>
              </a:rPr>
              <a:t>www.SecurityGauge.com</a:t>
            </a:r>
            <a:endParaRPr lang="en-US" sz="3500" b="1" i="1" dirty="0" smtClean="0">
              <a:solidFill>
                <a:srgbClr val="FFAA69"/>
              </a:solidFill>
              <a:effectLst>
                <a:outerShdw blurRad="38100" dist="25400" dir="21480000" algn="tl" rotWithShape="0">
                  <a:schemeClr val="tx1">
                    <a:alpha val="50000"/>
                  </a:schemeClr>
                </a:outerShdw>
              </a:effectLst>
              <a:latin typeface="Corbe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17488" y="115888"/>
            <a:ext cx="86915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orbel" pitchFamily="34" charset="0"/>
              </a:rPr>
              <a:t>About Location, Inc.</a:t>
            </a: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  <a:latin typeface="Corbel" pitchFamily="34" charset="0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34950" y="639763"/>
            <a:ext cx="8686800" cy="17462"/>
          </a:xfrm>
          <a:prstGeom prst="line">
            <a:avLst/>
          </a:prstGeom>
          <a:noFill/>
          <a:ln w="38100">
            <a:solidFill>
              <a:srgbClr val="CC55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C5500"/>
                </a:solidFill>
              </a:ln>
              <a:ea typeface="ＭＳ Ｐゴシック" charset="0"/>
              <a:cs typeface="+mn-cs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34950" y="843887"/>
            <a:ext cx="7980363" cy="477111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401637" indent="-342900">
              <a:lnSpc>
                <a:spcPct val="95000"/>
              </a:lnSpc>
              <a:spcAft>
                <a:spcPts val="900"/>
              </a:spcAft>
              <a:buClr>
                <a:srgbClr val="FFAA69"/>
              </a:buClr>
              <a:buFont typeface="Courier New" panose="02070309020205020404" pitchFamily="49" charset="0"/>
              <a:buChar char="o"/>
              <a:tabLst>
                <a:tab pos="60325" algn="l"/>
              </a:tabLst>
              <a:defRPr/>
            </a:pP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Over a decade of 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Big Data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Spatial 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Analytics from parcels to places</a:t>
            </a:r>
          </a:p>
          <a:p>
            <a:pPr marL="401637" indent="-342900">
              <a:lnSpc>
                <a:spcPct val="95000"/>
              </a:lnSpc>
              <a:spcAft>
                <a:spcPts val="900"/>
              </a:spcAft>
              <a:buClr>
                <a:srgbClr val="FFAA69"/>
              </a:buClr>
              <a:buFont typeface="Courier New" panose="02070309020205020404" pitchFamily="49" charset="0"/>
              <a:buChar char="o"/>
              <a:tabLst>
                <a:tab pos="60325" algn="l"/>
              </a:tabLst>
              <a:defRPr/>
            </a:pPr>
            <a:endParaRPr lang="en-US" sz="2000" dirty="0">
              <a:solidFill>
                <a:schemeClr val="tx2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401637" indent="-342900">
              <a:lnSpc>
                <a:spcPct val="95000"/>
              </a:lnSpc>
              <a:spcAft>
                <a:spcPts val="900"/>
              </a:spcAft>
              <a:buClr>
                <a:srgbClr val="FFAA69"/>
              </a:buClr>
              <a:buFont typeface="Courier New" panose="02070309020205020404" pitchFamily="49" charset="0"/>
              <a:buChar char="o"/>
              <a:tabLst>
                <a:tab pos="60325" algn="l"/>
              </a:tabLst>
              <a:defRPr/>
            </a:pP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Led by a pioneering team of patented Ph.Ds. from Oak Ridge National Laboratory and the University of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Washington</a:t>
            </a:r>
          </a:p>
          <a:p>
            <a:pPr marL="401637" indent="-342900">
              <a:lnSpc>
                <a:spcPct val="95000"/>
              </a:lnSpc>
              <a:spcAft>
                <a:spcPts val="900"/>
              </a:spcAft>
              <a:buClr>
                <a:srgbClr val="FFAA69"/>
              </a:buClr>
              <a:buFont typeface="Courier New" panose="02070309020205020404" pitchFamily="49" charset="0"/>
              <a:buChar char="o"/>
              <a:tabLst>
                <a:tab pos="60325" algn="l"/>
              </a:tabLst>
              <a:defRPr/>
            </a:pPr>
            <a:endParaRPr lang="en-US" sz="2000" dirty="0" smtClean="0">
              <a:solidFill>
                <a:schemeClr val="tx2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401637" indent="-342900">
              <a:lnSpc>
                <a:spcPct val="95000"/>
              </a:lnSpc>
              <a:spcAft>
                <a:spcPts val="900"/>
              </a:spcAft>
              <a:buClr>
                <a:srgbClr val="FFAA69"/>
              </a:buClr>
              <a:buFont typeface="Courier New" panose="02070309020205020404" pitchFamily="49" charset="0"/>
              <a:buChar char="o"/>
              <a:tabLst>
                <a:tab pos="60325" algn="l"/>
              </a:tabLst>
              <a:defRPr/>
            </a:pP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F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ocused 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on location-based tools to support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high-risk, </a:t>
            </a: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high-cost 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decisions</a:t>
            </a:r>
          </a:p>
          <a:p>
            <a:pPr marL="401637" indent="-342900">
              <a:lnSpc>
                <a:spcPct val="95000"/>
              </a:lnSpc>
              <a:spcAft>
                <a:spcPts val="900"/>
              </a:spcAft>
              <a:buClr>
                <a:srgbClr val="FFAA69"/>
              </a:buClr>
              <a:buFont typeface="Courier New" panose="02070309020205020404" pitchFamily="49" charset="0"/>
              <a:buChar char="o"/>
              <a:tabLst>
                <a:tab pos="60325" algn="l"/>
              </a:tabLst>
              <a:defRPr/>
            </a:pPr>
            <a:endParaRPr lang="en-US" sz="2000" dirty="0">
              <a:solidFill>
                <a:schemeClr val="tx2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401637" indent="-342900">
              <a:lnSpc>
                <a:spcPct val="95000"/>
              </a:lnSpc>
              <a:spcAft>
                <a:spcPts val="900"/>
              </a:spcAft>
              <a:buClr>
                <a:srgbClr val="FFAA69"/>
              </a:buClr>
              <a:buFont typeface="Courier New" panose="02070309020205020404" pitchFamily="49" charset="0"/>
              <a:buChar char="o"/>
              <a:tabLst>
                <a:tab pos="60325" algn="l"/>
              </a:tabLst>
              <a:defRPr/>
            </a:pPr>
            <a:r>
              <a:rPr lang="en-US" sz="2000" dirty="0" smtClean="0">
                <a:latin typeface="Corbel" panose="020B0503020204020204" pitchFamily="34" charset="0"/>
              </a:rPr>
              <a:t>Industries </a:t>
            </a:r>
            <a:r>
              <a:rPr lang="en-US" sz="2000" dirty="0">
                <a:latin typeface="Corbel" panose="020B0503020204020204" pitchFamily="34" charset="0"/>
              </a:rPr>
              <a:t>Served: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Real Estate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Banking/Lending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Insurance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Retail</a:t>
            </a:r>
          </a:p>
          <a:p>
            <a:pPr marL="401637" indent="-342900">
              <a:lnSpc>
                <a:spcPct val="95000"/>
              </a:lnSpc>
              <a:spcAft>
                <a:spcPts val="900"/>
              </a:spcAft>
              <a:buClr>
                <a:srgbClr val="FFAA69"/>
              </a:buClr>
              <a:buFont typeface="Courier New" panose="02070309020205020404" pitchFamily="49" charset="0"/>
              <a:buChar char="o"/>
              <a:tabLst>
                <a:tab pos="60325" algn="l"/>
              </a:tabLst>
              <a:defRPr/>
            </a:pPr>
            <a:endParaRPr lang="en-US" sz="2000" dirty="0">
              <a:solidFill>
                <a:schemeClr val="tx2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marL="401637" indent="-342900">
              <a:lnSpc>
                <a:spcPct val="95000"/>
              </a:lnSpc>
              <a:spcAft>
                <a:spcPts val="900"/>
              </a:spcAft>
              <a:buClr>
                <a:srgbClr val="FFAA69"/>
              </a:buClr>
              <a:buFont typeface="Courier New" panose="02070309020205020404" pitchFamily="49" charset="0"/>
              <a:buChar char="o"/>
              <a:tabLst>
                <a:tab pos="60325" algn="l"/>
              </a:tabLst>
              <a:defRPr/>
            </a:pPr>
            <a:endParaRPr lang="en-US" sz="2000" dirty="0">
              <a:solidFill>
                <a:schemeClr val="tx2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4514" y="6143625"/>
            <a:ext cx="13885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chemeClr val="bg1"/>
                </a:solidFill>
                <a:latin typeface="Corbel" pitchFamily="34" charset="0"/>
                <a:cs typeface="Arial" charset="0"/>
              </a:rPr>
              <a:t>Location, Inc.</a:t>
            </a:r>
            <a:endParaRPr lang="en-US" altLang="en-US" sz="1600" b="1" dirty="0">
              <a:solidFill>
                <a:schemeClr val="bg1"/>
              </a:solidFill>
              <a:latin typeface="Corbe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34950" y="639763"/>
            <a:ext cx="8686800" cy="17462"/>
          </a:xfrm>
          <a:prstGeom prst="line">
            <a:avLst/>
          </a:prstGeom>
          <a:noFill/>
          <a:ln w="38100">
            <a:solidFill>
              <a:srgbClr val="CC55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C5500"/>
                </a:solidFill>
              </a:ln>
              <a:ea typeface="ＭＳ Ｐゴシック" charset="0"/>
              <a:cs typeface="+mn-cs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23824" y="838200"/>
            <a:ext cx="9020175" cy="46482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457200" lvl="0" indent="-457200">
              <a:lnSpc>
                <a:spcPct val="150000"/>
              </a:lnSpc>
              <a:buClr>
                <a:srgbClr val="E1780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 Risk Selection and Management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>
              <a:lnSpc>
                <a:spcPct val="150000"/>
              </a:lnSpc>
              <a:buClr>
                <a:srgbClr val="E17805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Deeply Granular Territory Segmentation  </a:t>
            </a:r>
          </a:p>
          <a:p>
            <a:pPr lvl="2">
              <a:lnSpc>
                <a:spcPct val="150000"/>
              </a:lnSpc>
              <a:buClr>
                <a:srgbClr val="E17805"/>
              </a:buClr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(over 3 billion geospatial points)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-457200">
              <a:lnSpc>
                <a:spcPct val="150000"/>
              </a:lnSpc>
              <a:buClr>
                <a:srgbClr val="E17805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Reveal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Properties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Insure Down to the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</a:t>
            </a:r>
            <a:endPara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5937" indent="-457200">
              <a:lnSpc>
                <a:spcPct val="95000"/>
              </a:lnSpc>
              <a:spcAft>
                <a:spcPts val="900"/>
              </a:spcAft>
              <a:buClr>
                <a:srgbClr val="FFAA69"/>
              </a:buClr>
              <a:buFont typeface="Arial" panose="020B0604020202020204" pitchFamily="34" charset="0"/>
              <a:buChar char="•"/>
              <a:tabLst>
                <a:tab pos="60325" algn="l"/>
              </a:tabLst>
              <a:defRPr/>
            </a:pP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515937" indent="-457200">
              <a:lnSpc>
                <a:spcPct val="95000"/>
              </a:lnSpc>
              <a:spcAft>
                <a:spcPts val="900"/>
              </a:spcAft>
              <a:buClr>
                <a:srgbClr val="FFAA69"/>
              </a:buClr>
              <a:buFont typeface="Arial" panose="020B0604020202020204" pitchFamily="34" charset="0"/>
              <a:buChar char="•"/>
              <a:tabLst>
                <a:tab pos="60325" algn="l"/>
              </a:tabLst>
              <a:defRPr/>
            </a:pP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515937" lvl="1">
              <a:lnSpc>
                <a:spcPct val="95000"/>
              </a:lnSpc>
              <a:spcAft>
                <a:spcPts val="900"/>
              </a:spcAft>
              <a:buClr>
                <a:srgbClr val="FFAA69"/>
              </a:buClr>
              <a:tabLst>
                <a:tab pos="60325" algn="l"/>
              </a:tabLst>
              <a:defRPr/>
            </a:pP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17488" y="115888"/>
            <a:ext cx="86915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High Precision Predictive Crime Risk Analytics</a:t>
            </a: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4514" y="6143625"/>
            <a:ext cx="13885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chemeClr val="bg1"/>
                </a:solidFill>
                <a:latin typeface="Corbel" pitchFamily="34" charset="0"/>
                <a:cs typeface="Arial" charset="0"/>
              </a:rPr>
              <a:t>Location, Inc.</a:t>
            </a:r>
            <a:endParaRPr lang="en-US" altLang="en-US" sz="1600" b="1" dirty="0">
              <a:solidFill>
                <a:schemeClr val="bg1"/>
              </a:solidFill>
              <a:latin typeface="Corbel" pitchFamily="34" charset="0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9" y="3048000"/>
            <a:ext cx="8077200" cy="279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6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10950"/>
            <a:ext cx="5943600" cy="303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34950" y="639763"/>
            <a:ext cx="8686800" cy="17462"/>
          </a:xfrm>
          <a:prstGeom prst="line">
            <a:avLst/>
          </a:prstGeom>
          <a:noFill/>
          <a:ln w="38100">
            <a:solidFill>
              <a:srgbClr val="CC55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C5500"/>
                </a:solidFill>
              </a:ln>
              <a:ea typeface="ＭＳ Ｐゴシック" charset="0"/>
              <a:cs typeface="+mn-cs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23824" y="838200"/>
            <a:ext cx="9020175" cy="46482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457200" lvl="0" indent="-457200">
              <a:lnSpc>
                <a:spcPct val="150000"/>
              </a:lnSpc>
              <a:buClr>
                <a:srgbClr val="E17805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Crime incident data from over 18,000 U.S. Agencies</a:t>
            </a:r>
          </a:p>
          <a:p>
            <a:pPr marL="457200" indent="-457200">
              <a:lnSpc>
                <a:spcPct val="150000"/>
              </a:lnSpc>
              <a:buClr>
                <a:srgbClr val="E17805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75 other data sources</a:t>
            </a:r>
          </a:p>
          <a:p>
            <a:pPr marL="457200" lvl="0" indent="-457200">
              <a:lnSpc>
                <a:spcPct val="150000"/>
              </a:lnSpc>
              <a:buClr>
                <a:srgbClr val="E17805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Relational database to assign crime incidents to spatial jurisdictions.</a:t>
            </a:r>
          </a:p>
          <a:p>
            <a:pPr marL="457200" lvl="0" indent="-457200">
              <a:lnSpc>
                <a:spcPct val="150000"/>
              </a:lnSpc>
              <a:buClr>
                <a:srgbClr val="E17805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100 computer models</a:t>
            </a:r>
          </a:p>
          <a:p>
            <a:pPr marL="515937" indent="-457200">
              <a:lnSpc>
                <a:spcPct val="95000"/>
              </a:lnSpc>
              <a:spcAft>
                <a:spcPts val="900"/>
              </a:spcAft>
              <a:buClr>
                <a:srgbClr val="FFAA69"/>
              </a:buClr>
              <a:buFont typeface="Arial" panose="020B0604020202020204" pitchFamily="34" charset="0"/>
              <a:buChar char="•"/>
              <a:tabLst>
                <a:tab pos="60325" algn="l"/>
              </a:tabLst>
              <a:defRPr/>
            </a:pP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515937" indent="-457200">
              <a:lnSpc>
                <a:spcPct val="95000"/>
              </a:lnSpc>
              <a:spcAft>
                <a:spcPts val="900"/>
              </a:spcAft>
              <a:buClr>
                <a:srgbClr val="FFAA69"/>
              </a:buClr>
              <a:buFont typeface="Arial" panose="020B0604020202020204" pitchFamily="34" charset="0"/>
              <a:buChar char="•"/>
              <a:tabLst>
                <a:tab pos="60325" algn="l"/>
              </a:tabLst>
              <a:defRPr/>
            </a:pP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515937" lvl="1">
              <a:lnSpc>
                <a:spcPct val="95000"/>
              </a:lnSpc>
              <a:spcAft>
                <a:spcPts val="900"/>
              </a:spcAft>
              <a:buClr>
                <a:srgbClr val="FFAA69"/>
              </a:buClr>
              <a:tabLst>
                <a:tab pos="60325" algn="l"/>
              </a:tabLst>
              <a:defRPr/>
            </a:pP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17488" y="115888"/>
            <a:ext cx="86915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High Precision Predictive Crime Risk Analytics</a:t>
            </a: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4514" y="6143625"/>
            <a:ext cx="13885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chemeClr val="bg1"/>
                </a:solidFill>
                <a:latin typeface="Corbel" pitchFamily="34" charset="0"/>
                <a:cs typeface="Arial" charset="0"/>
              </a:rPr>
              <a:t>Location, Inc.</a:t>
            </a:r>
            <a:endParaRPr lang="en-US" altLang="en-US" sz="1600" b="1" dirty="0">
              <a:solidFill>
                <a:schemeClr val="bg1"/>
              </a:solidFill>
              <a:latin typeface="Corbe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58141" y="639763"/>
            <a:ext cx="8686800" cy="17462"/>
          </a:xfrm>
          <a:prstGeom prst="line">
            <a:avLst/>
          </a:prstGeom>
          <a:noFill/>
          <a:ln w="38100">
            <a:solidFill>
              <a:srgbClr val="CC55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C5500"/>
                </a:solidFill>
              </a:ln>
              <a:ea typeface="ＭＳ Ｐゴシック" charset="0"/>
              <a:cs typeface="+mn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7488" y="115888"/>
            <a:ext cx="86915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orbel" pitchFamily="34" charset="0"/>
              </a:rPr>
              <a:t>Crime Risk Index - </a:t>
            </a:r>
            <a:r>
              <a:rPr lang="en-US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Corbel" pitchFamily="34" charset="0"/>
              </a:rPr>
              <a:t>Commercial Property </a:t>
            </a:r>
            <a:endParaRPr lang="en-US" sz="3200" dirty="0">
              <a:solidFill>
                <a:schemeClr val="tx2">
                  <a:lumMod val="65000"/>
                  <a:lumOff val="35000"/>
                </a:schemeClr>
              </a:solidFill>
              <a:latin typeface="Corbe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6289" y="3758738"/>
            <a:ext cx="4792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FA8606"/>
              </a:buClr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Where are these losses coming from:</a:t>
            </a:r>
          </a:p>
          <a:p>
            <a:pPr algn="ctr">
              <a:buClr>
                <a:srgbClr val="FA8606"/>
              </a:buClr>
            </a:pP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Fire, Theft, Vandalism, Agent Fraud, Other</a:t>
            </a:r>
          </a:p>
          <a:p>
            <a:pPr algn="ctr">
              <a:buClr>
                <a:srgbClr val="FA8606"/>
              </a:buClr>
            </a:pP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(losses as a percent of premium)</a:t>
            </a:r>
            <a:endParaRPr 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14514" y="6143625"/>
            <a:ext cx="13885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chemeClr val="bg1"/>
                </a:solidFill>
                <a:latin typeface="Corbel" pitchFamily="34" charset="0"/>
                <a:cs typeface="Arial" charset="0"/>
              </a:rPr>
              <a:t>Location, Inc.</a:t>
            </a:r>
            <a:endParaRPr lang="en-US" altLang="en-US" sz="1600" b="1" dirty="0">
              <a:solidFill>
                <a:schemeClr val="bg1"/>
              </a:solidFill>
              <a:latin typeface="Corbel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333" y="789734"/>
            <a:ext cx="3276600" cy="5181600"/>
          </a:xfrm>
          <a:prstGeom prst="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3962399" y="1600200"/>
            <a:ext cx="828675" cy="2057400"/>
          </a:xfrm>
          <a:prstGeom prst="rightBrace">
            <a:avLst>
              <a:gd name="adj1" fmla="val 8333"/>
              <a:gd name="adj2" fmla="val 46416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20" name="Rounded Rectangle 19"/>
          <p:cNvSpPr/>
          <p:nvPr/>
        </p:nvSpPr>
        <p:spPr>
          <a:xfrm>
            <a:off x="4933949" y="1066800"/>
            <a:ext cx="3143251" cy="2667000"/>
          </a:xfrm>
          <a:prstGeom prst="roundRect">
            <a:avLst/>
          </a:prstGeom>
          <a:solidFill>
            <a:srgbClr val="C00000"/>
          </a:solidFill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u="sng" dirty="0" smtClean="0"/>
              <a:t>49% </a:t>
            </a:r>
            <a:r>
              <a:rPr lang="en-US" sz="1800" b="1" u="sng" dirty="0"/>
              <a:t>OF THE</a:t>
            </a:r>
            <a:r>
              <a:rPr lang="en-US" sz="1800" b="1" u="sng" baseline="0" dirty="0"/>
              <a:t> </a:t>
            </a:r>
            <a:r>
              <a:rPr lang="en-US" sz="1800" b="1" u="sng" dirty="0"/>
              <a:t>BOOK</a:t>
            </a:r>
          </a:p>
          <a:p>
            <a:pPr algn="ctr"/>
            <a:r>
              <a:rPr lang="en-US" sz="1800" b="1" i="0" u="sng" strike="noStrike" baseline="0" dirty="0" smtClean="0">
                <a:solidFill>
                  <a:srgbClr val="FFFF00"/>
                </a:solidFill>
                <a:effectLst/>
              </a:rPr>
              <a:t>63% </a:t>
            </a:r>
            <a:r>
              <a:rPr lang="en-US" sz="1800" b="1" i="0" u="sng" strike="noStrike" baseline="0" dirty="0">
                <a:solidFill>
                  <a:srgbClr val="FFFF00"/>
                </a:solidFill>
                <a:effectLst/>
              </a:rPr>
              <a:t>OF FIRE, THEFT &amp; VANDALISM LOSSES</a:t>
            </a:r>
          </a:p>
          <a:p>
            <a:pPr algn="ctr"/>
            <a:endParaRPr lang="en-US" sz="1800" b="1" i="0" u="sng" strike="noStrike" baseline="0" dirty="0">
              <a:solidFill>
                <a:srgbClr val="FFFF00"/>
              </a:solidFill>
              <a:effectLst/>
            </a:endParaRPr>
          </a:p>
          <a:p>
            <a:r>
              <a:rPr lang="en-US" sz="1800" b="1" u="sng" dirty="0">
                <a:solidFill>
                  <a:schemeClr val="lt1"/>
                </a:solidFill>
                <a:effectLst/>
              </a:rPr>
              <a:t>FOR</a:t>
            </a:r>
            <a:r>
              <a:rPr lang="en-US" sz="1800" b="1" u="sng" baseline="0" dirty="0">
                <a:solidFill>
                  <a:schemeClr val="lt1"/>
                </a:solidFill>
                <a:effectLst/>
              </a:rPr>
              <a:t> A $</a:t>
            </a:r>
            <a:r>
              <a:rPr lang="en-US" sz="1800" b="1" u="sng" baseline="0" dirty="0" smtClean="0">
                <a:solidFill>
                  <a:schemeClr val="lt1"/>
                </a:solidFill>
                <a:effectLst/>
              </a:rPr>
              <a:t>147M </a:t>
            </a:r>
            <a:r>
              <a:rPr lang="en-US" sz="1800" b="1" u="sng" baseline="0" dirty="0">
                <a:solidFill>
                  <a:schemeClr val="lt1"/>
                </a:solidFill>
                <a:effectLst/>
              </a:rPr>
              <a:t>BOOK:</a:t>
            </a:r>
            <a:endParaRPr lang="en-US" sz="1800" dirty="0">
              <a:effectLst/>
            </a:endParaRPr>
          </a:p>
          <a:p>
            <a:r>
              <a:rPr lang="en-US" sz="1800" b="1" baseline="0" dirty="0">
                <a:solidFill>
                  <a:schemeClr val="lt1"/>
                </a:solidFill>
                <a:effectLst/>
              </a:rPr>
              <a:t>   </a:t>
            </a:r>
            <a:r>
              <a:rPr lang="en-US" sz="1800" b="1" baseline="0" dirty="0" smtClean="0">
                <a:solidFill>
                  <a:schemeClr val="lt1"/>
                </a:solidFill>
                <a:effectLst/>
              </a:rPr>
              <a:t>77,7</a:t>
            </a:r>
            <a:r>
              <a:rPr lang="en-US" sz="1800" b="1" dirty="0" smtClean="0">
                <a:solidFill>
                  <a:schemeClr val="lt1"/>
                </a:solidFill>
                <a:effectLst/>
              </a:rPr>
              <a:t>00 POLICIES </a:t>
            </a:r>
            <a:r>
              <a:rPr lang="en-US" sz="1800" b="1" dirty="0">
                <a:solidFill>
                  <a:schemeClr val="lt1"/>
                </a:solidFill>
                <a:effectLst/>
              </a:rPr>
              <a:t>&amp;</a:t>
            </a:r>
            <a:endParaRPr lang="en-US" sz="1800" dirty="0">
              <a:effectLst/>
            </a:endParaRPr>
          </a:p>
          <a:p>
            <a:r>
              <a:rPr lang="en-US" sz="1800" b="1" baseline="0" dirty="0">
                <a:solidFill>
                  <a:schemeClr val="lt1"/>
                </a:solidFill>
                <a:effectLst/>
              </a:rPr>
              <a:t>   </a:t>
            </a:r>
            <a:r>
              <a:rPr lang="en-US" sz="1800" b="1" dirty="0" smtClean="0">
                <a:solidFill>
                  <a:schemeClr val="lt1"/>
                </a:solidFill>
                <a:effectLst/>
              </a:rPr>
              <a:t>$</a:t>
            </a:r>
            <a:r>
              <a:rPr lang="en-US" sz="1800" b="1" dirty="0" smtClean="0"/>
              <a:t>74</a:t>
            </a:r>
            <a:r>
              <a:rPr lang="en-US" sz="1800" b="1" dirty="0" smtClean="0">
                <a:solidFill>
                  <a:schemeClr val="lt1"/>
                </a:solidFill>
                <a:effectLst/>
              </a:rPr>
              <a:t>M </a:t>
            </a:r>
            <a:r>
              <a:rPr lang="en-US" sz="1800" b="1" dirty="0">
                <a:solidFill>
                  <a:schemeClr val="lt1"/>
                </a:solidFill>
                <a:effectLst/>
              </a:rPr>
              <a:t>IN</a:t>
            </a:r>
            <a:r>
              <a:rPr lang="en-US" sz="1800" b="1" baseline="0" dirty="0">
                <a:solidFill>
                  <a:schemeClr val="lt1"/>
                </a:solidFill>
                <a:effectLst/>
              </a:rPr>
              <a:t> PREMIUM</a:t>
            </a:r>
            <a:endParaRPr lang="en-US" sz="1800" dirty="0">
              <a:effectLst/>
            </a:endParaRPr>
          </a:p>
          <a:p>
            <a:r>
              <a:rPr lang="en-US" sz="1800" b="1" i="0" baseline="0" dirty="0">
                <a:solidFill>
                  <a:schemeClr val="lt1"/>
                </a:solidFill>
                <a:effectLst/>
              </a:rPr>
              <a:t>   </a:t>
            </a:r>
            <a:r>
              <a:rPr lang="en-US" sz="1800" b="1" i="0" baseline="0" dirty="0" smtClean="0">
                <a:solidFill>
                  <a:srgbClr val="FFFF00"/>
                </a:solidFill>
                <a:effectLst/>
              </a:rPr>
              <a:t>$</a:t>
            </a:r>
            <a:r>
              <a:rPr lang="en-US" sz="1800" b="1" dirty="0" smtClean="0">
                <a:solidFill>
                  <a:srgbClr val="FFFF00"/>
                </a:solidFill>
              </a:rPr>
              <a:t>22.7</a:t>
            </a:r>
            <a:r>
              <a:rPr lang="en-US" sz="1800" b="1" i="0" baseline="0" dirty="0" smtClean="0">
                <a:solidFill>
                  <a:srgbClr val="FFFF00"/>
                </a:solidFill>
                <a:effectLst/>
              </a:rPr>
              <a:t>M </a:t>
            </a:r>
            <a:r>
              <a:rPr lang="en-US" sz="1800" b="1" i="0" baseline="0" dirty="0">
                <a:solidFill>
                  <a:srgbClr val="FFFF00"/>
                </a:solidFill>
                <a:effectLst/>
              </a:rPr>
              <a:t>IN LOSSES</a:t>
            </a:r>
            <a:endParaRPr lang="en-US" sz="1800" b="1" i="0" u="sng" strike="noStrike" baseline="0" dirty="0">
              <a:solidFill>
                <a:srgbClr val="FFFF0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6103" y="5496580"/>
            <a:ext cx="4900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Childcare, </a:t>
            </a:r>
            <a:r>
              <a:rPr lang="en-US" sz="1400" dirty="0" smtClean="0"/>
              <a:t>Bars/</a:t>
            </a:r>
            <a:r>
              <a:rPr lang="en-US" sz="1400" dirty="0" err="1" smtClean="0"/>
              <a:t>Restaurant,s</a:t>
            </a:r>
            <a:r>
              <a:rPr lang="en-US" sz="1400" dirty="0" smtClean="0"/>
              <a:t> Mercantile</a:t>
            </a:r>
            <a:r>
              <a:rPr lang="en-US" sz="1400" dirty="0"/>
              <a:t>, </a:t>
            </a:r>
            <a:r>
              <a:rPr lang="en-US" sz="1400" dirty="0" smtClean="0"/>
              <a:t>Vacant </a:t>
            </a:r>
            <a:r>
              <a:rPr lang="en-US" sz="1400" dirty="0"/>
              <a:t>Building </a:t>
            </a:r>
            <a:r>
              <a:rPr lang="en-US" sz="1400" dirty="0" smtClean="0"/>
              <a:t>&amp; </a:t>
            </a:r>
          </a:p>
          <a:p>
            <a:pPr algn="ctr"/>
            <a:r>
              <a:rPr lang="en-US" sz="1400" dirty="0" err="1" smtClean="0"/>
              <a:t>Habitational</a:t>
            </a:r>
            <a:r>
              <a:rPr lang="en-US" sz="1400" dirty="0" smtClean="0"/>
              <a:t> </a:t>
            </a:r>
            <a:r>
              <a:rPr lang="en-US" sz="1400" dirty="0"/>
              <a:t>(apartments and rental dwellings)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795395"/>
              </p:ext>
            </p:extLst>
          </p:nvPr>
        </p:nvGraphicFramePr>
        <p:xfrm>
          <a:off x="609600" y="802631"/>
          <a:ext cx="3234066" cy="5138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846"/>
                <a:gridCol w="2398220"/>
              </a:tblGrid>
              <a:tr h="74559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SecurityGauge</a:t>
                      </a:r>
                      <a:r>
                        <a:rPr lang="en-US" sz="2000" b="1" u="none" strike="noStrike" baseline="300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®</a:t>
                      </a:r>
                      <a:r>
                        <a:rPr lang="en-US" sz="1800" b="1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endParaRPr lang="en-US" sz="1800" b="1" u="none" strike="noStrike" dirty="0" smtClean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Property </a:t>
                      </a:r>
                      <a:r>
                        <a:rPr lang="en-US" sz="1800" b="1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Crime Risk Index</a:t>
                      </a:r>
                      <a:endParaRPr lang="en-US" sz="1800" b="1" i="0" u="none" strike="noStrike" dirty="0">
                        <a:solidFill>
                          <a:srgbClr val="262626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8199" marR="8199" marT="8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96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8199" marR="8199" marT="8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82.4% </a:t>
                      </a:r>
                      <a:r>
                        <a:rPr lang="en-US" sz="20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Loss</a:t>
                      </a:r>
                      <a:r>
                        <a:rPr lang="en-US" sz="2000" b="0" u="none" strike="noStrik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Ratio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8199" marR="8199" marT="81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</a:tr>
              <a:tr h="4296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9</a:t>
                      </a:r>
                      <a:endParaRPr lang="en-US" sz="2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8199" marR="8199" marT="8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44.4% </a:t>
                      </a:r>
                      <a:r>
                        <a:rPr lang="en-US" sz="20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Loss Ratio</a:t>
                      </a:r>
                      <a:endParaRPr lang="en-US" sz="2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8199" marR="8199" marT="81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</a:tr>
              <a:tr h="4296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</a:t>
                      </a:r>
                      <a:endParaRPr lang="en-US" sz="2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8199" marR="8199" marT="8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26.8% </a:t>
                      </a:r>
                      <a:r>
                        <a:rPr lang="en-US" sz="20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Loss Ratio</a:t>
                      </a:r>
                      <a:endParaRPr lang="en-US" sz="2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8199" marR="8199" marT="81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</a:tr>
              <a:tr h="4296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  <a:endParaRPr lang="en-US" sz="2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8199" marR="8199" marT="8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26.3% </a:t>
                      </a:r>
                      <a:r>
                        <a:rPr lang="en-US" sz="20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Loss Ratio</a:t>
                      </a:r>
                      <a:endParaRPr lang="en-US" sz="2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8199" marR="8199" marT="81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</a:tr>
              <a:tr h="4296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  <a:endParaRPr lang="en-US" sz="24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8199" marR="8199" marT="8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26.1% </a:t>
                      </a:r>
                      <a:r>
                        <a:rPr lang="en-US" sz="20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Loss Ratio</a:t>
                      </a:r>
                      <a:endParaRPr lang="en-US" sz="2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8199" marR="8199" marT="81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</a:tr>
              <a:tr h="5242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8199" marR="8199" marT="8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21.2% </a:t>
                      </a:r>
                      <a:r>
                        <a:rPr lang="en-US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Loss Ratio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(National Average Risk)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8199" marR="8199" marT="81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</a:tr>
              <a:tr h="4296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8199" marR="8199" marT="8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19.8% </a:t>
                      </a:r>
                      <a:r>
                        <a:rPr lang="en-US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Loss Ratio</a:t>
                      </a:r>
                      <a:endParaRPr lang="en-US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8199" marR="8199" marT="81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</a:tr>
              <a:tr h="4296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8199" marR="8199" marT="8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16.5% </a:t>
                      </a:r>
                      <a:r>
                        <a:rPr lang="en-US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Loss Ratio</a:t>
                      </a:r>
                      <a:endParaRPr lang="en-US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8199" marR="8199" marT="81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</a:tr>
              <a:tr h="4296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8199" marR="8199" marT="8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16.2% </a:t>
                      </a:r>
                      <a:r>
                        <a:rPr lang="en-US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Loss Ratio</a:t>
                      </a:r>
                      <a:endParaRPr lang="en-US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8199" marR="8199" marT="81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</a:tr>
              <a:tr h="4296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8199" marR="8199" marT="8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B5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6.9% </a:t>
                      </a:r>
                      <a:r>
                        <a:rPr lang="en-US" sz="1800" b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Loss Ratio</a:t>
                      </a:r>
                      <a:endParaRPr lang="en-US" sz="1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8199" marR="8199" marT="819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B56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76199" y="769349"/>
            <a:ext cx="8952835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kern="0" dirty="0">
              <a:latin typeface="Corbel" panose="020B0503020204020204" pitchFamily="34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4514" y="6143625"/>
            <a:ext cx="13885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chemeClr val="bg1"/>
                </a:solidFill>
                <a:latin typeface="Corbel" pitchFamily="34" charset="0"/>
                <a:cs typeface="Arial" charset="0"/>
              </a:rPr>
              <a:t>Location, Inc.</a:t>
            </a:r>
            <a:endParaRPr lang="en-US" altLang="en-US" sz="1600" b="1" dirty="0">
              <a:solidFill>
                <a:schemeClr val="bg1"/>
              </a:solidFill>
              <a:latin typeface="Corbel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864" y="3733800"/>
            <a:ext cx="3932485" cy="2283320"/>
          </a:xfrm>
          <a:prstGeom prst="rect">
            <a:avLst/>
          </a:prstGeom>
          <a:ln w="88900" cap="sq" cmpd="thickThin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166914" y="6296025"/>
            <a:ext cx="13885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chemeClr val="bg1"/>
                </a:solidFill>
                <a:latin typeface="Corbel" pitchFamily="34" charset="0"/>
                <a:cs typeface="Arial" charset="0"/>
              </a:rPr>
              <a:t>Location, Inc.</a:t>
            </a:r>
            <a:endParaRPr lang="en-US" altLang="en-US" sz="1600" b="1" dirty="0">
              <a:solidFill>
                <a:schemeClr val="bg1"/>
              </a:solidFill>
              <a:latin typeface="Corbel" pitchFamily="34" charset="0"/>
              <a:cs typeface="Arial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84" y="6143625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-4870" y="6143625"/>
            <a:ext cx="13885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chemeClr val="bg1"/>
                </a:solidFill>
                <a:latin typeface="Corbel" pitchFamily="34" charset="0"/>
                <a:cs typeface="Arial" charset="0"/>
              </a:rPr>
              <a:t>Location, Inc.</a:t>
            </a:r>
            <a:endParaRPr lang="en-US" altLang="en-US" sz="1600" b="1" dirty="0">
              <a:solidFill>
                <a:schemeClr val="bg1"/>
              </a:solidFill>
              <a:latin typeface="Corbel" pitchFamily="34" charset="0"/>
              <a:cs typeface="Arial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17488" y="115888"/>
            <a:ext cx="8816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rbel" pitchFamily="34" charset="0"/>
              </a:rPr>
              <a:t>Risk Category Examples</a:t>
            </a:r>
            <a:endParaRPr lang="en-US" altLang="en-US" sz="2000" dirty="0">
              <a:solidFill>
                <a:schemeClr val="tx2">
                  <a:lumMod val="75000"/>
                  <a:lumOff val="25000"/>
                </a:schemeClr>
              </a:solidFill>
              <a:latin typeface="Corbel" pitchFamily="34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51437" y="1996968"/>
            <a:ext cx="4071947" cy="2738007"/>
            <a:chOff x="2619482" y="1838216"/>
            <a:chExt cx="4071947" cy="2738007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482" y="2286000"/>
              <a:ext cx="3961981" cy="2290223"/>
            </a:xfrm>
            <a:prstGeom prst="rect">
              <a:avLst/>
            </a:prstGeom>
            <a:ln w="88900" cap="sq" cmpd="thickThin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578350" y="1838216"/>
              <a:ext cx="21130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C000"/>
                  </a:solidFill>
                  <a:latin typeface="Corbel" panose="020B0503020204020204" pitchFamily="34" charset="0"/>
                </a:rPr>
                <a:t>Crime Risk Category 5</a:t>
              </a:r>
              <a:endParaRPr lang="en-US" sz="1600" b="1" dirty="0">
                <a:solidFill>
                  <a:srgbClr val="FFC000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921384" y="3283949"/>
            <a:ext cx="211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Corbel" panose="020B0503020204020204" pitchFamily="34" charset="0"/>
              </a:rPr>
              <a:t>Crime Risk Category 1</a:t>
            </a:r>
            <a:endParaRPr lang="en-US" sz="1600" b="1" dirty="0">
              <a:solidFill>
                <a:srgbClr val="008000"/>
              </a:solidFill>
              <a:latin typeface="Corbel" panose="020B05030202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7488" y="684176"/>
            <a:ext cx="4222608" cy="2686719"/>
            <a:chOff x="217488" y="597230"/>
            <a:chExt cx="4222608" cy="2686719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88" y="1007962"/>
              <a:ext cx="4017294" cy="2275987"/>
            </a:xfrm>
            <a:prstGeom prst="rect">
              <a:avLst/>
            </a:prstGeom>
            <a:ln w="88900" cap="sq" cmpd="thickThin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2221219" y="597230"/>
              <a:ext cx="22188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  <a:latin typeface="Corbel" panose="020B0503020204020204" pitchFamily="34" charset="0"/>
                </a:rPr>
                <a:t>Crime Risk Category 10</a:t>
              </a:r>
              <a:endParaRPr lang="en-US" sz="1600" b="1" dirty="0">
                <a:solidFill>
                  <a:srgbClr val="C00000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234950" y="639763"/>
            <a:ext cx="8686800" cy="17462"/>
          </a:xfrm>
          <a:prstGeom prst="line">
            <a:avLst/>
          </a:prstGeom>
          <a:noFill/>
          <a:ln w="38100">
            <a:solidFill>
              <a:srgbClr val="CC55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C5500"/>
                </a:solidFill>
              </a:ln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3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234950" y="639763"/>
            <a:ext cx="8686800" cy="17462"/>
          </a:xfrm>
          <a:prstGeom prst="line">
            <a:avLst/>
          </a:prstGeom>
          <a:noFill/>
          <a:ln w="38100">
            <a:solidFill>
              <a:srgbClr val="CC55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C5500"/>
                </a:solidFill>
              </a:ln>
              <a:ea typeface="ＭＳ Ｐゴシック" charset="0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4514" y="6143625"/>
            <a:ext cx="13885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chemeClr val="bg1"/>
                </a:solidFill>
                <a:latin typeface="Corbel" pitchFamily="34" charset="0"/>
                <a:cs typeface="Arial" charset="0"/>
              </a:rPr>
              <a:t>Location, Inc.</a:t>
            </a:r>
            <a:endParaRPr lang="en-US" altLang="en-US" sz="1600" b="1" dirty="0">
              <a:solidFill>
                <a:schemeClr val="bg1"/>
              </a:solidFill>
              <a:latin typeface="Corbel" pitchFamily="34" charset="0"/>
              <a:cs typeface="Arial" charset="0"/>
            </a:endParaRPr>
          </a:p>
        </p:txBody>
      </p:sp>
      <p:pic>
        <p:nvPicPr>
          <p:cNvPr id="15" name="Content Placeholder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87" b="26236"/>
          <a:stretch/>
        </p:blipFill>
        <p:spPr bwMode="auto">
          <a:xfrm>
            <a:off x="217488" y="1061040"/>
            <a:ext cx="4278312" cy="50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4" t="4728" r="35397" b="13450"/>
          <a:stretch/>
        </p:blipFill>
        <p:spPr>
          <a:xfrm>
            <a:off x="4625975" y="1059620"/>
            <a:ext cx="4371975" cy="5073977"/>
          </a:xfrm>
          <a:prstGeom prst="rect">
            <a:avLst/>
          </a:prstGeom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990600" y="777189"/>
            <a:ext cx="3044882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algn="ctr" fontAlgn="base">
              <a:spcAft>
                <a:spcPts val="900"/>
              </a:spcAft>
              <a:defRPr/>
            </a:pPr>
            <a:r>
              <a:rPr lang="en-US" sz="1600" b="1" dirty="0" smtClean="0">
                <a:latin typeface="+mj-lt"/>
                <a:cs typeface="Corbel"/>
              </a:rPr>
              <a:t>Current Industry Technology</a:t>
            </a:r>
            <a:endParaRPr lang="en-US" sz="1600" b="1" dirty="0">
              <a:latin typeface="+mj-lt"/>
              <a:cs typeface="Corbel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790038" y="777190"/>
            <a:ext cx="2116251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algn="ctr" fontAlgn="base">
              <a:spcAft>
                <a:spcPts val="900"/>
              </a:spcAft>
              <a:defRPr/>
            </a:pPr>
            <a:r>
              <a:rPr lang="en-US" sz="1600" b="1" dirty="0" smtClean="0">
                <a:latin typeface="+mj-lt"/>
                <a:cs typeface="Corbel"/>
              </a:rPr>
              <a:t>SecurityGauge</a:t>
            </a:r>
            <a:endParaRPr lang="en-US" sz="1600" b="1" dirty="0">
              <a:latin typeface="+mj-lt"/>
              <a:cs typeface="Corbel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7488" y="115888"/>
            <a:ext cx="8816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rbel" pitchFamily="34" charset="0"/>
              </a:rPr>
              <a:t>What’s New Here?</a:t>
            </a:r>
            <a:endParaRPr lang="en-US" altLang="en-US" sz="2000" dirty="0">
              <a:solidFill>
                <a:schemeClr val="tx2">
                  <a:lumMod val="75000"/>
                  <a:lumOff val="25000"/>
                </a:schemeClr>
              </a:solidFill>
              <a:latin typeface="Corbe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7488" y="115888"/>
            <a:ext cx="86915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Fire &amp; Crime - Current Pure Premiums</a:t>
            </a: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234950" y="639763"/>
            <a:ext cx="8686800" cy="17462"/>
          </a:xfrm>
          <a:prstGeom prst="line">
            <a:avLst/>
          </a:prstGeom>
          <a:noFill/>
          <a:ln w="38100">
            <a:solidFill>
              <a:srgbClr val="CC55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C5500"/>
                </a:solidFill>
              </a:ln>
              <a:ea typeface="ＭＳ Ｐゴシック" charset="0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6143625"/>
            <a:ext cx="9144000" cy="714375"/>
            <a:chOff x="0" y="6143625"/>
            <a:chExt cx="9144000" cy="714375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43625"/>
              <a:ext cx="9144000" cy="71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5"/>
            <p:cNvSpPr txBox="1">
              <a:spLocks noChangeArrowheads="1"/>
            </p:cNvSpPr>
            <p:nvPr/>
          </p:nvSpPr>
          <p:spPr bwMode="auto">
            <a:xfrm>
              <a:off x="14514" y="6143625"/>
              <a:ext cx="13885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 smtClean="0">
                  <a:solidFill>
                    <a:schemeClr val="bg1"/>
                  </a:solidFill>
                  <a:latin typeface="Corbel" pitchFamily="34" charset="0"/>
                  <a:cs typeface="Arial" charset="0"/>
                </a:rPr>
                <a:t>Location, Inc.</a:t>
              </a:r>
              <a:endParaRPr lang="en-US" altLang="en-US" sz="1600" b="1" dirty="0">
                <a:solidFill>
                  <a:schemeClr val="bg1"/>
                </a:solidFill>
                <a:latin typeface="Corbel" pitchFamily="34" charset="0"/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9276" y="879666"/>
            <a:ext cx="1430132" cy="2161937"/>
            <a:chOff x="24453" y="4038600"/>
            <a:chExt cx="1430132" cy="2161937"/>
          </a:xfrm>
        </p:grpSpPr>
        <p:sp>
          <p:nvSpPr>
            <p:cNvPr id="3" name="TextBox 2"/>
            <p:cNvSpPr txBox="1"/>
            <p:nvPr/>
          </p:nvSpPr>
          <p:spPr>
            <a:xfrm>
              <a:off x="47322" y="4149534"/>
              <a:ext cx="13949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Pure Premium</a:t>
              </a:r>
            </a:p>
            <a:p>
              <a:pPr algn="ctr"/>
              <a:r>
                <a:rPr lang="en-US" sz="1400" dirty="0" smtClean="0"/>
                <a:t>Legend</a:t>
              </a:r>
              <a:endParaRPr lang="en-US" sz="16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72706" y="5935643"/>
              <a:ext cx="151109" cy="144444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9760" y="5880907"/>
              <a:ext cx="64793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Lowest</a:t>
              </a:r>
              <a:endParaRPr lang="en-US" sz="1600" b="1" dirty="0" smtClean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72706" y="5681727"/>
              <a:ext cx="151109" cy="144444"/>
            </a:xfrm>
            <a:prstGeom prst="ellipse">
              <a:avLst/>
            </a:prstGeom>
            <a:solidFill>
              <a:srgbClr val="67A95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3815" y="5626991"/>
              <a:ext cx="10054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Low-Medium</a:t>
              </a:r>
              <a:endParaRPr lang="en-US" sz="1600" b="1" dirty="0" smtClean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72706" y="5424753"/>
              <a:ext cx="151109" cy="144444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9760" y="5370017"/>
              <a:ext cx="69281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Medium</a:t>
              </a:r>
              <a:endParaRPr lang="en-US" sz="1600" b="1" dirty="0" smtClean="0"/>
            </a:p>
          </p:txBody>
        </p:sp>
        <p:sp>
          <p:nvSpPr>
            <p:cNvPr id="21" name="Oval 20"/>
            <p:cNvSpPr/>
            <p:nvPr/>
          </p:nvSpPr>
          <p:spPr>
            <a:xfrm>
              <a:off x="172706" y="5170837"/>
              <a:ext cx="151109" cy="144444"/>
            </a:xfrm>
            <a:prstGeom prst="ellipse">
              <a:avLst/>
            </a:prstGeom>
            <a:solidFill>
              <a:srgbClr val="FA860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3815" y="5116101"/>
              <a:ext cx="103586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Medium-High</a:t>
              </a:r>
              <a:endParaRPr lang="en-US" sz="1600" b="1" dirty="0" smtClean="0"/>
            </a:p>
          </p:txBody>
        </p:sp>
        <p:sp>
          <p:nvSpPr>
            <p:cNvPr id="23" name="Oval 22"/>
            <p:cNvSpPr/>
            <p:nvPr/>
          </p:nvSpPr>
          <p:spPr>
            <a:xfrm>
              <a:off x="172706" y="4916921"/>
              <a:ext cx="151109" cy="14444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3815" y="4862185"/>
              <a:ext cx="6783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Highest</a:t>
              </a:r>
              <a:endParaRPr lang="en-US" sz="1600" b="1" dirty="0" smtClean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453" y="4038600"/>
              <a:ext cx="1430132" cy="2161937"/>
            </a:xfrm>
            <a:prstGeom prst="rect">
              <a:avLst/>
            </a:pr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141004" y="4834318"/>
              <a:ext cx="119703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923360" cy="527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9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33729" y="108946"/>
            <a:ext cx="89102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Location, Inc. Geospatial Layer Added </a:t>
            </a:r>
            <a:r>
              <a:rPr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(Adjusted Premiums)</a:t>
            </a: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234950" y="639763"/>
            <a:ext cx="8686800" cy="17462"/>
          </a:xfrm>
          <a:prstGeom prst="line">
            <a:avLst/>
          </a:prstGeom>
          <a:noFill/>
          <a:ln w="38100">
            <a:solidFill>
              <a:srgbClr val="CC55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CC5500"/>
                </a:solidFill>
              </a:ln>
              <a:ea typeface="ＭＳ Ｐゴシック" charset="0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6143625"/>
            <a:ext cx="9144000" cy="714375"/>
            <a:chOff x="0" y="6143625"/>
            <a:chExt cx="9144000" cy="714375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43625"/>
              <a:ext cx="9144000" cy="71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5"/>
            <p:cNvSpPr txBox="1">
              <a:spLocks noChangeArrowheads="1"/>
            </p:cNvSpPr>
            <p:nvPr/>
          </p:nvSpPr>
          <p:spPr bwMode="auto">
            <a:xfrm>
              <a:off x="14514" y="6143625"/>
              <a:ext cx="13885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 smtClean="0">
                  <a:solidFill>
                    <a:schemeClr val="bg1"/>
                  </a:solidFill>
                  <a:latin typeface="Corbel" pitchFamily="34" charset="0"/>
                  <a:cs typeface="Arial" charset="0"/>
                </a:rPr>
                <a:t>Location, Inc.</a:t>
              </a:r>
              <a:endParaRPr lang="en-US" altLang="en-US" sz="1600" b="1" dirty="0">
                <a:solidFill>
                  <a:schemeClr val="bg1"/>
                </a:solidFill>
                <a:latin typeface="Corbel" pitchFamily="34" charset="0"/>
                <a:cs typeface="Arial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2871" y="882491"/>
            <a:ext cx="1430132" cy="2161937"/>
            <a:chOff x="24453" y="4038600"/>
            <a:chExt cx="1430132" cy="2161937"/>
          </a:xfrm>
        </p:grpSpPr>
        <p:sp>
          <p:nvSpPr>
            <p:cNvPr id="27" name="TextBox 26"/>
            <p:cNvSpPr txBox="1"/>
            <p:nvPr/>
          </p:nvSpPr>
          <p:spPr>
            <a:xfrm>
              <a:off x="47322" y="4146709"/>
              <a:ext cx="13949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Pure Premium</a:t>
              </a:r>
            </a:p>
            <a:p>
              <a:pPr algn="ctr"/>
              <a:r>
                <a:rPr lang="en-US" sz="1400" dirty="0" smtClean="0"/>
                <a:t>Legend</a:t>
              </a:r>
              <a:endParaRPr lang="en-US" sz="16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72706" y="5935643"/>
              <a:ext cx="151109" cy="144444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9760" y="5880907"/>
              <a:ext cx="64793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Lowest</a:t>
              </a:r>
              <a:endParaRPr lang="en-US" sz="1600" b="1" dirty="0" smtClean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72706" y="5681727"/>
              <a:ext cx="151109" cy="144444"/>
            </a:xfrm>
            <a:prstGeom prst="ellipse">
              <a:avLst/>
            </a:prstGeom>
            <a:solidFill>
              <a:srgbClr val="67A95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3815" y="5626991"/>
              <a:ext cx="10054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Low-Medium</a:t>
              </a:r>
              <a:endParaRPr lang="en-US" sz="1600" b="1" dirty="0" smtClean="0"/>
            </a:p>
          </p:txBody>
        </p:sp>
        <p:sp>
          <p:nvSpPr>
            <p:cNvPr id="36" name="Oval 35"/>
            <p:cNvSpPr/>
            <p:nvPr/>
          </p:nvSpPr>
          <p:spPr>
            <a:xfrm>
              <a:off x="172706" y="5424753"/>
              <a:ext cx="151109" cy="144444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9760" y="5370017"/>
              <a:ext cx="69281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Medium</a:t>
              </a:r>
              <a:endParaRPr lang="en-US" sz="1600" b="1" dirty="0" smtClean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72706" y="5170837"/>
              <a:ext cx="151109" cy="144444"/>
            </a:xfrm>
            <a:prstGeom prst="ellipse">
              <a:avLst/>
            </a:prstGeom>
            <a:solidFill>
              <a:srgbClr val="FA860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3815" y="5116101"/>
              <a:ext cx="103586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Medium-High</a:t>
              </a:r>
              <a:endParaRPr lang="en-US" sz="1600" b="1" dirty="0" smtClean="0"/>
            </a:p>
          </p:txBody>
        </p:sp>
        <p:sp>
          <p:nvSpPr>
            <p:cNvPr id="40" name="Oval 39"/>
            <p:cNvSpPr/>
            <p:nvPr/>
          </p:nvSpPr>
          <p:spPr>
            <a:xfrm>
              <a:off x="172706" y="4916921"/>
              <a:ext cx="151109" cy="14444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815" y="4862185"/>
              <a:ext cx="6783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Highest</a:t>
              </a:r>
              <a:endParaRPr lang="en-US" sz="1600" b="1" dirty="0" smtClean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453" y="4038600"/>
              <a:ext cx="1430132" cy="2161937"/>
            </a:xfrm>
            <a:prstGeom prst="rect">
              <a:avLst/>
            </a:pr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141004" y="4834318"/>
              <a:ext cx="119703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99605"/>
            <a:ext cx="574439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6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9760</TotalTime>
  <Words>833</Words>
  <Application>Microsoft Office PowerPoint</Application>
  <PresentationFormat>On-screen Show (4:3)</PresentationFormat>
  <Paragraphs>251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Glick</dc:creator>
  <cp:lastModifiedBy>Corey Simons</cp:lastModifiedBy>
  <cp:revision>359</cp:revision>
  <cp:lastPrinted>2014-03-19T15:04:57Z</cp:lastPrinted>
  <dcterms:created xsi:type="dcterms:W3CDTF">2013-09-18T17:06:50Z</dcterms:created>
  <dcterms:modified xsi:type="dcterms:W3CDTF">2015-09-17T17:45:11Z</dcterms:modified>
</cp:coreProperties>
</file>