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63"/>
  </p:notesMasterIdLst>
  <p:handoutMasterIdLst>
    <p:handoutMasterId r:id="rId64"/>
  </p:handoutMasterIdLst>
  <p:sldIdLst>
    <p:sldId id="452" r:id="rId2"/>
    <p:sldId id="453" r:id="rId3"/>
    <p:sldId id="454" r:id="rId4"/>
    <p:sldId id="455" r:id="rId5"/>
    <p:sldId id="456" r:id="rId6"/>
    <p:sldId id="457" r:id="rId7"/>
    <p:sldId id="458" r:id="rId8"/>
    <p:sldId id="459" r:id="rId9"/>
    <p:sldId id="460" r:id="rId10"/>
    <p:sldId id="461" r:id="rId11"/>
    <p:sldId id="462" r:id="rId12"/>
    <p:sldId id="463" r:id="rId13"/>
    <p:sldId id="464" r:id="rId14"/>
    <p:sldId id="465" r:id="rId15"/>
    <p:sldId id="466" r:id="rId16"/>
    <p:sldId id="467" r:id="rId17"/>
    <p:sldId id="468" r:id="rId18"/>
    <p:sldId id="469" r:id="rId19"/>
    <p:sldId id="470" r:id="rId20"/>
    <p:sldId id="471" r:id="rId21"/>
    <p:sldId id="472" r:id="rId22"/>
    <p:sldId id="473" r:id="rId23"/>
    <p:sldId id="474" r:id="rId24"/>
    <p:sldId id="475" r:id="rId25"/>
    <p:sldId id="476" r:id="rId26"/>
    <p:sldId id="477" r:id="rId27"/>
    <p:sldId id="478" r:id="rId28"/>
    <p:sldId id="479" r:id="rId29"/>
    <p:sldId id="480" r:id="rId30"/>
    <p:sldId id="481" r:id="rId31"/>
    <p:sldId id="482" r:id="rId32"/>
    <p:sldId id="483" r:id="rId33"/>
    <p:sldId id="484" r:id="rId34"/>
    <p:sldId id="485" r:id="rId35"/>
    <p:sldId id="486" r:id="rId36"/>
    <p:sldId id="487" r:id="rId37"/>
    <p:sldId id="488" r:id="rId38"/>
    <p:sldId id="489" r:id="rId39"/>
    <p:sldId id="490" r:id="rId40"/>
    <p:sldId id="491" r:id="rId41"/>
    <p:sldId id="492" r:id="rId42"/>
    <p:sldId id="493" r:id="rId43"/>
    <p:sldId id="494" r:id="rId44"/>
    <p:sldId id="495" r:id="rId45"/>
    <p:sldId id="496" r:id="rId46"/>
    <p:sldId id="497" r:id="rId47"/>
    <p:sldId id="498" r:id="rId48"/>
    <p:sldId id="499" r:id="rId49"/>
    <p:sldId id="500" r:id="rId50"/>
    <p:sldId id="501" r:id="rId51"/>
    <p:sldId id="502" r:id="rId52"/>
    <p:sldId id="503" r:id="rId53"/>
    <p:sldId id="504" r:id="rId54"/>
    <p:sldId id="505" r:id="rId55"/>
    <p:sldId id="506" r:id="rId56"/>
    <p:sldId id="507" r:id="rId57"/>
    <p:sldId id="508" r:id="rId58"/>
    <p:sldId id="509" r:id="rId59"/>
    <p:sldId id="510" r:id="rId60"/>
    <p:sldId id="511" r:id="rId61"/>
    <p:sldId id="512" r:id="rId62"/>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CCFFCC"/>
    <a:srgbClr val="FF99FF"/>
    <a:srgbClr val="3366CC"/>
    <a:srgbClr val="66FFFF"/>
    <a:srgbClr val="618FFD"/>
    <a:srgbClr val="0033CC"/>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088" autoAdjust="0"/>
  </p:normalViewPr>
  <p:slideViewPr>
    <p:cSldViewPr>
      <p:cViewPr>
        <p:scale>
          <a:sx n="75" d="100"/>
          <a:sy n="75" d="100"/>
        </p:scale>
        <p:origin x="-1416" y="-86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Lst>
  </p:outlineViewPr>
  <p:notesTextViewPr>
    <p:cViewPr>
      <p:scale>
        <a:sx n="100" d="100"/>
        <a:sy n="100" d="100"/>
      </p:scale>
      <p:origin x="0" y="0"/>
    </p:cViewPr>
  </p:notesTextViewPr>
  <p:sorterViewPr>
    <p:cViewPr>
      <p:scale>
        <a:sx n="75" d="100"/>
        <a:sy n="75" d="100"/>
      </p:scale>
      <p:origin x="0" y="0"/>
    </p:cViewPr>
  </p:sorterViewPr>
  <p:notesViewPr>
    <p:cSldViewPr>
      <p:cViewPr>
        <p:scale>
          <a:sx n="66" d="100"/>
          <a:sy n="66" d="100"/>
        </p:scale>
        <p:origin x="-2382" y="-58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8" Type="http://schemas.openxmlformats.org/officeDocument/2006/relationships/slide" Target="slides/slide37.xml"/><Relationship Id="rId13" Type="http://schemas.openxmlformats.org/officeDocument/2006/relationships/slide" Target="slides/slide42.xml"/><Relationship Id="rId18" Type="http://schemas.openxmlformats.org/officeDocument/2006/relationships/slide" Target="slides/slide47.xml"/><Relationship Id="rId26" Type="http://schemas.openxmlformats.org/officeDocument/2006/relationships/slide" Target="slides/slide55.xml"/><Relationship Id="rId3" Type="http://schemas.openxmlformats.org/officeDocument/2006/relationships/slide" Target="slides/slide31.xml"/><Relationship Id="rId21" Type="http://schemas.openxmlformats.org/officeDocument/2006/relationships/slide" Target="slides/slide50.xml"/><Relationship Id="rId7" Type="http://schemas.openxmlformats.org/officeDocument/2006/relationships/slide" Target="slides/slide36.xml"/><Relationship Id="rId12" Type="http://schemas.openxmlformats.org/officeDocument/2006/relationships/slide" Target="slides/slide41.xml"/><Relationship Id="rId17" Type="http://schemas.openxmlformats.org/officeDocument/2006/relationships/slide" Target="slides/slide46.xml"/><Relationship Id="rId25" Type="http://schemas.openxmlformats.org/officeDocument/2006/relationships/slide" Target="slides/slide54.xml"/><Relationship Id="rId2" Type="http://schemas.openxmlformats.org/officeDocument/2006/relationships/slide" Target="slides/slide27.xml"/><Relationship Id="rId16" Type="http://schemas.openxmlformats.org/officeDocument/2006/relationships/slide" Target="slides/slide45.xml"/><Relationship Id="rId20" Type="http://schemas.openxmlformats.org/officeDocument/2006/relationships/slide" Target="slides/slide49.xml"/><Relationship Id="rId29" Type="http://schemas.openxmlformats.org/officeDocument/2006/relationships/slide" Target="slides/slide58.xml"/><Relationship Id="rId1" Type="http://schemas.openxmlformats.org/officeDocument/2006/relationships/slide" Target="slides/slide12.xml"/><Relationship Id="rId6" Type="http://schemas.openxmlformats.org/officeDocument/2006/relationships/slide" Target="slides/slide35.xml"/><Relationship Id="rId11" Type="http://schemas.openxmlformats.org/officeDocument/2006/relationships/slide" Target="slides/slide40.xml"/><Relationship Id="rId24" Type="http://schemas.openxmlformats.org/officeDocument/2006/relationships/slide" Target="slides/slide53.xml"/><Relationship Id="rId5" Type="http://schemas.openxmlformats.org/officeDocument/2006/relationships/slide" Target="slides/slide34.xml"/><Relationship Id="rId15" Type="http://schemas.openxmlformats.org/officeDocument/2006/relationships/slide" Target="slides/slide44.xml"/><Relationship Id="rId23" Type="http://schemas.openxmlformats.org/officeDocument/2006/relationships/slide" Target="slides/slide52.xml"/><Relationship Id="rId28" Type="http://schemas.openxmlformats.org/officeDocument/2006/relationships/slide" Target="slides/slide57.xml"/><Relationship Id="rId10" Type="http://schemas.openxmlformats.org/officeDocument/2006/relationships/slide" Target="slides/slide39.xml"/><Relationship Id="rId19" Type="http://schemas.openxmlformats.org/officeDocument/2006/relationships/slide" Target="slides/slide48.xml"/><Relationship Id="rId31" Type="http://schemas.openxmlformats.org/officeDocument/2006/relationships/slide" Target="slides/slide60.xml"/><Relationship Id="rId4" Type="http://schemas.openxmlformats.org/officeDocument/2006/relationships/slide" Target="slides/slide33.xml"/><Relationship Id="rId9" Type="http://schemas.openxmlformats.org/officeDocument/2006/relationships/slide" Target="slides/slide38.xml"/><Relationship Id="rId14" Type="http://schemas.openxmlformats.org/officeDocument/2006/relationships/slide" Target="slides/slide43.xml"/><Relationship Id="rId22" Type="http://schemas.openxmlformats.org/officeDocument/2006/relationships/slide" Target="slides/slide51.xml"/><Relationship Id="rId27" Type="http://schemas.openxmlformats.org/officeDocument/2006/relationships/slide" Target="slides/slide56.xml"/><Relationship Id="rId30"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505200" y="0"/>
            <a:ext cx="3505200" cy="465138"/>
          </a:xfrm>
          <a:prstGeom prst="rect">
            <a:avLst/>
          </a:prstGeom>
        </p:spPr>
        <p:txBody>
          <a:bodyPr vert="horz" lIns="91440" tIns="45720" rIns="91440" bIns="45720" rtlCol="0"/>
          <a:lstStyle>
            <a:lvl1pPr algn="l">
              <a:defRPr sz="1200"/>
            </a:lvl1pPr>
          </a:lstStyle>
          <a:p>
            <a:pPr algn="r">
              <a:defRPr/>
            </a:pPr>
            <a:r>
              <a:rPr lang="en-US" dirty="0" smtClean="0">
                <a:latin typeface="Arial" pitchFamily="34" charset="0"/>
                <a:cs typeface="Arial" pitchFamily="34" charset="0"/>
              </a:rPr>
              <a:t>WC-1:  WC Ratemaking—An Overview </a:t>
            </a:r>
            <a:endParaRPr lang="en-US" dirty="0">
              <a:latin typeface="Arial" pitchFamily="34" charset="0"/>
              <a:cs typeface="Arial" pitchFamily="34" charset="0"/>
            </a:endParaRPr>
          </a:p>
        </p:txBody>
      </p:sp>
    </p:spTree>
    <p:extLst>
      <p:ext uri="{BB962C8B-B14F-4D97-AF65-F5344CB8AC3E}">
        <p14:creationId xmlns:p14="http://schemas.microsoft.com/office/powerpoint/2010/main" val="2816865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idx="2"/>
          </p:nvPr>
        </p:nvSpPr>
        <p:spPr bwMode="auto">
          <a:xfrm>
            <a:off x="1181100" y="696913"/>
            <a:ext cx="4648200" cy="3486150"/>
          </a:xfrm>
          <a:prstGeom prst="rect">
            <a:avLst/>
          </a:prstGeom>
          <a:noFill/>
          <a:ln w="12700">
            <a:solidFill>
              <a:schemeClr val="tx1"/>
            </a:solidFill>
            <a:miter lim="800000"/>
            <a:headEnd/>
            <a:tailEnd/>
          </a:ln>
        </p:spPr>
      </p:sp>
      <p:sp>
        <p:nvSpPr>
          <p:cNvPr id="2051" name="Rectangle 3"/>
          <p:cNvSpPr>
            <a:spLocks noGrp="1" noChangeArrowheads="1"/>
          </p:cNvSpPr>
          <p:nvPr>
            <p:ph type="body" sz="quarter" idx="3"/>
          </p:nvPr>
        </p:nvSpPr>
        <p:spPr bwMode="auto">
          <a:xfrm>
            <a:off x="935038" y="4414838"/>
            <a:ext cx="5140325" cy="4184650"/>
          </a:xfrm>
          <a:prstGeom prst="rect">
            <a:avLst/>
          </a:prstGeom>
          <a:noFill/>
          <a:ln w="12700">
            <a:noFill/>
            <a:miter lim="800000"/>
            <a:headEnd/>
            <a:tailEnd/>
          </a:ln>
          <a:effectLst/>
        </p:spPr>
        <p:txBody>
          <a:bodyPr vert="horz" wrap="square" lIns="91980" tIns="45183" rIns="91980" bIns="4518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176149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82688" y="696913"/>
            <a:ext cx="4648200" cy="3486150"/>
          </a:xfrm>
          <a:ln/>
        </p:spPr>
      </p:sp>
      <p:sp>
        <p:nvSpPr>
          <p:cNvPr id="6656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90625" y="693738"/>
            <a:ext cx="4630738" cy="3475037"/>
          </a:xfrm>
          <a:ln/>
        </p:spPr>
      </p:sp>
      <p:sp>
        <p:nvSpPr>
          <p:cNvPr id="81923" name="Rectangle 3"/>
          <p:cNvSpPr>
            <a:spLocks noGrp="1" noChangeArrowheads="1"/>
          </p:cNvSpPr>
          <p:nvPr>
            <p:ph type="body" idx="1"/>
          </p:nvPr>
        </p:nvSpPr>
        <p:spPr>
          <a:xfrm>
            <a:off x="935038" y="4416425"/>
            <a:ext cx="5140325" cy="4183063"/>
          </a:xfrm>
          <a:noFill/>
          <a:ln w="9525"/>
        </p:spPr>
        <p:txBody>
          <a:bodyPr/>
          <a:lstStyle/>
          <a:p>
            <a:r>
              <a:rPr lang="en-US" b="1" smtClean="0"/>
              <a:t>Note: This slide is optional.</a:t>
            </a:r>
          </a:p>
          <a:p>
            <a:endParaRPr lang="en-US" smtClean="0"/>
          </a:p>
          <a:p>
            <a:r>
              <a:rPr lang="en-US" smtClean="0"/>
              <a:t>Source:  Circular for the respective state (NCCI web site – Products and Services-Circulars/FYI Plus releases).  Usually found in the first few pages.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p:spPr>
        <p:txBody>
          <a:bodyPr/>
          <a:lstStyle/>
          <a:p>
            <a:pPr>
              <a:buFontTx/>
              <a:buChar char="•"/>
            </a:pPr>
            <a:r>
              <a:rPr lang="en-US" smtClean="0"/>
              <a:t>LAE - All expenses associated with handling claims</a:t>
            </a:r>
          </a:p>
          <a:p>
            <a:pPr>
              <a:buFontTx/>
              <a:buChar char="•"/>
            </a:pPr>
            <a:r>
              <a:rPr lang="en-US" smtClean="0"/>
              <a:t>Expenses and Profit - More detail on the next slide</a:t>
            </a:r>
          </a:p>
          <a:p>
            <a:pPr>
              <a:buFontTx/>
              <a:buChar char="•"/>
            </a:pPr>
            <a:r>
              <a:rPr lang="en-US" smtClean="0"/>
              <a:t>LBA’s - Assessments collected in proportion to losses, rather than premiums (second injury funds - cover losses where a previously injured employee incurs a second injury that would have resulted in a substantially lesser disability were it not for the previous injury) </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82688" y="696913"/>
            <a:ext cx="4648200" cy="3486150"/>
          </a:xfrm>
          <a:ln/>
        </p:spPr>
      </p:sp>
      <p:sp>
        <p:nvSpPr>
          <p:cNvPr id="6758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p:spPr>
        <p:txBody>
          <a:bodyPr/>
          <a:lstStyle/>
          <a:p>
            <a:pPr>
              <a:buFontTx/>
              <a:buChar char="•"/>
            </a:pPr>
            <a:r>
              <a:rPr lang="en-US" smtClean="0"/>
              <a:t>Before any clicking - These relationships will vary by state and by company, but this is a good picture of where the workers comp premium dollar goes</a:t>
            </a:r>
          </a:p>
          <a:p>
            <a:pPr>
              <a:buFontTx/>
              <a:buChar char="•"/>
            </a:pPr>
            <a:r>
              <a:rPr lang="en-US" smtClean="0"/>
              <a:t>After “Almost Always…” - I say almost because of the MN exceptions mentioned in the last slide.  Since trend and some development are excluded, part of loss is really not contained in the loss cost.  There may be other exceptions.</a:t>
            </a:r>
          </a:p>
          <a:p>
            <a:pPr>
              <a:buFontTx/>
              <a:buChar char="•"/>
            </a:pPr>
            <a:r>
              <a:rPr lang="en-US" smtClean="0"/>
              <a:t>After second “Sometimes…” - two points</a:t>
            </a:r>
          </a:p>
          <a:p>
            <a:pPr lvl="1">
              <a:buFontTx/>
              <a:buChar char="•"/>
            </a:pPr>
            <a:r>
              <a:rPr lang="en-US" smtClean="0"/>
              <a:t>It is important to know exactly what is included in the loss costs in each jurisdiction</a:t>
            </a:r>
          </a:p>
          <a:p>
            <a:pPr lvl="1">
              <a:buFontTx/>
              <a:buChar char="•"/>
            </a:pPr>
            <a:r>
              <a:rPr lang="en-US" smtClean="0"/>
              <a:t>However the loss cost is defined, there is a sizeable amount of expense that companies must account for outside of the loss cost</a:t>
            </a:r>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p:spPr>
        <p:txBody>
          <a:bodyPr/>
          <a:lstStyle/>
          <a:p>
            <a:pPr>
              <a:buFontTx/>
              <a:buChar char="•"/>
            </a:pPr>
            <a:r>
              <a:rPr lang="en-US" smtClean="0"/>
              <a:t>“...other items not included…”  may include loss based assessments.  MN exception. </a:t>
            </a:r>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r>
              <a:rPr lang="en-US" smtClean="0"/>
              <a:t>In State C, loss (the only thing contained in the loss cost) accounts for 60% of premium.  60% * 1.667 = 100%.</a:t>
            </a:r>
          </a:p>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p:spPr>
        <p:txBody>
          <a:bodyPr/>
          <a:lstStyle/>
          <a:p>
            <a:pPr>
              <a:buFontTx/>
              <a:buChar char="•"/>
            </a:pPr>
            <a:r>
              <a:rPr lang="en-US" smtClean="0"/>
              <a:t>Bullet 2 - These items will tend to vary more directly with loss</a:t>
            </a:r>
          </a:p>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p:spPr>
        <p:txBody>
          <a:bodyPr/>
          <a:lstStyle/>
          <a:p>
            <a:pPr>
              <a:buFontTx/>
              <a:buChar char="•"/>
            </a:pPr>
            <a:r>
              <a:rPr lang="en-US" smtClean="0"/>
              <a:t>Experience rating - premium adjusted up or down based on the account’s past experience - factor calculated by NCCI or the state bureau - mandatory for all qualifying policies (not applied to the smallest policies)</a:t>
            </a:r>
          </a:p>
          <a:p>
            <a:pPr>
              <a:buFontTx/>
              <a:buChar char="•"/>
            </a:pPr>
            <a:r>
              <a:rPr lang="en-US" smtClean="0"/>
              <a:t>Dividend plans - Sometimes loss-sensitive, sometimes a flat amount.  If flat, then basically equivalent to schedule rating and should be used the same way.</a:t>
            </a:r>
          </a:p>
          <a:p>
            <a:pPr>
              <a:buFontTx/>
              <a:buChar char="•"/>
            </a:pPr>
            <a:r>
              <a:rPr lang="en-US" smtClean="0"/>
              <a:t>Retro Rating - premium is adjusted dollar for dollar (more or less - have to load for tax) based on the loss and LAE covered by the policy, within limits.</a:t>
            </a:r>
          </a:p>
          <a:p>
            <a:pPr>
              <a:buFontTx/>
              <a:buChar char="•"/>
            </a:pPr>
            <a:r>
              <a:rPr lang="en-US" smtClean="0"/>
              <a:t>Large ded - With a retro, the full-value premium is paid up front.  With a large ded, ded premium is paid up-front, plus a fund for the first few months’ losses.  Then the insurer is reimbursed for claims as they are paid.</a:t>
            </a:r>
          </a:p>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w="9525"/>
        </p:spPr>
        <p:txBody>
          <a:bodyPr/>
          <a:lstStyle/>
          <a:p>
            <a:pPr>
              <a:buFontTx/>
              <a:buChar char="•"/>
            </a:pPr>
            <a:r>
              <a:rPr lang="en-US" smtClean="0"/>
              <a:t>Experience rating - premium adjusted up or down based on the account’s past experience - factor calculated by NCCI or the state bureau - mandatory for all qualifying policies (not applied to the smallest policies)</a:t>
            </a:r>
          </a:p>
          <a:p>
            <a:pPr>
              <a:buFontTx/>
              <a:buChar char="•"/>
            </a:pPr>
            <a:r>
              <a:rPr lang="en-US" smtClean="0"/>
              <a:t>Dividend plans - Sometimes loss-sensitive, sometimes a flat amount.  If flat, then basically equivalent to schedule rating and should be used the same way.</a:t>
            </a:r>
          </a:p>
          <a:p>
            <a:pPr>
              <a:buFontTx/>
              <a:buChar char="•"/>
            </a:pPr>
            <a:r>
              <a:rPr lang="en-US" smtClean="0"/>
              <a:t>Retro Rating - premium is adjusted dollar for dollar (more or less - have to load for tax) based on the loss and LAE covered by the policy, within limits.</a:t>
            </a:r>
          </a:p>
          <a:p>
            <a:pPr>
              <a:buFontTx/>
              <a:buChar char="•"/>
            </a:pPr>
            <a:r>
              <a:rPr lang="en-US" smtClean="0"/>
              <a:t>Large ded - With a retro, the full-value premium is paid up front.  With a large ded, ded premium is paid up-front, plus a fund for the first few months’ losses.  Then the insurer is reimbursed for claims as they are paid.</a:t>
            </a:r>
          </a:p>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p:spPr>
        <p:txBody>
          <a:bodyPr/>
          <a:lstStyle/>
          <a:p>
            <a:pPr>
              <a:buFontTx/>
              <a:buChar char="•"/>
            </a:pPr>
            <a:r>
              <a:rPr lang="en-US" smtClean="0"/>
              <a:t>Experience rating - premium adjusted up or down based on the account’s past experience - factor calculated by NCCI or the state bureau - mandatory for all qualifying policies (not applied to the smallest policies)</a:t>
            </a:r>
          </a:p>
          <a:p>
            <a:pPr>
              <a:buFontTx/>
              <a:buChar char="•"/>
            </a:pPr>
            <a:r>
              <a:rPr lang="en-US" smtClean="0"/>
              <a:t>Dividend plans - Sometimes loss-sensitive, sometimes a flat amount.  If flat, then basically equivalent to schedule rating and should be used the same way.</a:t>
            </a:r>
          </a:p>
          <a:p>
            <a:pPr>
              <a:buFontTx/>
              <a:buChar char="•"/>
            </a:pPr>
            <a:r>
              <a:rPr lang="en-US" smtClean="0"/>
              <a:t>Retro Rating - premium is adjusted dollar for dollar (more or less - have to load for tax) based on the loss and LAE covered by the policy, within limits.</a:t>
            </a:r>
          </a:p>
          <a:p>
            <a:pPr>
              <a:buFontTx/>
              <a:buChar char="•"/>
            </a:pPr>
            <a:r>
              <a:rPr lang="en-US" smtClean="0"/>
              <a:t>Large ded - With a retro, the full-value premium is paid up front.  With a large ded, ded premium is paid up-front, plus a fund for the first few months’ losses.  Then the insurer is reimbursed for claims as they are paid.</a:t>
            </a:r>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w="9525"/>
        </p:spPr>
        <p:txBody>
          <a:bodyPr/>
          <a:lstStyle/>
          <a:p>
            <a:pPr>
              <a:buFontTx/>
              <a:buChar char="•"/>
            </a:pPr>
            <a:r>
              <a:rPr lang="en-US" smtClean="0"/>
              <a:t>Experience rating - premium adjusted up or down based on the account’s past experience - factor calculated by NCCI or the state bureau - mandatory for all qualifying policies (not applied to the smallest policies)</a:t>
            </a:r>
          </a:p>
          <a:p>
            <a:pPr>
              <a:buFontTx/>
              <a:buChar char="•"/>
            </a:pPr>
            <a:r>
              <a:rPr lang="en-US" smtClean="0"/>
              <a:t>Dividend plans - Sometimes loss-sensitive, sometimes a flat amount.  If flat, then basically equivalent to schedule rating and should be used the same way.</a:t>
            </a:r>
          </a:p>
          <a:p>
            <a:pPr>
              <a:buFontTx/>
              <a:buChar char="•"/>
            </a:pPr>
            <a:r>
              <a:rPr lang="en-US" smtClean="0"/>
              <a:t>Retro Rating - premium is adjusted dollar for dollar (more or less - have to load for tax) based on the loss and LAE covered by the policy, within limits.</a:t>
            </a:r>
          </a:p>
          <a:p>
            <a:pPr>
              <a:buFontTx/>
              <a:buChar char="•"/>
            </a:pPr>
            <a:r>
              <a:rPr lang="en-US" smtClean="0"/>
              <a:t>Large ded - With a retro, the full-value premium is paid up front.  With a large ded, ded premium is paid up-front, plus a fund for the first few months’ losses.  Then the insurer is reimbursed for claims as they are paid.</a:t>
            </a:r>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p:spPr>
        <p:txBody>
          <a:bodyPr/>
          <a:lstStyle/>
          <a:p>
            <a:pPr>
              <a:buFontTx/>
              <a:buChar char="•"/>
            </a:pPr>
            <a:r>
              <a:rPr lang="en-US" smtClean="0"/>
              <a:t>Experience rating - premium adjusted up or down based on the account’s past experience - factor calculated by NCCI or the state bureau - mandatory for all qualifying policies (not applied to the smallest policies)</a:t>
            </a:r>
          </a:p>
          <a:p>
            <a:pPr>
              <a:buFontTx/>
              <a:buChar char="•"/>
            </a:pPr>
            <a:r>
              <a:rPr lang="en-US" smtClean="0"/>
              <a:t>Dividend plans - Sometimes loss-sensitive, sometimes a flat amount.  If flat, then basically equivalent to schedule rating and should be used the same way.</a:t>
            </a:r>
          </a:p>
          <a:p>
            <a:pPr>
              <a:buFontTx/>
              <a:buChar char="•"/>
            </a:pPr>
            <a:r>
              <a:rPr lang="en-US" smtClean="0"/>
              <a:t>Retro Rating - premium is adjusted dollar for dollar (more or less - have to load for tax) based on the loss and LAE covered by the policy, within limits.</a:t>
            </a:r>
          </a:p>
          <a:p>
            <a:pPr>
              <a:buFontTx/>
              <a:buChar char="•"/>
            </a:pPr>
            <a:r>
              <a:rPr lang="en-US" smtClean="0"/>
              <a:t>Large ded - With a retro, the full-value premium is paid up front.  With a large ded, ded premium is paid up-front, plus a fund for the first few months’ losses.  Then the insurer is reimbursed for claims as they are paid.</a:t>
            </a:r>
          </a:p>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p:spPr>
        <p:txBody>
          <a:bodyPr/>
          <a:lstStyle/>
          <a:p>
            <a:pPr>
              <a:buFontTx/>
              <a:buChar char="•"/>
            </a:pPr>
            <a:r>
              <a:rPr lang="en-US" smtClean="0"/>
              <a:t>Experience rating - premium adjusted up or down based on the account’s past experience - factor calculated by NCCI or the state bureau - mandatory for all qualifying policies (not applied to the smallest policies)</a:t>
            </a:r>
          </a:p>
          <a:p>
            <a:pPr>
              <a:buFontTx/>
              <a:buChar char="•"/>
            </a:pPr>
            <a:r>
              <a:rPr lang="en-US" smtClean="0"/>
              <a:t>Dividend plans - Sometimes loss-sensitive, sometimes a flat amount.  If flat, then basically equivalent to schedule rating and should be used the same way.</a:t>
            </a:r>
          </a:p>
          <a:p>
            <a:pPr>
              <a:buFontTx/>
              <a:buChar char="•"/>
            </a:pPr>
            <a:r>
              <a:rPr lang="en-US" smtClean="0"/>
              <a:t>Retro Rating - premium is adjusted dollar for dollar (more or less - have to load for tax) based on the loss and LAE covered by the policy, within limits.</a:t>
            </a:r>
          </a:p>
          <a:p>
            <a:pPr>
              <a:buFontTx/>
              <a:buChar char="•"/>
            </a:pPr>
            <a:r>
              <a:rPr lang="en-US" smtClean="0"/>
              <a:t>Large ded - With a retro, the full-value premium is paid up front.  With a large ded, ded premium is paid up-front, plus a fund for the first few months’ losses.  Then the insurer is reimbursed for claims as they are paid.</a:t>
            </a:r>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p:spPr>
        <p:txBody>
          <a:bodyPr/>
          <a:lstStyle/>
          <a:p>
            <a:pPr>
              <a:buFontTx/>
              <a:buChar char="•"/>
            </a:pPr>
            <a:r>
              <a:rPr lang="en-US" smtClean="0"/>
              <a:t>Experience rating - premium adjusted up or down based on the account’s past experience - factor calculated by NCCI or the state bureau - mandatory for all qualifying policies (not applied to the smallest policies)</a:t>
            </a:r>
          </a:p>
          <a:p>
            <a:pPr>
              <a:buFontTx/>
              <a:buChar char="•"/>
            </a:pPr>
            <a:r>
              <a:rPr lang="en-US" smtClean="0"/>
              <a:t>Dividend plans - Sometimes loss-sensitive, sometimes a flat amount.  If flat, then basically equivalent to schedule rating and should be used the same way.</a:t>
            </a:r>
          </a:p>
          <a:p>
            <a:pPr>
              <a:buFontTx/>
              <a:buChar char="•"/>
            </a:pPr>
            <a:r>
              <a:rPr lang="en-US" smtClean="0"/>
              <a:t>Retro Rating - premium is adjusted dollar for dollar (more or less - have to load for tax) based on the loss and LAE covered by the policy, within limits.</a:t>
            </a:r>
          </a:p>
          <a:p>
            <a:pPr>
              <a:buFontTx/>
              <a:buChar char="•"/>
            </a:pPr>
            <a:r>
              <a:rPr lang="en-US" smtClean="0"/>
              <a:t>Large ded - With a retro, the full-value premium is paid up front.  With a large ded, ded premium is paid up-front, plus a fund for the first few months’ losses.  Then the insurer is reimbursed for claims as they are paid.</a:t>
            </a:r>
          </a:p>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w="9525"/>
        </p:spPr>
        <p:txBody>
          <a:bodyPr/>
          <a:lstStyle/>
          <a:p>
            <a:pPr>
              <a:buFontTx/>
              <a:buChar char="•"/>
            </a:pPr>
            <a:r>
              <a:rPr lang="en-US" smtClean="0"/>
              <a:t>Experience rating - premium adjusted up or down based on the account’s past experience - factor calculated by NCCI or the state bureau - mandatory for all qualifying policies (not applied to the smallest policies)</a:t>
            </a:r>
          </a:p>
          <a:p>
            <a:pPr>
              <a:buFontTx/>
              <a:buChar char="•"/>
            </a:pPr>
            <a:r>
              <a:rPr lang="en-US" smtClean="0"/>
              <a:t>Dividend plans - Sometimes loss-sensitive, sometimes a flat amount.  If flat, then basically equivalent to schedule rating and should be used the same way.</a:t>
            </a:r>
          </a:p>
          <a:p>
            <a:pPr>
              <a:buFontTx/>
              <a:buChar char="•"/>
            </a:pPr>
            <a:r>
              <a:rPr lang="en-US" smtClean="0"/>
              <a:t>Retro Rating - premium is adjusted dollar for dollar (more or less - have to load for tax) based on the loss and LAE covered by the policy, within limits.</a:t>
            </a:r>
          </a:p>
          <a:p>
            <a:pPr>
              <a:buFontTx/>
              <a:buChar char="•"/>
            </a:pPr>
            <a:r>
              <a:rPr lang="en-US" smtClean="0"/>
              <a:t>Large ded - With a retro, the full-value premium is paid up front.  With a large ded, ded premium is paid up-front, plus a fund for the first few months’ losses.  Then the insurer is reimbursed for claims as they are paid.</a:t>
            </a:r>
          </a:p>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p:spPr>
        <p:txBody>
          <a:bodyPr/>
          <a:lstStyle/>
          <a:p>
            <a:pPr>
              <a:buFontTx/>
              <a:buChar char="•"/>
            </a:pPr>
            <a:r>
              <a:rPr lang="en-US" smtClean="0"/>
              <a:t>Experience rating - premium adjusted up or down based on the account’s past experience - factor calculated by NCCI or the state bureau - mandatory for all qualifying policies (not applied to the smallest policies)</a:t>
            </a:r>
          </a:p>
          <a:p>
            <a:pPr>
              <a:buFontTx/>
              <a:buChar char="•"/>
            </a:pPr>
            <a:r>
              <a:rPr lang="en-US" smtClean="0"/>
              <a:t>Dividend plans - Sometimes loss-sensitive, sometimes a flat amount.  If flat, then basically equivalent to schedule rating and should be used the same way.</a:t>
            </a:r>
          </a:p>
          <a:p>
            <a:pPr>
              <a:buFontTx/>
              <a:buChar char="•"/>
            </a:pPr>
            <a:r>
              <a:rPr lang="en-US" smtClean="0"/>
              <a:t>Retro Rating - premium is adjusted dollar for dollar (more or less - have to load for tax) based on the loss and LAE covered by the policy, within limits.</a:t>
            </a:r>
          </a:p>
          <a:p>
            <a:pPr>
              <a:buFontTx/>
              <a:buChar char="•"/>
            </a:pPr>
            <a:r>
              <a:rPr lang="en-US" smtClean="0"/>
              <a:t>Large ded - With a retro, the full-value premium is paid up front.  With a large ded, ded premium is paid up-front, plus a fund for the first few months’ losses.  Then the insurer is reimbursed for claims as they are paid.</a:t>
            </a:r>
          </a:p>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w="9525"/>
        </p:spPr>
        <p:txBody>
          <a:bodyPr/>
          <a:lstStyle/>
          <a:p>
            <a:pPr>
              <a:buFontTx/>
              <a:buChar char="•"/>
            </a:pPr>
            <a:r>
              <a:rPr lang="en-US" smtClean="0"/>
              <a:t>Experience rating - premium adjusted up or down based on the account’s past experience - factor calculated by NCCI or the state bureau - mandatory for all qualifying policies (not applied to the smallest policies)</a:t>
            </a:r>
          </a:p>
          <a:p>
            <a:pPr>
              <a:buFontTx/>
              <a:buChar char="•"/>
            </a:pPr>
            <a:r>
              <a:rPr lang="en-US" smtClean="0"/>
              <a:t>Dividend plans - Sometimes loss-sensitive, sometimes a flat amount.  If flat, then basically equivalent to schedule rating and should be used the same way.</a:t>
            </a:r>
          </a:p>
          <a:p>
            <a:pPr>
              <a:buFontTx/>
              <a:buChar char="•"/>
            </a:pPr>
            <a:r>
              <a:rPr lang="en-US" smtClean="0"/>
              <a:t>Retro Rating - premium is adjusted dollar for dollar (more or less - have to load for tax) based on the loss and LAE covered by the policy, within limits.</a:t>
            </a:r>
          </a:p>
          <a:p>
            <a:pPr>
              <a:buFontTx/>
              <a:buChar char="•"/>
            </a:pPr>
            <a:r>
              <a:rPr lang="en-US" smtClean="0"/>
              <a:t>Large ded - With a retro, the full-value premium is paid up front.  With a large ded, ded premium is paid up-front, plus a fund for the first few months’ losses.  Then the insurer is reimbursed for claims as they are paid.</a:t>
            </a:r>
          </a:p>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p:spPr>
        <p:txBody>
          <a:bodyPr/>
          <a:lstStyle/>
          <a:p>
            <a:pPr>
              <a:buFontTx/>
              <a:buChar char="•"/>
            </a:pPr>
            <a:r>
              <a:rPr lang="en-US" smtClean="0"/>
              <a:t>Experience rating - premium adjusted up or down based on the account’s past experience - factor calculated by NCCI or the state bureau - mandatory for all qualifying policies (not applied to the smallest policies)</a:t>
            </a:r>
          </a:p>
          <a:p>
            <a:pPr>
              <a:buFontTx/>
              <a:buChar char="•"/>
            </a:pPr>
            <a:r>
              <a:rPr lang="en-US" smtClean="0"/>
              <a:t>Dividend plans - Sometimes loss-sensitive, sometimes a flat amount.  If flat, then basically equivalent to schedule rating and should be used the same way.</a:t>
            </a:r>
          </a:p>
          <a:p>
            <a:pPr>
              <a:buFontTx/>
              <a:buChar char="•"/>
            </a:pPr>
            <a:r>
              <a:rPr lang="en-US" smtClean="0"/>
              <a:t>Retro Rating - premium is adjusted dollar for dollar (more or less - have to load for tax) based on the loss and LAE covered by the policy, within limits.</a:t>
            </a:r>
          </a:p>
          <a:p>
            <a:pPr>
              <a:buFontTx/>
              <a:buChar char="•"/>
            </a:pPr>
            <a:r>
              <a:rPr lang="en-US" smtClean="0"/>
              <a:t>Large ded - With a retro, the full-value premium is paid up front.  With a large ded, ded premium is paid up-front, plus a fund for the first few months’ losses.  Then the insurer is reimbursed for claims as they are paid.</a:t>
            </a:r>
          </a:p>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w="9525"/>
        </p:spPr>
        <p:txBody>
          <a:bodyPr/>
          <a:lstStyle/>
          <a:p>
            <a:pPr>
              <a:buFontTx/>
              <a:buChar char="•"/>
            </a:pPr>
            <a:r>
              <a:rPr lang="en-US" smtClean="0"/>
              <a:t>Experience rating - premium adjusted up or down based on the account’s past experience - factor calculated by NCCI or the state bureau - mandatory for all qualifying policies (not applied to the smallest policies)</a:t>
            </a:r>
          </a:p>
          <a:p>
            <a:pPr>
              <a:buFontTx/>
              <a:buChar char="•"/>
            </a:pPr>
            <a:r>
              <a:rPr lang="en-US" smtClean="0"/>
              <a:t>Dividend plans - Sometimes loss-sensitive, sometimes a flat amount.  If flat, then basically equivalent to schedule rating and should be used the same way.</a:t>
            </a:r>
          </a:p>
          <a:p>
            <a:pPr>
              <a:buFontTx/>
              <a:buChar char="•"/>
            </a:pPr>
            <a:r>
              <a:rPr lang="en-US" smtClean="0"/>
              <a:t>Retro Rating - premium is adjusted dollar for dollar (more or less - have to load for tax) based on the loss and LAE covered by the policy, within limits.</a:t>
            </a:r>
          </a:p>
          <a:p>
            <a:pPr>
              <a:buFontTx/>
              <a:buChar char="•"/>
            </a:pPr>
            <a:r>
              <a:rPr lang="en-US" smtClean="0"/>
              <a:t>Large ded - With a retro, the full-value premium is paid up front.  With a large ded, ded premium is paid up-front, plus a fund for the first few months’ losses.  Then the insurer is reimbursed for claims as they are paid.</a:t>
            </a:r>
          </a:p>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p:spPr>
        <p:txBody>
          <a:bodyPr/>
          <a:lstStyle/>
          <a:p>
            <a:pPr>
              <a:buFontTx/>
              <a:buChar char="•"/>
            </a:pPr>
            <a:r>
              <a:rPr lang="en-US" smtClean="0"/>
              <a:t>“Bureau rates…” - In states with final rates, how do the expense provisions compare with your company’s expenses.  May be able to make up the difference with other pricing programs (discussed later)</a:t>
            </a:r>
          </a:p>
          <a:p>
            <a:pPr>
              <a:buFontTx/>
              <a:buChar char="•"/>
            </a:pPr>
            <a:r>
              <a:rPr lang="en-US" smtClean="0"/>
              <a:t>“Evaluation of the…”</a:t>
            </a:r>
          </a:p>
          <a:p>
            <a:pPr lvl="1">
              <a:buFontTx/>
              <a:buChar char="•"/>
            </a:pPr>
            <a:r>
              <a:rPr lang="en-US" smtClean="0"/>
              <a:t>“Do you agree…”  Biggest concern may be trend, if you have another credible source (company data, other external data) that indicates a higher or lower trend.  But  be sure to compare apples to apples (LR vs. loss only, frequency per trended or nominal payroll/premium)</a:t>
            </a:r>
          </a:p>
          <a:p>
            <a:pPr lvl="1">
              <a:buFontTx/>
              <a:buChar char="•"/>
            </a:pPr>
            <a:r>
              <a:rPr lang="en-US" smtClean="0"/>
              <a:t>“How does your book…”  The weighted change on your book may be very different from the overall change in the state</a:t>
            </a:r>
          </a:p>
          <a:p>
            <a:pPr lvl="1">
              <a:buFontTx/>
              <a:buChar char="•"/>
            </a:pPr>
            <a:r>
              <a:rPr lang="en-US" smtClean="0"/>
              <a:t>“Is there additional…” There may be a legislative change that was not known at the time of the filing.  However, it will often be accounted for by the bureau with an interim rate change (sometimes even on in-force business)</a:t>
            </a:r>
          </a:p>
          <a:p>
            <a:pPr>
              <a:buFontTx/>
              <a:buChar char="•"/>
            </a:pPr>
            <a:r>
              <a:rPr lang="en-US" smtClean="0"/>
              <a:t>“Consideration of…”</a:t>
            </a:r>
          </a:p>
          <a:p>
            <a:pPr lvl="1">
              <a:buFontTx/>
              <a:buChar char="•"/>
            </a:pPr>
            <a:r>
              <a:rPr lang="en-US" smtClean="0"/>
              <a:t>Your experience may indicate a much different change (better/worse underwriting, use of other pricing programs)</a:t>
            </a:r>
          </a:p>
          <a:p>
            <a:pPr lvl="1">
              <a:buFontTx/>
              <a:buChar char="•"/>
            </a:pPr>
            <a:r>
              <a:rPr lang="en-US" smtClean="0"/>
              <a:t>Change in expense structure (new offices, new services offered, commission change)? Expected change in underwriting results?</a:t>
            </a:r>
          </a:p>
          <a:p>
            <a:pPr lvl="1">
              <a:buFontTx/>
              <a:buChar char="•"/>
            </a:pPr>
            <a:r>
              <a:rPr lang="en-US" smtClean="0"/>
              <a:t>May not be implementing the change on the bureau date </a:t>
            </a:r>
          </a:p>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p:spPr>
        <p:txBody>
          <a:bodyPr/>
          <a:lstStyle/>
          <a:p>
            <a:pPr>
              <a:buFontTx/>
              <a:buChar char="•"/>
            </a:pPr>
            <a:r>
              <a:rPr lang="en-US" smtClean="0"/>
              <a:t>Deviations - one factor applied to all rates, or to the loss cost multiplier.  Can also file class deviations in areas of expertise, or target markets.</a:t>
            </a:r>
          </a:p>
          <a:p>
            <a:pPr>
              <a:buFontTx/>
              <a:buChar char="•"/>
            </a:pPr>
            <a:r>
              <a:rPr lang="en-US" smtClean="0"/>
              <a:t>Schedule rating - should be used to reflect characteristics that impact expected losses, but did not affect past experience (new safety director)</a:t>
            </a:r>
          </a:p>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p:spPr>
        <p:txBody>
          <a:bodyPr/>
          <a:lstStyle/>
          <a:p>
            <a:pPr>
              <a:buFontTx/>
              <a:buChar char="•"/>
            </a:pPr>
            <a:r>
              <a:rPr lang="en-US" smtClean="0"/>
              <a:t>Deviations - one factor applied to all rates, or to the loss cost multiplier.  Can also file class deviations in areas of expertise, or target markets.</a:t>
            </a:r>
          </a:p>
          <a:p>
            <a:pPr>
              <a:buFontTx/>
              <a:buChar char="•"/>
            </a:pPr>
            <a:r>
              <a:rPr lang="en-US" smtClean="0"/>
              <a:t>Schedule rating - should be used to reflect characteristics that impact expected losses, but did not affect past experience (new safety director)</a:t>
            </a:r>
          </a:p>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w="9525"/>
        </p:spPr>
        <p:txBody>
          <a:bodyPr/>
          <a:lstStyle/>
          <a:p>
            <a:pPr>
              <a:buFontTx/>
              <a:buChar char="•"/>
            </a:pPr>
            <a:r>
              <a:rPr lang="en-US" smtClean="0"/>
              <a:t>Deviations - one factor applied to all rates, or to the loss cost multiplier.  Can also file class deviations in areas of expertise, or target markets.</a:t>
            </a:r>
          </a:p>
          <a:p>
            <a:pPr>
              <a:buFontTx/>
              <a:buChar char="•"/>
            </a:pPr>
            <a:r>
              <a:rPr lang="en-US" smtClean="0"/>
              <a:t>Schedule rating - should be used to reflect characteristics that impact expected losses, but did not affect past experience (new safety director)</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w="9525"/>
        </p:spPr>
        <p:txBody>
          <a:bodyPr/>
          <a:lstStyle/>
          <a:p>
            <a:pPr>
              <a:buFontTx/>
              <a:buChar char="•"/>
            </a:pPr>
            <a:r>
              <a:rPr lang="en-US" smtClean="0"/>
              <a:t>Experience rating - premium adjusted up or down based on the account’s past experience - factor calculated by NCCI or the state bureau - mandatory for all qualifying policies (not applied to the smallest policies)</a:t>
            </a:r>
          </a:p>
          <a:p>
            <a:pPr>
              <a:buFontTx/>
              <a:buChar char="•"/>
            </a:pPr>
            <a:r>
              <a:rPr lang="en-US" smtClean="0"/>
              <a:t>Dividend plans - Sometimes loss-sensitive, sometimes a flat amount.  If flat, then basically equivalent to schedule rating and should be used the same way.</a:t>
            </a:r>
          </a:p>
          <a:p>
            <a:pPr>
              <a:buFontTx/>
              <a:buChar char="•"/>
            </a:pPr>
            <a:r>
              <a:rPr lang="en-US" smtClean="0"/>
              <a:t>Retro Rating - premium is adjusted dollar for dollar (more or less - have to load for tax) based on the loss and LAE covered by the policy, within limits.</a:t>
            </a:r>
          </a:p>
          <a:p>
            <a:pPr>
              <a:buFontTx/>
              <a:buChar char="•"/>
            </a:pPr>
            <a:r>
              <a:rPr lang="en-US" smtClean="0"/>
              <a:t>Large ded - With a retro, the full-value premium is paid up front.  With a large ded, ded premium is paid up-front, plus a fund for the first few months’ losses.  Then the insurer is reimbursed for claims as they are paid.</a:t>
            </a:r>
          </a:p>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p:spPr>
        <p:txBody>
          <a:bodyPr/>
          <a:lstStyle/>
          <a:p>
            <a:pPr>
              <a:buFontTx/>
              <a:buChar char="•"/>
            </a:pPr>
            <a:r>
              <a:rPr lang="en-US" smtClean="0"/>
              <a:t>“Industry results…”  NCCI’s AY 2000 estimated combined ratio for the industry is 126.7, up from just 101.3 in 1996.  CY 2000 loss ratio for the industry climbed from 63% to 78% during the same period</a:t>
            </a:r>
          </a:p>
          <a:p>
            <a:pPr>
              <a:buFontTx/>
              <a:buChar char="•"/>
            </a:pPr>
            <a:r>
              <a:rPr lang="en-US" smtClean="0"/>
              <a:t>“Rates/Loss Cost…”  Most 2002 changes so far are modest, from -5% to +5%, not reflecting the deterioration in profitability.  However, if the impact of schedule rating and dividends are removed, NCCI’s AY 2002 projection is around a 106 combined.  We shouldn’t expect huge loss cost increases anytime soon.  If your company results indicate that big changes are needed, you have to look at other pricing tools (like schedule rating, dividends, deviations).  They may be the source of the problem, and they may be the only available solutions.</a:t>
            </a:r>
          </a:p>
          <a:p>
            <a:pPr>
              <a:buFontTx/>
              <a:buChar char="•"/>
            </a:pPr>
            <a:r>
              <a:rPr lang="en-US" smtClean="0"/>
              <a:t>“Current Economic…”  GDP grew just 3.4% in 2001, vs. an average of 5.9% from 1996-2000.  Several studies (including a 1991 ISO study and a 1996 NCCI study) demonstrate a strong positive relationship between economic growth and WC claims frequency. (One reason - Booming economy may cause pressure to increase production, which may lead to a decreased emphasis on safety.  The same could lead to increased worker fatigue.)</a:t>
            </a:r>
          </a:p>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1184275" y="698500"/>
            <a:ext cx="4643438" cy="3482975"/>
          </a:xfrm>
          <a:ln/>
        </p:spPr>
      </p:sp>
      <p:sp>
        <p:nvSpPr>
          <p:cNvPr id="108547" name="Rectangle 3"/>
          <p:cNvSpPr>
            <a:spLocks noGrp="1" noChangeArrowheads="1"/>
          </p:cNvSpPr>
          <p:nvPr>
            <p:ph type="body" idx="1"/>
          </p:nvPr>
        </p:nvSpPr>
        <p:spPr>
          <a:xfrm>
            <a:off x="935038" y="4414838"/>
            <a:ext cx="5140325" cy="4183062"/>
          </a:xfrm>
          <a:noFill/>
          <a:ln w="9525"/>
        </p:spPr>
        <p:txBody>
          <a:bodyPr/>
          <a:lstStyle/>
          <a:p>
            <a:pPr>
              <a:buFontTx/>
              <a:buChar char="•"/>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6200" y="-76200"/>
            <a:ext cx="9314330" cy="7197437"/>
          </a:xfrm>
          <a:prstGeom prst="rect">
            <a:avLst/>
          </a:prstGeom>
          <a:noFill/>
          <a:ln w="9525">
            <a:noFill/>
            <a:miter lim="800000"/>
            <a:headEnd/>
            <a:tailEnd/>
          </a:ln>
        </p:spPr>
      </p:pic>
      <p:sp>
        <p:nvSpPr>
          <p:cNvPr id="167961" name="Rectangle 25"/>
          <p:cNvSpPr>
            <a:spLocks noGrp="1" noChangeArrowheads="1"/>
          </p:cNvSpPr>
          <p:nvPr>
            <p:ph type="ctrTitle"/>
          </p:nvPr>
        </p:nvSpPr>
        <p:spPr>
          <a:xfrm>
            <a:off x="762000" y="473075"/>
            <a:ext cx="7772400" cy="579438"/>
          </a:xfrm>
        </p:spPr>
        <p:txBody>
          <a:bodyPr anchor="b">
            <a:spAutoFit/>
          </a:bodyPr>
          <a:lstStyle>
            <a:lvl1pPr>
              <a:defRPr/>
            </a:lvl1pPr>
          </a:lstStyle>
          <a:p>
            <a:r>
              <a:rPr lang="en-US"/>
              <a:t>Click to edit Master title style</a:t>
            </a:r>
          </a:p>
        </p:txBody>
      </p:sp>
      <p:sp>
        <p:nvSpPr>
          <p:cNvPr id="167962" name="Rectangle 26"/>
          <p:cNvSpPr>
            <a:spLocks noGrp="1" noChangeArrowheads="1"/>
          </p:cNvSpPr>
          <p:nvPr>
            <p:ph type="subTitle" idx="1"/>
          </p:nvPr>
        </p:nvSpPr>
        <p:spPr>
          <a:xfrm>
            <a:off x="1447800" y="2286000"/>
            <a:ext cx="6400800" cy="1752600"/>
          </a:xfrm>
        </p:spPr>
        <p:txBody>
          <a:bodyPr/>
          <a:lstStyle>
            <a:lvl1pPr marL="0" indent="0">
              <a:buFontTx/>
              <a:buNone/>
              <a:defRPr sz="2400"/>
            </a:lvl1pPr>
          </a:lstStyle>
          <a:p>
            <a:r>
              <a:rPr lang="en-US"/>
              <a:t>Click to edit Master subtitle style</a:t>
            </a:r>
          </a:p>
        </p:txBody>
      </p:sp>
      <p:sp>
        <p:nvSpPr>
          <p:cNvPr id="5" name="Rectangle 27"/>
          <p:cNvSpPr>
            <a:spLocks noGrp="1" noChangeArrowheads="1"/>
          </p:cNvSpPr>
          <p:nvPr>
            <p:ph type="dt" sz="half" idx="10"/>
          </p:nvPr>
        </p:nvSpPr>
        <p:spPr>
          <a:xfrm>
            <a:off x="1166813" y="6248400"/>
            <a:ext cx="1905000" cy="457200"/>
          </a:xfrm>
        </p:spPr>
        <p:txBody>
          <a:bodyPr/>
          <a:lstStyle>
            <a:lvl1pPr>
              <a:defRPr smtClean="0">
                <a:solidFill>
                  <a:srgbClr val="000000"/>
                </a:solidFill>
              </a:defRPr>
            </a:lvl1pPr>
          </a:lstStyle>
          <a:p>
            <a:pPr>
              <a:defRPr/>
            </a:pPr>
            <a:endParaRPr lang="en-US"/>
          </a:p>
        </p:txBody>
      </p:sp>
      <p:sp>
        <p:nvSpPr>
          <p:cNvPr id="6" name="Rectangle 28"/>
          <p:cNvSpPr>
            <a:spLocks noGrp="1" noChangeArrowheads="1"/>
          </p:cNvSpPr>
          <p:nvPr>
            <p:ph type="ftr" sz="quarter" idx="11"/>
          </p:nvPr>
        </p:nvSpPr>
        <p:spPr>
          <a:xfrm>
            <a:off x="3581400" y="6248400"/>
            <a:ext cx="2895600" cy="457200"/>
          </a:xfrm>
        </p:spPr>
        <p:txBody>
          <a:bodyPr/>
          <a:lstStyle>
            <a:lvl1pPr>
              <a:defRPr smtClean="0">
                <a:solidFill>
                  <a:srgbClr val="000000"/>
                </a:solidFill>
              </a:defRPr>
            </a:lvl1pPr>
          </a:lstStyle>
          <a:p>
            <a:pPr>
              <a:defRPr/>
            </a:pPr>
            <a:r>
              <a:rPr lang="en-US"/>
              <a:t>1</a:t>
            </a:r>
          </a:p>
        </p:txBody>
      </p:sp>
      <p:sp>
        <p:nvSpPr>
          <p:cNvPr id="7" name="Rectangle 29"/>
          <p:cNvSpPr>
            <a:spLocks noGrp="1" noChangeArrowheads="1"/>
          </p:cNvSpPr>
          <p:nvPr>
            <p:ph type="sldNum" sz="quarter" idx="12"/>
          </p:nvPr>
        </p:nvSpPr>
        <p:spPr>
          <a:xfrm>
            <a:off x="7010400" y="6248400"/>
            <a:ext cx="1905000" cy="457200"/>
          </a:xfrm>
        </p:spPr>
        <p:txBody>
          <a:bodyPr/>
          <a:lstStyle>
            <a:lvl1pPr>
              <a:defRPr sz="1400" smtClean="0">
                <a:solidFill>
                  <a:srgbClr val="000000"/>
                </a:solidFill>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29"/>
          <p:cNvSpPr>
            <a:spLocks noGrp="1" noChangeArrowheads="1"/>
          </p:cNvSpPr>
          <p:nvPr>
            <p:ph type="sldNum" sz="quarter" idx="12"/>
          </p:nvPr>
        </p:nvSpPr>
        <p:spPr>
          <a:ln/>
        </p:spPr>
        <p:txBody>
          <a:bodyPr/>
          <a:lstStyle>
            <a:lvl1pPr>
              <a:defRPr/>
            </a:lvl1pPr>
          </a:lstStyle>
          <a:p>
            <a:pPr>
              <a:defRPr/>
            </a:pPr>
            <a:fld id="{84EEAB6C-F96E-4938-B8FB-D713686C26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63538"/>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363538"/>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29"/>
          <p:cNvSpPr>
            <a:spLocks noGrp="1" noChangeArrowheads="1"/>
          </p:cNvSpPr>
          <p:nvPr>
            <p:ph type="sldNum" sz="quarter" idx="12"/>
          </p:nvPr>
        </p:nvSpPr>
        <p:spPr>
          <a:ln/>
        </p:spPr>
        <p:txBody>
          <a:bodyPr/>
          <a:lstStyle>
            <a:lvl1pPr>
              <a:defRPr/>
            </a:lvl1pPr>
          </a:lstStyle>
          <a:p>
            <a:pPr>
              <a:defRPr/>
            </a:pPr>
            <a:fld id="{C5103614-91DD-4B14-8EBC-157F23206FC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363538"/>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8875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24400" y="1887538"/>
            <a:ext cx="3810000" cy="4114800"/>
          </a:xfrm>
        </p:spPr>
        <p:txBody>
          <a:bodyPr/>
          <a:lstStyle/>
          <a:p>
            <a:pPr lvl="0"/>
            <a:endParaRPr lang="en-US" noProof="0" smtClean="0"/>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29"/>
          <p:cNvSpPr>
            <a:spLocks noGrp="1" noChangeArrowheads="1"/>
          </p:cNvSpPr>
          <p:nvPr>
            <p:ph type="sldNum" sz="quarter" idx="12"/>
          </p:nvPr>
        </p:nvSpPr>
        <p:spPr>
          <a:ln/>
        </p:spPr>
        <p:txBody>
          <a:bodyPr/>
          <a:lstStyle>
            <a:lvl1pPr>
              <a:defRPr/>
            </a:lvl1pPr>
          </a:lstStyle>
          <a:p>
            <a:pPr>
              <a:defRPr/>
            </a:pPr>
            <a:fld id="{22DC981F-B630-4BAC-9408-37ACDF95E68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363538"/>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62000" y="1887538"/>
            <a:ext cx="3810000" cy="4114800"/>
          </a:xfrm>
        </p:spPr>
        <p:txBody>
          <a:bodyPr/>
          <a:lstStyle/>
          <a:p>
            <a:pPr lvl="0"/>
            <a:endParaRPr lang="en-US" noProof="0" smtClean="0"/>
          </a:p>
        </p:txBody>
      </p:sp>
      <p:sp>
        <p:nvSpPr>
          <p:cNvPr id="4" name="Text Placeholder 3"/>
          <p:cNvSpPr>
            <a:spLocks noGrp="1"/>
          </p:cNvSpPr>
          <p:nvPr>
            <p:ph type="body" sz="half" idx="2"/>
          </p:nvPr>
        </p:nvSpPr>
        <p:spPr>
          <a:xfrm>
            <a:off x="4724400" y="18875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29"/>
          <p:cNvSpPr>
            <a:spLocks noGrp="1" noChangeArrowheads="1"/>
          </p:cNvSpPr>
          <p:nvPr>
            <p:ph type="sldNum" sz="quarter" idx="12"/>
          </p:nvPr>
        </p:nvSpPr>
        <p:spPr>
          <a:ln/>
        </p:spPr>
        <p:txBody>
          <a:bodyPr/>
          <a:lstStyle>
            <a:lvl1pPr>
              <a:defRPr/>
            </a:lvl1pPr>
          </a:lstStyle>
          <a:p>
            <a:pPr>
              <a:defRPr/>
            </a:pPr>
            <a:fld id="{19A675BF-6409-4C53-AADE-5AD37B00693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363538"/>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762000" y="1887538"/>
            <a:ext cx="7772400" cy="4114800"/>
          </a:xfrm>
        </p:spPr>
        <p:txBody>
          <a:bodyPr/>
          <a:lstStyle/>
          <a:p>
            <a:pPr lvl="0"/>
            <a:endParaRPr lang="en-US" noProof="0" smtClean="0"/>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29"/>
          <p:cNvSpPr>
            <a:spLocks noGrp="1" noChangeArrowheads="1"/>
          </p:cNvSpPr>
          <p:nvPr>
            <p:ph type="sldNum" sz="quarter" idx="12"/>
          </p:nvPr>
        </p:nvSpPr>
        <p:spPr>
          <a:ln/>
        </p:spPr>
        <p:txBody>
          <a:bodyPr/>
          <a:lstStyle>
            <a:lvl1pPr>
              <a:defRPr/>
            </a:lvl1pPr>
          </a:lstStyle>
          <a:p>
            <a:pPr>
              <a:defRPr/>
            </a:pPr>
            <a:fld id="{D59CA2AD-3033-4351-AC67-0CF2FD6521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29"/>
          <p:cNvSpPr>
            <a:spLocks noGrp="1" noChangeArrowheads="1"/>
          </p:cNvSpPr>
          <p:nvPr>
            <p:ph type="sldNum" sz="quarter" idx="12"/>
          </p:nvPr>
        </p:nvSpPr>
        <p:spPr>
          <a:ln/>
        </p:spPr>
        <p:txBody>
          <a:bodyPr/>
          <a:lstStyle>
            <a:lvl1pPr>
              <a:defRPr/>
            </a:lvl1pPr>
          </a:lstStyle>
          <a:p>
            <a:pPr>
              <a:defRPr/>
            </a:pPr>
            <a:fld id="{456FDE4D-42EB-41A7-A89E-8CA043411A0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r>
              <a:rPr lang="en-US"/>
              <a:t>1</a:t>
            </a:r>
          </a:p>
        </p:txBody>
      </p:sp>
      <p:sp>
        <p:nvSpPr>
          <p:cNvPr id="6" name="Rectangle 29"/>
          <p:cNvSpPr>
            <a:spLocks noGrp="1" noChangeArrowheads="1"/>
          </p:cNvSpPr>
          <p:nvPr>
            <p:ph type="sldNum" sz="quarter" idx="12"/>
          </p:nvPr>
        </p:nvSpPr>
        <p:spPr>
          <a:ln/>
        </p:spPr>
        <p:txBody>
          <a:bodyPr/>
          <a:lstStyle>
            <a:lvl1pPr>
              <a:defRPr/>
            </a:lvl1pPr>
          </a:lstStyle>
          <a:p>
            <a:pPr>
              <a:defRPr/>
            </a:pPr>
            <a:fld id="{E93F211C-8081-4D82-A602-6F144866EBB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875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8875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29"/>
          <p:cNvSpPr>
            <a:spLocks noGrp="1" noChangeArrowheads="1"/>
          </p:cNvSpPr>
          <p:nvPr>
            <p:ph type="sldNum" sz="quarter" idx="12"/>
          </p:nvPr>
        </p:nvSpPr>
        <p:spPr>
          <a:ln/>
        </p:spPr>
        <p:txBody>
          <a:bodyPr/>
          <a:lstStyle>
            <a:lvl1pPr>
              <a:defRPr/>
            </a:lvl1pPr>
          </a:lstStyle>
          <a:p>
            <a:pPr>
              <a:defRPr/>
            </a:pPr>
            <a:fld id="{31200583-D3C7-461D-AE69-270CBC98D3D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r>
              <a:rPr lang="en-US"/>
              <a:t>1</a:t>
            </a:r>
          </a:p>
        </p:txBody>
      </p:sp>
      <p:sp>
        <p:nvSpPr>
          <p:cNvPr id="9" name="Rectangle 29"/>
          <p:cNvSpPr>
            <a:spLocks noGrp="1" noChangeArrowheads="1"/>
          </p:cNvSpPr>
          <p:nvPr>
            <p:ph type="sldNum" sz="quarter" idx="12"/>
          </p:nvPr>
        </p:nvSpPr>
        <p:spPr>
          <a:ln/>
        </p:spPr>
        <p:txBody>
          <a:bodyPr/>
          <a:lstStyle>
            <a:lvl1pPr>
              <a:defRPr/>
            </a:lvl1pPr>
          </a:lstStyle>
          <a:p>
            <a:pPr>
              <a:defRPr/>
            </a:pPr>
            <a:fld id="{3D15558B-2DC9-4CE9-87D4-C65A7A0547E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r>
              <a:rPr lang="en-US"/>
              <a:t>1</a:t>
            </a:r>
          </a:p>
        </p:txBody>
      </p:sp>
      <p:sp>
        <p:nvSpPr>
          <p:cNvPr id="5" name="Rectangle 29"/>
          <p:cNvSpPr>
            <a:spLocks noGrp="1" noChangeArrowheads="1"/>
          </p:cNvSpPr>
          <p:nvPr>
            <p:ph type="sldNum" sz="quarter" idx="12"/>
          </p:nvPr>
        </p:nvSpPr>
        <p:spPr>
          <a:ln/>
        </p:spPr>
        <p:txBody>
          <a:bodyPr/>
          <a:lstStyle>
            <a:lvl1pPr>
              <a:defRPr/>
            </a:lvl1pPr>
          </a:lstStyle>
          <a:p>
            <a:pPr>
              <a:defRPr/>
            </a:pPr>
            <a:fld id="{471868F4-30BF-48D8-8A45-4DF24BF2FF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r>
              <a:rPr lang="en-US"/>
              <a:t>1</a:t>
            </a:r>
          </a:p>
        </p:txBody>
      </p:sp>
      <p:sp>
        <p:nvSpPr>
          <p:cNvPr id="4" name="Rectangle 29"/>
          <p:cNvSpPr>
            <a:spLocks noGrp="1" noChangeArrowheads="1"/>
          </p:cNvSpPr>
          <p:nvPr>
            <p:ph type="sldNum" sz="quarter" idx="12"/>
          </p:nvPr>
        </p:nvSpPr>
        <p:spPr>
          <a:ln/>
        </p:spPr>
        <p:txBody>
          <a:bodyPr/>
          <a:lstStyle>
            <a:lvl1pPr>
              <a:defRPr/>
            </a:lvl1pPr>
          </a:lstStyle>
          <a:p>
            <a:pPr>
              <a:defRPr/>
            </a:pPr>
            <a:fld id="{1A9DE15C-9732-4230-9C48-D2FB067D6D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29"/>
          <p:cNvSpPr>
            <a:spLocks noGrp="1" noChangeArrowheads="1"/>
          </p:cNvSpPr>
          <p:nvPr>
            <p:ph type="sldNum" sz="quarter" idx="12"/>
          </p:nvPr>
        </p:nvSpPr>
        <p:spPr>
          <a:ln/>
        </p:spPr>
        <p:txBody>
          <a:bodyPr/>
          <a:lstStyle>
            <a:lvl1pPr>
              <a:defRPr/>
            </a:lvl1pPr>
          </a:lstStyle>
          <a:p>
            <a:pPr>
              <a:defRPr/>
            </a:pPr>
            <a:fld id="{03A24C79-F7EE-4DEA-8D13-82F8DECC10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r>
              <a:rPr lang="en-US"/>
              <a:t>1</a:t>
            </a:r>
          </a:p>
        </p:txBody>
      </p:sp>
      <p:sp>
        <p:nvSpPr>
          <p:cNvPr id="7" name="Rectangle 29"/>
          <p:cNvSpPr>
            <a:spLocks noGrp="1" noChangeArrowheads="1"/>
          </p:cNvSpPr>
          <p:nvPr>
            <p:ph type="sldNum" sz="quarter" idx="12"/>
          </p:nvPr>
        </p:nvSpPr>
        <p:spPr>
          <a:ln/>
        </p:spPr>
        <p:txBody>
          <a:bodyPr/>
          <a:lstStyle>
            <a:lvl1pPr>
              <a:defRPr/>
            </a:lvl1pPr>
          </a:lstStyle>
          <a:p>
            <a:pPr>
              <a:defRPr/>
            </a:pPr>
            <a:fld id="{426D6943-7567-4150-897B-151CC70C255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14338" name="Picture 31" descr="cas_slide"/>
          <p:cNvPicPr>
            <a:picLocks noChangeAspect="1" noChangeArrowheads="1"/>
          </p:cNvPicPr>
          <p:nvPr userDrawn="1"/>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4339" name="Rectangle 25"/>
          <p:cNvSpPr>
            <a:spLocks noGrp="1" noChangeArrowheads="1"/>
          </p:cNvSpPr>
          <p:nvPr>
            <p:ph type="title"/>
          </p:nvPr>
        </p:nvSpPr>
        <p:spPr bwMode="auto">
          <a:xfrm>
            <a:off x="762000" y="363538"/>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0" name="Rectangle 26"/>
          <p:cNvSpPr>
            <a:spLocks noGrp="1" noChangeArrowheads="1"/>
          </p:cNvSpPr>
          <p:nvPr>
            <p:ph type="body" idx="1"/>
          </p:nvPr>
        </p:nvSpPr>
        <p:spPr bwMode="auto">
          <a:xfrm>
            <a:off x="762000" y="188753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6939" name="Rectangle 27"/>
          <p:cNvSpPr>
            <a:spLocks noGrp="1" noChangeArrowheads="1"/>
          </p:cNvSpPr>
          <p:nvPr>
            <p:ph type="dt" sz="half" idx="2"/>
          </p:nvPr>
        </p:nvSpPr>
        <p:spPr bwMode="auto">
          <a:xfrm>
            <a:off x="762000" y="61722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smtClean="0">
                <a:latin typeface="+mn-lt"/>
              </a:defRPr>
            </a:lvl1pPr>
          </a:lstStyle>
          <a:p>
            <a:pPr>
              <a:defRPr/>
            </a:pPr>
            <a:endParaRPr lang="en-US"/>
          </a:p>
        </p:txBody>
      </p:sp>
      <p:sp>
        <p:nvSpPr>
          <p:cNvPr id="166940" name="Rectangle 28"/>
          <p:cNvSpPr>
            <a:spLocks noGrp="1" noChangeArrowheads="1"/>
          </p:cNvSpPr>
          <p:nvPr>
            <p:ph type="ftr" sz="quarter" idx="3"/>
          </p:nvPr>
        </p:nvSpPr>
        <p:spPr bwMode="auto">
          <a:xfrm>
            <a:off x="3170238" y="6154738"/>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smtClean="0">
                <a:latin typeface="+mn-lt"/>
              </a:defRPr>
            </a:lvl1pPr>
          </a:lstStyle>
          <a:p>
            <a:pPr>
              <a:defRPr/>
            </a:pPr>
            <a:r>
              <a:rPr lang="en-US"/>
              <a:t>1</a:t>
            </a:r>
          </a:p>
        </p:txBody>
      </p:sp>
      <p:sp>
        <p:nvSpPr>
          <p:cNvPr id="166941" name="Rectangle 29"/>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200" smtClean="0">
                <a:latin typeface="+mn-lt"/>
              </a:defRPr>
            </a:lvl1pPr>
          </a:lstStyle>
          <a:p>
            <a:pPr>
              <a:defRPr/>
            </a:pPr>
            <a:fld id="{6280534E-684B-47D0-BCAB-30BFE384AA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ctr" rtl="0" eaLnBrk="0" fontAlgn="base" hangingPunct="0">
        <a:spcBef>
          <a:spcPct val="0"/>
        </a:spcBef>
        <a:spcAft>
          <a:spcPct val="0"/>
        </a:spcAft>
        <a:defRPr sz="3200" b="1">
          <a:solidFill>
            <a:srgbClr val="0033CC"/>
          </a:solidFill>
          <a:latin typeface="+mj-lt"/>
          <a:ea typeface="+mj-ea"/>
          <a:cs typeface="+mj-cs"/>
        </a:defRPr>
      </a:lvl1pPr>
      <a:lvl2pPr algn="ctr" rtl="0" eaLnBrk="0" fontAlgn="base" hangingPunct="0">
        <a:spcBef>
          <a:spcPct val="0"/>
        </a:spcBef>
        <a:spcAft>
          <a:spcPct val="0"/>
        </a:spcAft>
        <a:defRPr sz="3200" b="1">
          <a:solidFill>
            <a:srgbClr val="0033CC"/>
          </a:solidFill>
          <a:latin typeface="Arial" charset="0"/>
        </a:defRPr>
      </a:lvl2pPr>
      <a:lvl3pPr algn="ctr" rtl="0" eaLnBrk="0" fontAlgn="base" hangingPunct="0">
        <a:spcBef>
          <a:spcPct val="0"/>
        </a:spcBef>
        <a:spcAft>
          <a:spcPct val="0"/>
        </a:spcAft>
        <a:defRPr sz="3200" b="1">
          <a:solidFill>
            <a:srgbClr val="0033CC"/>
          </a:solidFill>
          <a:latin typeface="Arial" charset="0"/>
        </a:defRPr>
      </a:lvl3pPr>
      <a:lvl4pPr algn="ctr" rtl="0" eaLnBrk="0" fontAlgn="base" hangingPunct="0">
        <a:spcBef>
          <a:spcPct val="0"/>
        </a:spcBef>
        <a:spcAft>
          <a:spcPct val="0"/>
        </a:spcAft>
        <a:defRPr sz="3200" b="1">
          <a:solidFill>
            <a:srgbClr val="0033CC"/>
          </a:solidFill>
          <a:latin typeface="Arial" charset="0"/>
        </a:defRPr>
      </a:lvl4pPr>
      <a:lvl5pPr algn="ctr" rtl="0" eaLnBrk="0" fontAlgn="base" hangingPunct="0">
        <a:spcBef>
          <a:spcPct val="0"/>
        </a:spcBef>
        <a:spcAft>
          <a:spcPct val="0"/>
        </a:spcAft>
        <a:defRPr sz="3200" b="1">
          <a:solidFill>
            <a:srgbClr val="0033CC"/>
          </a:solidFill>
          <a:latin typeface="Arial" charset="0"/>
        </a:defRPr>
      </a:lvl5pPr>
      <a:lvl6pPr marL="457200" algn="ctr" rtl="0" fontAlgn="base">
        <a:spcBef>
          <a:spcPct val="0"/>
        </a:spcBef>
        <a:spcAft>
          <a:spcPct val="0"/>
        </a:spcAft>
        <a:defRPr sz="3200" b="1">
          <a:solidFill>
            <a:srgbClr val="0033CC"/>
          </a:solidFill>
          <a:latin typeface="Arial" charset="0"/>
        </a:defRPr>
      </a:lvl6pPr>
      <a:lvl7pPr marL="914400" algn="ctr" rtl="0" fontAlgn="base">
        <a:spcBef>
          <a:spcPct val="0"/>
        </a:spcBef>
        <a:spcAft>
          <a:spcPct val="0"/>
        </a:spcAft>
        <a:defRPr sz="3200" b="1">
          <a:solidFill>
            <a:srgbClr val="0033CC"/>
          </a:solidFill>
          <a:latin typeface="Arial" charset="0"/>
        </a:defRPr>
      </a:lvl7pPr>
      <a:lvl8pPr marL="1371600" algn="ctr" rtl="0" fontAlgn="base">
        <a:spcBef>
          <a:spcPct val="0"/>
        </a:spcBef>
        <a:spcAft>
          <a:spcPct val="0"/>
        </a:spcAft>
        <a:defRPr sz="3200" b="1">
          <a:solidFill>
            <a:srgbClr val="0033CC"/>
          </a:solidFill>
          <a:latin typeface="Arial" charset="0"/>
        </a:defRPr>
      </a:lvl8pPr>
      <a:lvl9pPr marL="1828800" algn="ctr" rtl="0" fontAlgn="base">
        <a:spcBef>
          <a:spcPct val="0"/>
        </a:spcBef>
        <a:spcAft>
          <a:spcPct val="0"/>
        </a:spcAft>
        <a:defRPr sz="3200" b="1">
          <a:solidFill>
            <a:srgbClr val="0033CC"/>
          </a:solidFill>
          <a:latin typeface="Arial" charset="0"/>
        </a:defRPr>
      </a:lvl9pPr>
    </p:titleStyle>
    <p:bodyStyle>
      <a:lvl1pPr marL="342900" indent="-342900" algn="l" rtl="0" eaLnBrk="0" fontAlgn="base" hangingPunct="0">
        <a:spcBef>
          <a:spcPct val="20000"/>
        </a:spcBef>
        <a:spcAft>
          <a:spcPct val="0"/>
        </a:spcAft>
        <a:buClr>
          <a:srgbClr val="0033CC"/>
        </a:buClr>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20000"/>
        <a:buFont typeface="Times New Roman" pitchFamily="18" charset="0"/>
        <a:buChar char="–"/>
        <a:defRPr sz="2800">
          <a:solidFill>
            <a:schemeClr val="tx1"/>
          </a:solidFill>
          <a:latin typeface="+mn-lt"/>
        </a:defRPr>
      </a:lvl2pPr>
      <a:lvl3pPr marL="1143000" indent="-228600" algn="l" rtl="0" eaLnBrk="0" fontAlgn="base" hangingPunct="0">
        <a:spcBef>
          <a:spcPct val="20000"/>
        </a:spcBef>
        <a:spcAft>
          <a:spcPct val="0"/>
        </a:spcAft>
        <a:buClr>
          <a:srgbClr val="0033CC"/>
        </a:buClr>
        <a:buSzPct val="120000"/>
        <a:buChar char="•"/>
        <a:defRPr sz="2400">
          <a:solidFill>
            <a:schemeClr val="tx1"/>
          </a:solidFill>
          <a:latin typeface="+mn-lt"/>
        </a:defRPr>
      </a:lvl3pPr>
      <a:lvl4pPr marL="1600200" indent="-228600" algn="l" rtl="0" eaLnBrk="0" fontAlgn="base" hangingPunct="0">
        <a:spcBef>
          <a:spcPct val="20000"/>
        </a:spcBef>
        <a:spcAft>
          <a:spcPct val="0"/>
        </a:spcAft>
        <a:buClr>
          <a:srgbClr val="0033CC"/>
        </a:buClr>
        <a:buSzPct val="120000"/>
        <a:buChar char="–"/>
        <a:defRPr sz="2000">
          <a:solidFill>
            <a:schemeClr val="tx1"/>
          </a:solidFill>
          <a:latin typeface="+mn-lt"/>
        </a:defRPr>
      </a:lvl4pPr>
      <a:lvl5pPr marL="2057400" indent="-228600" algn="l" rtl="0" eaLnBrk="0" fontAlgn="base" hangingPunct="0">
        <a:spcBef>
          <a:spcPct val="20000"/>
        </a:spcBef>
        <a:spcAft>
          <a:spcPct val="0"/>
        </a:spcAft>
        <a:buClr>
          <a:srgbClr val="0033CC"/>
        </a:buClr>
        <a:buSzPct val="120000"/>
        <a:buChar char="»"/>
        <a:defRPr sz="2000">
          <a:solidFill>
            <a:schemeClr val="tx1"/>
          </a:solidFill>
          <a:latin typeface="+mn-lt"/>
        </a:defRPr>
      </a:lvl5pPr>
      <a:lvl6pPr marL="2514600" indent="-228600" algn="l" rtl="0" fontAlgn="base">
        <a:spcBef>
          <a:spcPct val="20000"/>
        </a:spcBef>
        <a:spcAft>
          <a:spcPct val="0"/>
        </a:spcAft>
        <a:buClr>
          <a:srgbClr val="0033CC"/>
        </a:buClr>
        <a:buSzPct val="120000"/>
        <a:buChar char="»"/>
        <a:defRPr sz="2000">
          <a:solidFill>
            <a:schemeClr val="tx1"/>
          </a:solidFill>
          <a:latin typeface="+mn-lt"/>
        </a:defRPr>
      </a:lvl6pPr>
      <a:lvl7pPr marL="2971800" indent="-228600" algn="l" rtl="0" fontAlgn="base">
        <a:spcBef>
          <a:spcPct val="20000"/>
        </a:spcBef>
        <a:spcAft>
          <a:spcPct val="0"/>
        </a:spcAft>
        <a:buClr>
          <a:srgbClr val="0033CC"/>
        </a:buClr>
        <a:buSzPct val="120000"/>
        <a:buChar char="»"/>
        <a:defRPr sz="2000">
          <a:solidFill>
            <a:schemeClr val="tx1"/>
          </a:solidFill>
          <a:latin typeface="+mn-lt"/>
        </a:defRPr>
      </a:lvl7pPr>
      <a:lvl8pPr marL="3429000" indent="-228600" algn="l" rtl="0" fontAlgn="base">
        <a:spcBef>
          <a:spcPct val="20000"/>
        </a:spcBef>
        <a:spcAft>
          <a:spcPct val="0"/>
        </a:spcAft>
        <a:buClr>
          <a:srgbClr val="0033CC"/>
        </a:buClr>
        <a:buSzPct val="120000"/>
        <a:buChar char="»"/>
        <a:defRPr sz="2000">
          <a:solidFill>
            <a:schemeClr val="tx1"/>
          </a:solidFill>
          <a:latin typeface="+mn-lt"/>
        </a:defRPr>
      </a:lvl8pPr>
      <a:lvl9pPr marL="3886200" indent="-228600" algn="l" rtl="0" fontAlgn="base">
        <a:spcBef>
          <a:spcPct val="20000"/>
        </a:spcBef>
        <a:spcAft>
          <a:spcPct val="0"/>
        </a:spcAft>
        <a:buClr>
          <a:srgbClr val="0033CC"/>
        </a:buClr>
        <a:buSzPct val="12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oleObject" Target="../embeddings/oleObject3.bin"/><Relationship Id="rId7" Type="http://schemas.openxmlformats.org/officeDocument/2006/relationships/oleObject" Target="../embeddings/Microsoft_Excel_97-2003_Worksheet2.xls"/><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7.emf"/><Relationship Id="rId5" Type="http://schemas.openxmlformats.org/officeDocument/2006/relationships/image" Target="../media/image5.emf"/><Relationship Id="rId10" Type="http://schemas.openxmlformats.org/officeDocument/2006/relationships/oleObject" Target="../embeddings/Microsoft_Excel_97-2003_Worksheet3.xls"/><Relationship Id="rId4" Type="http://schemas.openxmlformats.org/officeDocument/2006/relationships/oleObject" Target="../embeddings/Microsoft_Excel_97-2003_Worksheet1.xls"/><Relationship Id="rId9" Type="http://schemas.openxmlformats.org/officeDocument/2006/relationships/oleObject" Target="../embeddings/oleObject5.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Microsoft_Excel_97-2003_Worksheet4.xls"/><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Microsoft_Excel_97-2003_Worksheet5.xls"/><Relationship Id="rId4" Type="http://schemas.openxmlformats.org/officeDocument/2006/relationships/oleObject" Target="../embeddings/oleObject7.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Microsoft_Excel_97-2003_Worksheet6.xls"/><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1.emf"/><Relationship Id="rId5" Type="http://schemas.openxmlformats.org/officeDocument/2006/relationships/oleObject" Target="../embeddings/Microsoft_Excel_97-2003_Worksheet7.xls"/><Relationship Id="rId4" Type="http://schemas.openxmlformats.org/officeDocument/2006/relationships/oleObject" Target="../embeddings/oleObject9.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2.emf"/><Relationship Id="rId5" Type="http://schemas.openxmlformats.org/officeDocument/2006/relationships/oleObject" Target="../embeddings/Microsoft_Excel_97-2003_Worksheet8.xls"/><Relationship Id="rId4" Type="http://schemas.openxmlformats.org/officeDocument/2006/relationships/oleObject" Target="../embeddings/oleObject10.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3.emf"/><Relationship Id="rId5" Type="http://schemas.openxmlformats.org/officeDocument/2006/relationships/oleObject" Target="../embeddings/Microsoft_Excel_97-2003_Worksheet9.xls"/><Relationship Id="rId4" Type="http://schemas.openxmlformats.org/officeDocument/2006/relationships/oleObject" Target="../embeddings/oleObject11.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14.emf"/><Relationship Id="rId5" Type="http://schemas.openxmlformats.org/officeDocument/2006/relationships/oleObject" Target="../embeddings/Microsoft_Excel_97-2003_Worksheet10.xls"/><Relationship Id="rId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5.emf"/><Relationship Id="rId5" Type="http://schemas.openxmlformats.org/officeDocument/2006/relationships/oleObject" Target="../embeddings/Microsoft_Excel_97-2003_Worksheet11.xls"/><Relationship Id="rId4" Type="http://schemas.openxmlformats.org/officeDocument/2006/relationships/oleObject" Target="../embeddings/oleObject13.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6.emf"/><Relationship Id="rId5" Type="http://schemas.openxmlformats.org/officeDocument/2006/relationships/oleObject" Target="../embeddings/Microsoft_Excel_97-2003_Worksheet12.xls"/><Relationship Id="rId4" Type="http://schemas.openxmlformats.org/officeDocument/2006/relationships/oleObject" Target="../embeddings/oleObject14.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17.emf"/><Relationship Id="rId5" Type="http://schemas.openxmlformats.org/officeDocument/2006/relationships/oleObject" Target="../embeddings/Microsoft_Excel_97-2003_Worksheet13.xls"/><Relationship Id="rId4" Type="http://schemas.openxmlformats.org/officeDocument/2006/relationships/oleObject" Target="../embeddings/oleObject15.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04800" y="441325"/>
            <a:ext cx="8610600" cy="1158875"/>
          </a:xfrm>
        </p:spPr>
        <p:txBody>
          <a:bodyPr/>
          <a:lstStyle/>
          <a:p>
            <a:pPr eaLnBrk="1" hangingPunct="1"/>
            <a:r>
              <a:rPr lang="en-US" sz="3500" smtClean="0"/>
              <a:t>Workers Compensation Ratemaking—An Overview</a:t>
            </a:r>
          </a:p>
        </p:txBody>
      </p:sp>
      <p:sp>
        <p:nvSpPr>
          <p:cNvPr id="16387" name="Rectangle 3"/>
          <p:cNvSpPr>
            <a:spLocks noGrp="1" noChangeArrowheads="1"/>
          </p:cNvSpPr>
          <p:nvPr>
            <p:ph type="subTitle" idx="1"/>
          </p:nvPr>
        </p:nvSpPr>
        <p:spPr>
          <a:xfrm>
            <a:off x="0" y="2209800"/>
            <a:ext cx="9144000" cy="1752600"/>
          </a:xfrm>
        </p:spPr>
        <p:txBody>
          <a:bodyPr/>
          <a:lstStyle/>
          <a:p>
            <a:pPr algn="ctr" eaLnBrk="1" hangingPunct="1"/>
            <a:r>
              <a:rPr lang="en-US" sz="2800" b="1" dirty="0" smtClean="0"/>
              <a:t>Rating Bureau Perspective</a:t>
            </a:r>
          </a:p>
          <a:p>
            <a:pPr algn="ctr" eaLnBrk="1" hangingPunct="1"/>
            <a:r>
              <a:rPr lang="en-US" b="1" dirty="0" smtClean="0"/>
              <a:t>Jay Rosen, NCCI, Inc.</a:t>
            </a:r>
          </a:p>
          <a:p>
            <a:pPr algn="ctr" eaLnBrk="1" hangingPunct="1"/>
            <a:endParaRPr lang="en-US" sz="1000" b="1" dirty="0" smtClean="0"/>
          </a:p>
          <a:p>
            <a:pPr algn="ctr" eaLnBrk="1" hangingPunct="1"/>
            <a:r>
              <a:rPr lang="en-US" sz="2800" b="1" dirty="0" smtClean="0"/>
              <a:t>Insurance Company Perspective</a:t>
            </a:r>
          </a:p>
          <a:p>
            <a:pPr algn="ctr" eaLnBrk="1" hangingPunct="1"/>
            <a:r>
              <a:rPr lang="en-US" b="1" dirty="0" smtClean="0"/>
              <a:t>Dan </a:t>
            </a:r>
            <a:r>
              <a:rPr lang="en-US" b="1" dirty="0"/>
              <a:t>Perry, QBE Regional Companies (N.A.), </a:t>
            </a:r>
            <a:r>
              <a:rPr lang="en-US" b="1" dirty="0" smtClean="0"/>
              <a:t>Inc.</a:t>
            </a:r>
            <a:endParaRPr lang="en-US" b="1" dirty="0"/>
          </a:p>
          <a:p>
            <a:pPr algn="ctr" eaLnBrk="1" hangingPunct="1"/>
            <a:endParaRPr lang="en-US" b="1" dirty="0"/>
          </a:p>
        </p:txBody>
      </p:sp>
      <p:sp>
        <p:nvSpPr>
          <p:cNvPr id="4" name="Rectangle 3"/>
          <p:cNvSpPr txBox="1">
            <a:spLocks noChangeArrowheads="1"/>
          </p:cNvSpPr>
          <p:nvPr/>
        </p:nvSpPr>
        <p:spPr bwMode="auto">
          <a:xfrm>
            <a:off x="-17463" y="4572000"/>
            <a:ext cx="9161463" cy="2133600"/>
          </a:xfrm>
          <a:prstGeom prst="rect">
            <a:avLst/>
          </a:prstGeom>
          <a:noFill/>
          <a:ln w="9525">
            <a:noFill/>
            <a:miter lim="800000"/>
            <a:headEnd/>
            <a:tailEnd/>
          </a:ln>
        </p:spPr>
        <p:txBody>
          <a:bodyPr/>
          <a:lstStyle/>
          <a:p>
            <a:pPr algn="ctr">
              <a:spcBef>
                <a:spcPct val="20000"/>
              </a:spcBef>
              <a:buClr>
                <a:srgbClr val="0033CC"/>
              </a:buClr>
              <a:buSzPct val="120000"/>
              <a:defRPr/>
            </a:pPr>
            <a:r>
              <a:rPr lang="en-US" sz="2200" kern="0" dirty="0">
                <a:latin typeface="+mn-lt"/>
              </a:rPr>
              <a:t>CAS </a:t>
            </a:r>
            <a:r>
              <a:rPr lang="en-US" sz="2200" kern="0" dirty="0" smtClean="0">
                <a:latin typeface="+mn-lt"/>
              </a:rPr>
              <a:t>2012 </a:t>
            </a:r>
            <a:endParaRPr lang="en-US" sz="2200" kern="0" dirty="0">
              <a:latin typeface="+mn-lt"/>
            </a:endParaRPr>
          </a:p>
          <a:p>
            <a:pPr algn="ctr">
              <a:spcBef>
                <a:spcPct val="20000"/>
              </a:spcBef>
              <a:buClr>
                <a:srgbClr val="0033CC"/>
              </a:buClr>
              <a:buSzPct val="120000"/>
              <a:defRPr/>
            </a:pPr>
            <a:r>
              <a:rPr lang="en-US" sz="2200" kern="0" dirty="0">
                <a:latin typeface="+mn-lt"/>
              </a:rPr>
              <a:t>Ratemaking and Product Management Seminar</a:t>
            </a:r>
          </a:p>
          <a:p>
            <a:pPr algn="ctr">
              <a:spcBef>
                <a:spcPct val="20000"/>
              </a:spcBef>
              <a:buClr>
                <a:srgbClr val="0033CC"/>
              </a:buClr>
              <a:buSzPct val="120000"/>
              <a:defRPr/>
            </a:pPr>
            <a:r>
              <a:rPr lang="en-US" sz="2200" kern="0" dirty="0" smtClean="0">
                <a:latin typeface="+mn-lt"/>
              </a:rPr>
              <a:t>Philadelphia, Pennsylvania </a:t>
            </a:r>
            <a:r>
              <a:rPr lang="en-US" sz="2200" kern="0" dirty="0">
                <a:latin typeface="+mn-lt"/>
              </a:rPr>
              <a:t>– March </a:t>
            </a:r>
            <a:r>
              <a:rPr lang="en-US" sz="2200" kern="0" dirty="0" smtClean="0">
                <a:latin typeface="+mn-lt"/>
              </a:rPr>
              <a:t>20, 2012</a:t>
            </a:r>
            <a:endParaRPr lang="en-US" sz="2200" kern="0" dirty="0">
              <a:latin typeface="+mn-lt"/>
            </a:endParaRPr>
          </a:p>
          <a:p>
            <a:pPr algn="ctr">
              <a:spcBef>
                <a:spcPct val="20000"/>
              </a:spcBef>
              <a:buClr>
                <a:srgbClr val="0033CC"/>
              </a:buClr>
              <a:buSzPct val="120000"/>
              <a:defRPr/>
            </a:pPr>
            <a:endParaRPr lang="en-US" sz="1000" kern="0" dirty="0">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4"/>
          <p:cNvSpPr>
            <a:spLocks noGrp="1"/>
          </p:cNvSpPr>
          <p:nvPr>
            <p:ph type="sldNum" sz="quarter" idx="12"/>
          </p:nvPr>
        </p:nvSpPr>
        <p:spPr/>
        <p:txBody>
          <a:bodyPr/>
          <a:lstStyle/>
          <a:p>
            <a:pPr>
              <a:defRPr/>
            </a:pPr>
            <a:fld id="{2E141177-6A19-48DC-998C-CECA373B1C91}" type="slidenum">
              <a:rPr lang="en-US"/>
              <a:pPr>
                <a:defRPr/>
              </a:pPr>
              <a:t>10</a:t>
            </a:fld>
            <a:endParaRPr lang="en-US"/>
          </a:p>
        </p:txBody>
      </p:sp>
      <p:sp>
        <p:nvSpPr>
          <p:cNvPr id="25603" name="Rectangle 2"/>
          <p:cNvSpPr>
            <a:spLocks noChangeArrowheads="1"/>
          </p:cNvSpPr>
          <p:nvPr/>
        </p:nvSpPr>
        <p:spPr bwMode="auto">
          <a:xfrm>
            <a:off x="228600" y="228600"/>
            <a:ext cx="8686800" cy="13716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NCCI Typically Uses the Two Most Recent Policy Years of Data</a:t>
            </a:r>
          </a:p>
        </p:txBody>
      </p:sp>
      <p:sp>
        <p:nvSpPr>
          <p:cNvPr id="25604" name="Line 22"/>
          <p:cNvSpPr>
            <a:spLocks noChangeShapeType="1"/>
          </p:cNvSpPr>
          <p:nvPr/>
        </p:nvSpPr>
        <p:spPr bwMode="auto">
          <a:xfrm flipV="1">
            <a:off x="838200" y="3200400"/>
            <a:ext cx="1308100" cy="1308100"/>
          </a:xfrm>
          <a:prstGeom prst="line">
            <a:avLst/>
          </a:prstGeom>
          <a:noFill/>
          <a:ln w="38100">
            <a:solidFill>
              <a:schemeClr val="tx1"/>
            </a:solidFill>
            <a:round/>
            <a:headEnd/>
            <a:tailEnd/>
          </a:ln>
        </p:spPr>
        <p:txBody>
          <a:bodyPr wrap="none"/>
          <a:lstStyle/>
          <a:p>
            <a:endParaRPr lang="en-US"/>
          </a:p>
        </p:txBody>
      </p:sp>
      <p:sp>
        <p:nvSpPr>
          <p:cNvPr id="25605" name="Line 23"/>
          <p:cNvSpPr>
            <a:spLocks noChangeShapeType="1"/>
          </p:cNvSpPr>
          <p:nvPr/>
        </p:nvSpPr>
        <p:spPr bwMode="auto">
          <a:xfrm flipV="1">
            <a:off x="2146300" y="3200400"/>
            <a:ext cx="1308100" cy="1308100"/>
          </a:xfrm>
          <a:prstGeom prst="line">
            <a:avLst/>
          </a:prstGeom>
          <a:noFill/>
          <a:ln w="38100">
            <a:solidFill>
              <a:schemeClr val="tx1"/>
            </a:solidFill>
            <a:round/>
            <a:headEnd/>
            <a:tailEnd/>
          </a:ln>
        </p:spPr>
        <p:txBody>
          <a:bodyPr wrap="none"/>
          <a:lstStyle/>
          <a:p>
            <a:endParaRPr lang="en-US"/>
          </a:p>
        </p:txBody>
      </p:sp>
      <p:sp>
        <p:nvSpPr>
          <p:cNvPr id="25606" name="Line 24"/>
          <p:cNvSpPr>
            <a:spLocks noChangeShapeType="1"/>
          </p:cNvSpPr>
          <p:nvPr/>
        </p:nvSpPr>
        <p:spPr bwMode="auto">
          <a:xfrm flipV="1">
            <a:off x="3454400" y="3200400"/>
            <a:ext cx="1308100" cy="1308100"/>
          </a:xfrm>
          <a:prstGeom prst="line">
            <a:avLst/>
          </a:prstGeom>
          <a:noFill/>
          <a:ln w="38100">
            <a:solidFill>
              <a:schemeClr val="tx1"/>
            </a:solidFill>
            <a:round/>
            <a:headEnd/>
            <a:tailEnd/>
          </a:ln>
        </p:spPr>
        <p:txBody>
          <a:bodyPr wrap="none"/>
          <a:lstStyle/>
          <a:p>
            <a:endParaRPr lang="en-US"/>
          </a:p>
        </p:txBody>
      </p:sp>
      <p:sp>
        <p:nvSpPr>
          <p:cNvPr id="25607" name="Line 25"/>
          <p:cNvSpPr>
            <a:spLocks noChangeShapeType="1"/>
          </p:cNvSpPr>
          <p:nvPr/>
        </p:nvSpPr>
        <p:spPr bwMode="auto">
          <a:xfrm flipV="1">
            <a:off x="7378700" y="3200400"/>
            <a:ext cx="1308100" cy="1308100"/>
          </a:xfrm>
          <a:prstGeom prst="line">
            <a:avLst/>
          </a:prstGeom>
          <a:noFill/>
          <a:ln w="38100">
            <a:solidFill>
              <a:schemeClr val="tx1"/>
            </a:solidFill>
            <a:round/>
            <a:headEnd/>
            <a:tailEnd/>
          </a:ln>
        </p:spPr>
        <p:txBody>
          <a:bodyPr wrap="none"/>
          <a:lstStyle/>
          <a:p>
            <a:endParaRPr lang="en-US"/>
          </a:p>
        </p:txBody>
      </p:sp>
      <p:sp>
        <p:nvSpPr>
          <p:cNvPr id="25608" name="Line 26"/>
          <p:cNvSpPr>
            <a:spLocks noChangeShapeType="1"/>
          </p:cNvSpPr>
          <p:nvPr/>
        </p:nvSpPr>
        <p:spPr bwMode="auto">
          <a:xfrm flipV="1">
            <a:off x="6070600" y="3200400"/>
            <a:ext cx="1308100" cy="1308100"/>
          </a:xfrm>
          <a:prstGeom prst="line">
            <a:avLst/>
          </a:prstGeom>
          <a:noFill/>
          <a:ln w="38100">
            <a:solidFill>
              <a:schemeClr val="tx1"/>
            </a:solidFill>
            <a:round/>
            <a:headEnd/>
            <a:tailEnd/>
          </a:ln>
        </p:spPr>
        <p:txBody>
          <a:bodyPr wrap="none"/>
          <a:lstStyle/>
          <a:p>
            <a:endParaRPr lang="en-US"/>
          </a:p>
        </p:txBody>
      </p:sp>
      <p:sp>
        <p:nvSpPr>
          <p:cNvPr id="25609" name="Line 27"/>
          <p:cNvSpPr>
            <a:spLocks noChangeShapeType="1"/>
          </p:cNvSpPr>
          <p:nvPr/>
        </p:nvSpPr>
        <p:spPr bwMode="auto">
          <a:xfrm>
            <a:off x="838200" y="3200400"/>
            <a:ext cx="7848600" cy="0"/>
          </a:xfrm>
          <a:prstGeom prst="line">
            <a:avLst/>
          </a:prstGeom>
          <a:noFill/>
          <a:ln w="38100">
            <a:solidFill>
              <a:schemeClr val="tx1"/>
            </a:solidFill>
            <a:round/>
            <a:headEnd/>
            <a:tailEnd/>
          </a:ln>
        </p:spPr>
        <p:txBody>
          <a:bodyPr wrap="none"/>
          <a:lstStyle/>
          <a:p>
            <a:endParaRPr lang="en-US"/>
          </a:p>
        </p:txBody>
      </p:sp>
      <p:sp>
        <p:nvSpPr>
          <p:cNvPr id="25610" name="Freeform 28"/>
          <p:cNvSpPr>
            <a:spLocks/>
          </p:cNvSpPr>
          <p:nvPr/>
        </p:nvSpPr>
        <p:spPr bwMode="auto">
          <a:xfrm>
            <a:off x="838200" y="4502150"/>
            <a:ext cx="6546850" cy="6350"/>
          </a:xfrm>
          <a:custGeom>
            <a:avLst/>
            <a:gdLst>
              <a:gd name="T0" fmla="*/ 0 w 4124"/>
              <a:gd name="T1" fmla="*/ 2147483647 h 4"/>
              <a:gd name="T2" fmla="*/ 2147483647 w 4124"/>
              <a:gd name="T3" fmla="*/ 0 h 4"/>
              <a:gd name="T4" fmla="*/ 0 60000 65536"/>
              <a:gd name="T5" fmla="*/ 0 60000 65536"/>
              <a:gd name="T6" fmla="*/ 0 w 4124"/>
              <a:gd name="T7" fmla="*/ 0 h 4"/>
              <a:gd name="T8" fmla="*/ 4124 w 4124"/>
              <a:gd name="T9" fmla="*/ 4 h 4"/>
            </a:gdLst>
            <a:ahLst/>
            <a:cxnLst>
              <a:cxn ang="T4">
                <a:pos x="T0" y="T1"/>
              </a:cxn>
              <a:cxn ang="T5">
                <a:pos x="T2" y="T3"/>
              </a:cxn>
            </a:cxnLst>
            <a:rect l="T6" t="T7" r="T8" b="T9"/>
            <a:pathLst>
              <a:path w="4124" h="4">
                <a:moveTo>
                  <a:pt x="0" y="4"/>
                </a:moveTo>
                <a:lnTo>
                  <a:pt x="4124" y="0"/>
                </a:lnTo>
              </a:path>
            </a:pathLst>
          </a:custGeom>
          <a:noFill/>
          <a:ln w="38100">
            <a:solidFill>
              <a:schemeClr val="tx1"/>
            </a:solidFill>
            <a:round/>
            <a:headEnd/>
            <a:tailEnd/>
          </a:ln>
        </p:spPr>
        <p:txBody>
          <a:bodyPr wrap="none"/>
          <a:lstStyle/>
          <a:p>
            <a:endParaRPr lang="en-US"/>
          </a:p>
        </p:txBody>
      </p:sp>
      <p:sp>
        <p:nvSpPr>
          <p:cNvPr id="25611" name="Text Box 29"/>
          <p:cNvSpPr txBox="1">
            <a:spLocks noChangeArrowheads="1"/>
          </p:cNvSpPr>
          <p:nvPr/>
        </p:nvSpPr>
        <p:spPr bwMode="auto">
          <a:xfrm>
            <a:off x="1905000" y="4648200"/>
            <a:ext cx="838200" cy="260350"/>
          </a:xfrm>
          <a:prstGeom prst="rect">
            <a:avLst/>
          </a:prstGeom>
          <a:noFill/>
          <a:ln w="12700">
            <a:noFill/>
            <a:miter lim="800000"/>
            <a:headEnd/>
            <a:tailEnd/>
          </a:ln>
        </p:spPr>
        <p:txBody>
          <a:bodyPr>
            <a:spAutoFit/>
          </a:bodyPr>
          <a:lstStyle/>
          <a:p>
            <a:pPr>
              <a:spcBef>
                <a:spcPct val="50000"/>
              </a:spcBef>
            </a:pPr>
            <a:r>
              <a:rPr lang="en-US" sz="1100" b="1" dirty="0" smtClean="0">
                <a:solidFill>
                  <a:schemeClr val="accent1"/>
                </a:solidFill>
                <a:latin typeface="Arial" charset="0"/>
              </a:rPr>
              <a:t>1/1/10</a:t>
            </a:r>
            <a:endParaRPr lang="en-US" sz="1100" b="1" dirty="0">
              <a:solidFill>
                <a:schemeClr val="accent1"/>
              </a:solidFill>
              <a:latin typeface="Arial" charset="0"/>
            </a:endParaRPr>
          </a:p>
        </p:txBody>
      </p:sp>
      <p:sp>
        <p:nvSpPr>
          <p:cNvPr id="25612" name="Text Box 30"/>
          <p:cNvSpPr txBox="1">
            <a:spLocks noChangeArrowheads="1"/>
          </p:cNvSpPr>
          <p:nvPr/>
        </p:nvSpPr>
        <p:spPr bwMode="auto">
          <a:xfrm>
            <a:off x="3124200" y="4648200"/>
            <a:ext cx="1023938" cy="260350"/>
          </a:xfrm>
          <a:prstGeom prst="rect">
            <a:avLst/>
          </a:prstGeom>
          <a:noFill/>
          <a:ln w="12700">
            <a:noFill/>
            <a:miter lim="800000"/>
            <a:headEnd/>
            <a:tailEnd/>
          </a:ln>
        </p:spPr>
        <p:txBody>
          <a:bodyPr>
            <a:spAutoFit/>
          </a:bodyPr>
          <a:lstStyle/>
          <a:p>
            <a:pPr>
              <a:spcBef>
                <a:spcPct val="50000"/>
              </a:spcBef>
            </a:pPr>
            <a:r>
              <a:rPr lang="en-US" sz="1100" b="1" dirty="0" smtClean="0">
                <a:solidFill>
                  <a:schemeClr val="accent1"/>
                </a:solidFill>
                <a:latin typeface="Arial" charset="0"/>
              </a:rPr>
              <a:t>12/31/10</a:t>
            </a:r>
            <a:endParaRPr lang="en-US" sz="1100" b="1" dirty="0">
              <a:solidFill>
                <a:schemeClr val="accent1"/>
              </a:solidFill>
              <a:latin typeface="Arial" charset="0"/>
            </a:endParaRPr>
          </a:p>
        </p:txBody>
      </p:sp>
      <p:sp>
        <p:nvSpPr>
          <p:cNvPr id="25613" name="Text Box 31"/>
          <p:cNvSpPr txBox="1">
            <a:spLocks noChangeArrowheads="1"/>
          </p:cNvSpPr>
          <p:nvPr/>
        </p:nvSpPr>
        <p:spPr bwMode="auto">
          <a:xfrm>
            <a:off x="609600" y="4648200"/>
            <a:ext cx="1023938" cy="260350"/>
          </a:xfrm>
          <a:prstGeom prst="rect">
            <a:avLst/>
          </a:prstGeom>
          <a:noFill/>
          <a:ln w="12700">
            <a:noFill/>
            <a:miter lim="800000"/>
            <a:headEnd/>
            <a:tailEnd/>
          </a:ln>
        </p:spPr>
        <p:txBody>
          <a:bodyPr>
            <a:spAutoFit/>
          </a:bodyPr>
          <a:lstStyle/>
          <a:p>
            <a:pPr>
              <a:spcBef>
                <a:spcPct val="50000"/>
              </a:spcBef>
            </a:pPr>
            <a:r>
              <a:rPr lang="en-US" sz="1100" b="1" dirty="0" smtClean="0">
                <a:solidFill>
                  <a:schemeClr val="accent1"/>
                </a:solidFill>
                <a:latin typeface="Arial" charset="0"/>
              </a:rPr>
              <a:t>1/1/09</a:t>
            </a:r>
            <a:endParaRPr lang="en-US" sz="1100" b="1" dirty="0">
              <a:solidFill>
                <a:schemeClr val="accent1"/>
              </a:solidFill>
              <a:latin typeface="Arial" charset="0"/>
            </a:endParaRPr>
          </a:p>
        </p:txBody>
      </p:sp>
      <p:sp>
        <p:nvSpPr>
          <p:cNvPr id="25614" name="Text Box 32"/>
          <p:cNvSpPr txBox="1">
            <a:spLocks noChangeArrowheads="1"/>
          </p:cNvSpPr>
          <p:nvPr/>
        </p:nvSpPr>
        <p:spPr bwMode="auto">
          <a:xfrm>
            <a:off x="5791200" y="4648200"/>
            <a:ext cx="1023938" cy="260350"/>
          </a:xfrm>
          <a:prstGeom prst="rect">
            <a:avLst/>
          </a:prstGeom>
          <a:noFill/>
          <a:ln w="12700">
            <a:noFill/>
            <a:miter lim="800000"/>
            <a:headEnd/>
            <a:tailEnd/>
          </a:ln>
        </p:spPr>
        <p:txBody>
          <a:bodyPr>
            <a:spAutoFit/>
          </a:bodyPr>
          <a:lstStyle/>
          <a:p>
            <a:pPr>
              <a:spcBef>
                <a:spcPct val="50000"/>
              </a:spcBef>
            </a:pPr>
            <a:r>
              <a:rPr lang="en-US" sz="1100" b="1" dirty="0" smtClean="0">
                <a:solidFill>
                  <a:schemeClr val="accent1"/>
                </a:solidFill>
                <a:latin typeface="Arial" charset="0"/>
              </a:rPr>
              <a:t>1/1/13</a:t>
            </a:r>
            <a:endParaRPr lang="en-US" sz="1100" b="1" dirty="0">
              <a:solidFill>
                <a:schemeClr val="accent1"/>
              </a:solidFill>
              <a:latin typeface="Arial" charset="0"/>
            </a:endParaRPr>
          </a:p>
        </p:txBody>
      </p:sp>
      <p:sp>
        <p:nvSpPr>
          <p:cNvPr id="25615" name="Text Box 33"/>
          <p:cNvSpPr txBox="1">
            <a:spLocks noChangeArrowheads="1"/>
          </p:cNvSpPr>
          <p:nvPr/>
        </p:nvSpPr>
        <p:spPr bwMode="auto">
          <a:xfrm>
            <a:off x="7010400" y="4648200"/>
            <a:ext cx="1023938" cy="260350"/>
          </a:xfrm>
          <a:prstGeom prst="rect">
            <a:avLst/>
          </a:prstGeom>
          <a:noFill/>
          <a:ln w="12700">
            <a:noFill/>
            <a:miter lim="800000"/>
            <a:headEnd/>
            <a:tailEnd/>
          </a:ln>
        </p:spPr>
        <p:txBody>
          <a:bodyPr>
            <a:spAutoFit/>
          </a:bodyPr>
          <a:lstStyle/>
          <a:p>
            <a:pPr>
              <a:spcBef>
                <a:spcPct val="50000"/>
              </a:spcBef>
            </a:pPr>
            <a:r>
              <a:rPr lang="en-US" sz="1100" b="1" dirty="0" smtClean="0">
                <a:solidFill>
                  <a:schemeClr val="accent1"/>
                </a:solidFill>
                <a:latin typeface="Arial" charset="0"/>
              </a:rPr>
              <a:t>12/31/13</a:t>
            </a:r>
            <a:endParaRPr lang="en-US" sz="1100" b="1" dirty="0">
              <a:solidFill>
                <a:schemeClr val="accent1"/>
              </a:solidFill>
              <a:latin typeface="Arial" charset="0"/>
            </a:endParaRPr>
          </a:p>
        </p:txBody>
      </p:sp>
      <p:sp>
        <p:nvSpPr>
          <p:cNvPr id="25616" name="Text Box 34"/>
          <p:cNvSpPr txBox="1">
            <a:spLocks noChangeArrowheads="1"/>
          </p:cNvSpPr>
          <p:nvPr/>
        </p:nvSpPr>
        <p:spPr bwMode="auto">
          <a:xfrm>
            <a:off x="1981200" y="2057400"/>
            <a:ext cx="2209800" cy="290513"/>
          </a:xfrm>
          <a:prstGeom prst="rect">
            <a:avLst/>
          </a:prstGeom>
          <a:noFill/>
          <a:ln w="12700">
            <a:noFill/>
            <a:miter lim="800000"/>
            <a:headEnd/>
            <a:tailEnd/>
          </a:ln>
        </p:spPr>
        <p:txBody>
          <a:bodyPr>
            <a:spAutoFit/>
          </a:bodyPr>
          <a:lstStyle/>
          <a:p>
            <a:pPr>
              <a:spcBef>
                <a:spcPct val="50000"/>
              </a:spcBef>
            </a:pPr>
            <a:r>
              <a:rPr lang="en-US" sz="1300" b="1">
                <a:solidFill>
                  <a:schemeClr val="accent1"/>
                </a:solidFill>
                <a:latin typeface="Arial" charset="0"/>
              </a:rPr>
              <a:t>Policy Expiration Date</a:t>
            </a:r>
          </a:p>
        </p:txBody>
      </p:sp>
      <p:sp>
        <p:nvSpPr>
          <p:cNvPr id="25617" name="Text Box 35"/>
          <p:cNvSpPr txBox="1">
            <a:spLocks noChangeArrowheads="1"/>
          </p:cNvSpPr>
          <p:nvPr/>
        </p:nvSpPr>
        <p:spPr bwMode="auto">
          <a:xfrm>
            <a:off x="762000" y="5410200"/>
            <a:ext cx="1828800" cy="290513"/>
          </a:xfrm>
          <a:prstGeom prst="rect">
            <a:avLst/>
          </a:prstGeom>
          <a:noFill/>
          <a:ln w="12700">
            <a:noFill/>
            <a:miter lim="800000"/>
            <a:headEnd/>
            <a:tailEnd/>
          </a:ln>
        </p:spPr>
        <p:txBody>
          <a:bodyPr>
            <a:spAutoFit/>
          </a:bodyPr>
          <a:lstStyle/>
          <a:p>
            <a:pPr>
              <a:spcBef>
                <a:spcPct val="50000"/>
              </a:spcBef>
            </a:pPr>
            <a:r>
              <a:rPr lang="en-US" sz="1300" b="1">
                <a:solidFill>
                  <a:schemeClr val="accent1"/>
                </a:solidFill>
                <a:latin typeface="Arial" charset="0"/>
              </a:rPr>
              <a:t>Policy Effective Date</a:t>
            </a:r>
          </a:p>
        </p:txBody>
      </p:sp>
      <p:sp>
        <p:nvSpPr>
          <p:cNvPr id="25618" name="Line 36"/>
          <p:cNvSpPr>
            <a:spLocks noChangeShapeType="1"/>
          </p:cNvSpPr>
          <p:nvPr/>
        </p:nvSpPr>
        <p:spPr bwMode="auto">
          <a:xfrm flipV="1">
            <a:off x="1524000" y="4572000"/>
            <a:ext cx="0" cy="762000"/>
          </a:xfrm>
          <a:prstGeom prst="line">
            <a:avLst/>
          </a:prstGeom>
          <a:noFill/>
          <a:ln w="12700">
            <a:solidFill>
              <a:schemeClr val="tx1"/>
            </a:solidFill>
            <a:round/>
            <a:headEnd/>
            <a:tailEnd type="triangle" w="med" len="med"/>
          </a:ln>
        </p:spPr>
        <p:txBody>
          <a:bodyPr wrap="none"/>
          <a:lstStyle/>
          <a:p>
            <a:endParaRPr lang="en-US"/>
          </a:p>
        </p:txBody>
      </p:sp>
      <p:sp>
        <p:nvSpPr>
          <p:cNvPr id="25619" name="Text Box 37"/>
          <p:cNvSpPr txBox="1">
            <a:spLocks noChangeArrowheads="1"/>
          </p:cNvSpPr>
          <p:nvPr/>
        </p:nvSpPr>
        <p:spPr bwMode="auto">
          <a:xfrm>
            <a:off x="1676400" y="3505200"/>
            <a:ext cx="990600" cy="687388"/>
          </a:xfrm>
          <a:prstGeom prst="rect">
            <a:avLst/>
          </a:prstGeom>
          <a:noFill/>
          <a:ln w="12700">
            <a:noFill/>
            <a:miter lim="800000"/>
            <a:headEnd/>
            <a:tailEnd/>
          </a:ln>
        </p:spPr>
        <p:txBody>
          <a:bodyPr>
            <a:spAutoFit/>
          </a:bodyPr>
          <a:lstStyle/>
          <a:p>
            <a:pPr algn="ctr"/>
            <a:r>
              <a:rPr lang="en-US" sz="1300" b="1" dirty="0">
                <a:solidFill>
                  <a:schemeClr val="accent1"/>
                </a:solidFill>
                <a:latin typeface="Arial" charset="0"/>
              </a:rPr>
              <a:t>Policy Year</a:t>
            </a:r>
          </a:p>
          <a:p>
            <a:pPr algn="ctr"/>
            <a:r>
              <a:rPr lang="en-US" sz="1300" b="1" dirty="0" smtClean="0">
                <a:solidFill>
                  <a:schemeClr val="accent1"/>
                </a:solidFill>
                <a:latin typeface="Arial" charset="0"/>
              </a:rPr>
              <a:t>2009</a:t>
            </a:r>
            <a:endParaRPr lang="en-US" sz="1300" b="1" dirty="0">
              <a:solidFill>
                <a:schemeClr val="accent1"/>
              </a:solidFill>
              <a:latin typeface="Arial" charset="0"/>
            </a:endParaRPr>
          </a:p>
        </p:txBody>
      </p:sp>
      <p:sp>
        <p:nvSpPr>
          <p:cNvPr id="25620" name="Text Box 38"/>
          <p:cNvSpPr txBox="1">
            <a:spLocks noChangeArrowheads="1"/>
          </p:cNvSpPr>
          <p:nvPr/>
        </p:nvSpPr>
        <p:spPr bwMode="auto">
          <a:xfrm>
            <a:off x="2971800" y="3505200"/>
            <a:ext cx="990600" cy="687388"/>
          </a:xfrm>
          <a:prstGeom prst="rect">
            <a:avLst/>
          </a:prstGeom>
          <a:noFill/>
          <a:ln w="12700">
            <a:noFill/>
            <a:miter lim="800000"/>
            <a:headEnd/>
            <a:tailEnd/>
          </a:ln>
        </p:spPr>
        <p:txBody>
          <a:bodyPr>
            <a:spAutoFit/>
          </a:bodyPr>
          <a:lstStyle/>
          <a:p>
            <a:pPr algn="ctr"/>
            <a:r>
              <a:rPr lang="en-US" sz="1300" b="1" dirty="0">
                <a:solidFill>
                  <a:schemeClr val="accent1"/>
                </a:solidFill>
                <a:latin typeface="Arial" charset="0"/>
              </a:rPr>
              <a:t>Policy Year</a:t>
            </a:r>
          </a:p>
          <a:p>
            <a:pPr algn="ctr"/>
            <a:r>
              <a:rPr lang="en-US" sz="1300" b="1" dirty="0" smtClean="0">
                <a:solidFill>
                  <a:schemeClr val="accent1"/>
                </a:solidFill>
                <a:latin typeface="Arial" charset="0"/>
              </a:rPr>
              <a:t>2010</a:t>
            </a:r>
            <a:endParaRPr lang="en-US" sz="1300" b="1" dirty="0">
              <a:solidFill>
                <a:schemeClr val="accent1"/>
              </a:solidFill>
              <a:latin typeface="Arial" charset="0"/>
            </a:endParaRPr>
          </a:p>
        </p:txBody>
      </p:sp>
      <p:sp>
        <p:nvSpPr>
          <p:cNvPr id="25621" name="Text Box 39"/>
          <p:cNvSpPr txBox="1">
            <a:spLocks noChangeArrowheads="1"/>
          </p:cNvSpPr>
          <p:nvPr/>
        </p:nvSpPr>
        <p:spPr bwMode="auto">
          <a:xfrm>
            <a:off x="6858000" y="3505200"/>
            <a:ext cx="990600" cy="687388"/>
          </a:xfrm>
          <a:prstGeom prst="rect">
            <a:avLst/>
          </a:prstGeom>
          <a:noFill/>
          <a:ln w="12700">
            <a:noFill/>
            <a:miter lim="800000"/>
            <a:headEnd/>
            <a:tailEnd/>
          </a:ln>
        </p:spPr>
        <p:txBody>
          <a:bodyPr>
            <a:spAutoFit/>
          </a:bodyPr>
          <a:lstStyle/>
          <a:p>
            <a:pPr algn="ctr"/>
            <a:r>
              <a:rPr lang="en-US" sz="1300" b="1" dirty="0">
                <a:solidFill>
                  <a:schemeClr val="accent1"/>
                </a:solidFill>
                <a:latin typeface="Arial" charset="0"/>
              </a:rPr>
              <a:t>Policy Year</a:t>
            </a:r>
          </a:p>
          <a:p>
            <a:pPr algn="ctr"/>
            <a:r>
              <a:rPr lang="en-US" sz="1300" b="1" dirty="0" smtClean="0">
                <a:solidFill>
                  <a:schemeClr val="accent1"/>
                </a:solidFill>
                <a:latin typeface="Arial" charset="0"/>
              </a:rPr>
              <a:t>2013</a:t>
            </a:r>
            <a:endParaRPr lang="en-US" sz="1300" b="1" dirty="0">
              <a:solidFill>
                <a:schemeClr val="accent1"/>
              </a:solidFill>
              <a:latin typeface="Arial" charset="0"/>
            </a:endParaRPr>
          </a:p>
        </p:txBody>
      </p:sp>
      <p:sp>
        <p:nvSpPr>
          <p:cNvPr id="25622" name="Line 40"/>
          <p:cNvSpPr>
            <a:spLocks noChangeShapeType="1"/>
          </p:cNvSpPr>
          <p:nvPr/>
        </p:nvSpPr>
        <p:spPr bwMode="auto">
          <a:xfrm flipH="1">
            <a:off x="2743200" y="2362200"/>
            <a:ext cx="0" cy="762000"/>
          </a:xfrm>
          <a:prstGeom prst="line">
            <a:avLst/>
          </a:prstGeom>
          <a:noFill/>
          <a:ln w="12700">
            <a:solidFill>
              <a:schemeClr val="tx1"/>
            </a:solidFill>
            <a:round/>
            <a:headEnd/>
            <a:tailEnd type="triangle" w="med" len="med"/>
          </a:ln>
        </p:spPr>
        <p:txBody>
          <a:bodyPr wrap="none"/>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898C26CC-2EFC-4520-A736-B0B15A63F8E3}" type="slidenum">
              <a:rPr lang="en-US"/>
              <a:pPr>
                <a:defRPr/>
              </a:pPr>
              <a:t>11</a:t>
            </a:fld>
            <a:endParaRPr lang="en-US"/>
          </a:p>
        </p:txBody>
      </p:sp>
      <p:sp>
        <p:nvSpPr>
          <p:cNvPr id="26627" name="Rectangle 2"/>
          <p:cNvSpPr>
            <a:spLocks noChangeArrowheads="1"/>
          </p:cNvSpPr>
          <p:nvPr/>
        </p:nvSpPr>
        <p:spPr bwMode="auto">
          <a:xfrm>
            <a:off x="609600" y="228600"/>
            <a:ext cx="8001000" cy="11430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Derivation of Projected Losses</a:t>
            </a:r>
          </a:p>
        </p:txBody>
      </p:sp>
      <p:sp>
        <p:nvSpPr>
          <p:cNvPr id="26628" name="Rectangle 3"/>
          <p:cNvSpPr>
            <a:spLocks noChangeArrowheads="1"/>
          </p:cNvSpPr>
          <p:nvPr/>
        </p:nvSpPr>
        <p:spPr bwMode="auto">
          <a:xfrm>
            <a:off x="2209800" y="2209800"/>
            <a:ext cx="4953000" cy="3200400"/>
          </a:xfrm>
          <a:prstGeom prst="rect">
            <a:avLst/>
          </a:prstGeom>
          <a:noFill/>
          <a:ln w="12700">
            <a:noFill/>
            <a:miter lim="800000"/>
            <a:headEnd/>
            <a:tailEnd/>
          </a:ln>
        </p:spPr>
        <p:txBody>
          <a:bodyPr lIns="90488" tIns="44450" rIns="90488" bIns="44450"/>
          <a:lstStyle/>
          <a:p>
            <a:pPr marL="342900" indent="-342900">
              <a:spcBef>
                <a:spcPct val="50000"/>
              </a:spcBef>
              <a:spcAft>
                <a:spcPct val="50000"/>
              </a:spcAft>
              <a:buClr>
                <a:srgbClr val="0033CC"/>
              </a:buClr>
              <a:buSzPct val="120000"/>
            </a:pPr>
            <a:r>
              <a:rPr lang="en-US" sz="2600">
                <a:latin typeface="Arial" charset="0"/>
              </a:rPr>
              <a:t>Adjustments to reported losses:</a:t>
            </a:r>
          </a:p>
          <a:p>
            <a:pPr marL="742950" lvl="1" indent="-285750">
              <a:spcBef>
                <a:spcPct val="50000"/>
              </a:spcBef>
              <a:buClr>
                <a:srgbClr val="0033CC"/>
              </a:buClr>
              <a:buSzPct val="120000"/>
              <a:buFontTx/>
              <a:buChar char="•"/>
            </a:pPr>
            <a:r>
              <a:rPr lang="en-US" sz="2600">
                <a:latin typeface="Arial" charset="0"/>
              </a:rPr>
              <a:t>Benefit (loss) on-levels</a:t>
            </a:r>
          </a:p>
          <a:p>
            <a:pPr marL="742950" lvl="1" indent="-285750">
              <a:spcBef>
                <a:spcPct val="90000"/>
              </a:spcBef>
              <a:buClr>
                <a:srgbClr val="0033CC"/>
              </a:buClr>
              <a:buSzPct val="120000"/>
              <a:buFontTx/>
              <a:buChar char="•"/>
            </a:pPr>
            <a:r>
              <a:rPr lang="en-US" sz="2600">
                <a:latin typeface="Arial" charset="0"/>
              </a:rPr>
              <a:t>Loss development</a:t>
            </a:r>
          </a:p>
          <a:p>
            <a:pPr marL="742950" lvl="1" indent="-285750">
              <a:spcBef>
                <a:spcPct val="90000"/>
              </a:spcBef>
              <a:buClr>
                <a:srgbClr val="0033CC"/>
              </a:buClr>
              <a:buSzPct val="120000"/>
              <a:buFontTx/>
              <a:buChar char="•"/>
            </a:pPr>
            <a:r>
              <a:rPr lang="en-US" sz="2600">
                <a:latin typeface="Arial" charset="0"/>
              </a:rPr>
              <a:t>Trend</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A7A4DBBD-0DB4-4C00-BD4A-50DC50455FD3}" type="slidenum">
              <a:rPr lang="en-US"/>
              <a:pPr>
                <a:defRPr/>
              </a:pPr>
              <a:t>12</a:t>
            </a:fld>
            <a:endParaRPr lang="en-US"/>
          </a:p>
        </p:txBody>
      </p:sp>
      <p:sp>
        <p:nvSpPr>
          <p:cNvPr id="27651" name="Rectangle 2"/>
          <p:cNvSpPr>
            <a:spLocks noGrp="1" noChangeArrowheads="1"/>
          </p:cNvSpPr>
          <p:nvPr>
            <p:ph type="body" sz="half" idx="2"/>
          </p:nvPr>
        </p:nvSpPr>
        <p:spPr>
          <a:xfrm>
            <a:off x="685800" y="2057400"/>
            <a:ext cx="7772400" cy="3886200"/>
          </a:xfrm>
        </p:spPr>
        <p:txBody>
          <a:bodyPr/>
          <a:lstStyle/>
          <a:p>
            <a:pPr eaLnBrk="1" hangingPunct="1">
              <a:buClr>
                <a:srgbClr val="535388"/>
              </a:buClr>
              <a:buFontTx/>
              <a:buNone/>
            </a:pPr>
            <a:r>
              <a:rPr lang="en-US" sz="2600" smtClean="0"/>
              <a:t> 	Changes that occur subsequent to the filing data must be reflected: </a:t>
            </a:r>
          </a:p>
          <a:p>
            <a:pPr lvl="1" eaLnBrk="1" hangingPunct="1">
              <a:spcBef>
                <a:spcPct val="100000"/>
              </a:spcBef>
              <a:buClr>
                <a:schemeClr val="accent1"/>
              </a:buClr>
              <a:buFontTx/>
              <a:buChar char="•"/>
            </a:pPr>
            <a:r>
              <a:rPr lang="en-US" sz="2600" smtClean="0"/>
              <a:t>Legislated benefit changes</a:t>
            </a:r>
          </a:p>
          <a:p>
            <a:pPr lvl="1" eaLnBrk="1" hangingPunct="1">
              <a:spcBef>
                <a:spcPct val="100000"/>
              </a:spcBef>
              <a:buClr>
                <a:schemeClr val="accent1"/>
              </a:buClr>
              <a:buFontTx/>
              <a:buChar char="•"/>
            </a:pPr>
            <a:r>
              <a:rPr lang="en-US" sz="2600" smtClean="0"/>
              <a:t>Court decisions</a:t>
            </a:r>
          </a:p>
          <a:p>
            <a:pPr lvl="1" eaLnBrk="1" hangingPunct="1">
              <a:spcBef>
                <a:spcPct val="100000"/>
              </a:spcBef>
              <a:buClr>
                <a:schemeClr val="accent1"/>
              </a:buClr>
              <a:buFontTx/>
              <a:buChar char="•"/>
            </a:pPr>
            <a:r>
              <a:rPr lang="en-US" sz="2600" smtClean="0"/>
              <a:t>New regulations</a:t>
            </a:r>
          </a:p>
          <a:p>
            <a:pPr eaLnBrk="1" hangingPunct="1"/>
            <a:endParaRPr lang="en-US" sz="2600" smtClean="0"/>
          </a:p>
        </p:txBody>
      </p:sp>
      <p:sp>
        <p:nvSpPr>
          <p:cNvPr id="27652" name="Rectangle 3"/>
          <p:cNvSpPr>
            <a:spLocks noGrp="1" noChangeArrowheads="1"/>
          </p:cNvSpPr>
          <p:nvPr>
            <p:ph type="title"/>
          </p:nvPr>
        </p:nvSpPr>
        <p:spPr>
          <a:xfrm>
            <a:off x="685800" y="304800"/>
            <a:ext cx="7772400" cy="1143000"/>
          </a:xfrm>
        </p:spPr>
        <p:txBody>
          <a:bodyPr/>
          <a:lstStyle/>
          <a:p>
            <a:pPr eaLnBrk="1" hangingPunct="1"/>
            <a:r>
              <a:rPr lang="en-US" smtClean="0"/>
              <a:t>Benefit Changes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2"/>
          </p:nvPr>
        </p:nvSpPr>
        <p:spPr/>
        <p:txBody>
          <a:bodyPr/>
          <a:lstStyle/>
          <a:p>
            <a:pPr>
              <a:defRPr/>
            </a:pPr>
            <a:fld id="{5BC46330-550E-4400-9333-B330433A9CF8}" type="slidenum">
              <a:rPr lang="en-US"/>
              <a:pPr>
                <a:defRPr/>
              </a:pPr>
              <a:t>13</a:t>
            </a:fld>
            <a:endParaRPr lang="en-US"/>
          </a:p>
        </p:txBody>
      </p:sp>
      <p:sp>
        <p:nvSpPr>
          <p:cNvPr id="28675" name="Rectangle 23"/>
          <p:cNvSpPr>
            <a:spLocks noChangeArrowheads="1"/>
          </p:cNvSpPr>
          <p:nvPr/>
        </p:nvSpPr>
        <p:spPr bwMode="auto">
          <a:xfrm>
            <a:off x="0" y="152400"/>
            <a:ext cx="9067800" cy="1371600"/>
          </a:xfrm>
          <a:prstGeom prst="rect">
            <a:avLst/>
          </a:prstGeom>
          <a:noFill/>
          <a:ln w="12700">
            <a:noFill/>
            <a:miter lim="800000"/>
            <a:headEnd/>
            <a:tailEnd/>
          </a:ln>
        </p:spPr>
        <p:txBody>
          <a:bodyPr lIns="90488" tIns="44450" rIns="90488" bIns="44450" anchor="ctr"/>
          <a:lstStyle/>
          <a:p>
            <a:pPr algn="ctr"/>
            <a:r>
              <a:rPr lang="en-US" sz="3200" b="1">
                <a:solidFill>
                  <a:schemeClr val="accent1"/>
                </a:solidFill>
                <a:latin typeface="Arial" charset="0"/>
              </a:rPr>
              <a:t>Loss On-level Factors Adjust</a:t>
            </a:r>
            <a:br>
              <a:rPr lang="en-US" sz="3200" b="1">
                <a:solidFill>
                  <a:schemeClr val="accent1"/>
                </a:solidFill>
                <a:latin typeface="Arial" charset="0"/>
              </a:rPr>
            </a:br>
            <a:r>
              <a:rPr lang="en-US" sz="3200" b="1">
                <a:solidFill>
                  <a:schemeClr val="accent1"/>
                </a:solidFill>
                <a:latin typeface="Arial" charset="0"/>
              </a:rPr>
              <a:t>Data to the Current Benefit Level</a:t>
            </a:r>
          </a:p>
        </p:txBody>
      </p:sp>
      <p:grpSp>
        <p:nvGrpSpPr>
          <p:cNvPr id="28676" name="Group 24"/>
          <p:cNvGrpSpPr>
            <a:grpSpLocks/>
          </p:cNvGrpSpPr>
          <p:nvPr/>
        </p:nvGrpSpPr>
        <p:grpSpPr bwMode="auto">
          <a:xfrm>
            <a:off x="609600" y="2057400"/>
            <a:ext cx="8077200" cy="3598863"/>
            <a:chOff x="576" y="1381"/>
            <a:chExt cx="5088" cy="2267"/>
          </a:xfrm>
        </p:grpSpPr>
        <p:sp>
          <p:nvSpPr>
            <p:cNvPr id="28677" name="Line 25"/>
            <p:cNvSpPr>
              <a:spLocks noChangeShapeType="1"/>
            </p:cNvSpPr>
            <p:nvPr/>
          </p:nvSpPr>
          <p:spPr bwMode="auto">
            <a:xfrm flipV="1">
              <a:off x="720" y="2073"/>
              <a:ext cx="824" cy="824"/>
            </a:xfrm>
            <a:prstGeom prst="line">
              <a:avLst/>
            </a:prstGeom>
            <a:noFill/>
            <a:ln w="38100">
              <a:solidFill>
                <a:schemeClr val="tx1"/>
              </a:solidFill>
              <a:round/>
              <a:headEnd/>
              <a:tailEnd/>
            </a:ln>
          </p:spPr>
          <p:txBody>
            <a:bodyPr wrap="none"/>
            <a:lstStyle/>
            <a:p>
              <a:endParaRPr lang="en-US"/>
            </a:p>
          </p:txBody>
        </p:sp>
        <p:sp>
          <p:nvSpPr>
            <p:cNvPr id="28678" name="Line 26"/>
            <p:cNvSpPr>
              <a:spLocks noChangeShapeType="1"/>
            </p:cNvSpPr>
            <p:nvPr/>
          </p:nvSpPr>
          <p:spPr bwMode="auto">
            <a:xfrm flipV="1">
              <a:off x="1544" y="2073"/>
              <a:ext cx="824" cy="824"/>
            </a:xfrm>
            <a:prstGeom prst="line">
              <a:avLst/>
            </a:prstGeom>
            <a:noFill/>
            <a:ln w="38100">
              <a:solidFill>
                <a:schemeClr val="tx1"/>
              </a:solidFill>
              <a:round/>
              <a:headEnd/>
              <a:tailEnd/>
            </a:ln>
          </p:spPr>
          <p:txBody>
            <a:bodyPr wrap="none"/>
            <a:lstStyle/>
            <a:p>
              <a:endParaRPr lang="en-US"/>
            </a:p>
          </p:txBody>
        </p:sp>
        <p:sp>
          <p:nvSpPr>
            <p:cNvPr id="28679" name="Line 27"/>
            <p:cNvSpPr>
              <a:spLocks noChangeShapeType="1"/>
            </p:cNvSpPr>
            <p:nvPr/>
          </p:nvSpPr>
          <p:spPr bwMode="auto">
            <a:xfrm flipV="1">
              <a:off x="2368" y="2073"/>
              <a:ext cx="824" cy="824"/>
            </a:xfrm>
            <a:prstGeom prst="line">
              <a:avLst/>
            </a:prstGeom>
            <a:noFill/>
            <a:ln w="38100">
              <a:solidFill>
                <a:schemeClr val="tx1"/>
              </a:solidFill>
              <a:round/>
              <a:headEnd/>
              <a:tailEnd/>
            </a:ln>
          </p:spPr>
          <p:txBody>
            <a:bodyPr wrap="none"/>
            <a:lstStyle/>
            <a:p>
              <a:endParaRPr lang="en-US"/>
            </a:p>
          </p:txBody>
        </p:sp>
        <p:sp>
          <p:nvSpPr>
            <p:cNvPr id="28680" name="Line 28"/>
            <p:cNvSpPr>
              <a:spLocks noChangeShapeType="1"/>
            </p:cNvSpPr>
            <p:nvPr/>
          </p:nvSpPr>
          <p:spPr bwMode="auto">
            <a:xfrm flipV="1">
              <a:off x="4840" y="2073"/>
              <a:ext cx="824" cy="824"/>
            </a:xfrm>
            <a:prstGeom prst="line">
              <a:avLst/>
            </a:prstGeom>
            <a:noFill/>
            <a:ln w="38100">
              <a:solidFill>
                <a:schemeClr val="tx1"/>
              </a:solidFill>
              <a:round/>
              <a:headEnd/>
              <a:tailEnd/>
            </a:ln>
          </p:spPr>
          <p:txBody>
            <a:bodyPr wrap="none"/>
            <a:lstStyle/>
            <a:p>
              <a:endParaRPr lang="en-US"/>
            </a:p>
          </p:txBody>
        </p:sp>
        <p:sp>
          <p:nvSpPr>
            <p:cNvPr id="28681" name="Line 29"/>
            <p:cNvSpPr>
              <a:spLocks noChangeShapeType="1"/>
            </p:cNvSpPr>
            <p:nvPr/>
          </p:nvSpPr>
          <p:spPr bwMode="auto">
            <a:xfrm flipV="1">
              <a:off x="4016" y="2073"/>
              <a:ext cx="824" cy="824"/>
            </a:xfrm>
            <a:prstGeom prst="line">
              <a:avLst/>
            </a:prstGeom>
            <a:noFill/>
            <a:ln w="38100">
              <a:solidFill>
                <a:schemeClr val="tx1"/>
              </a:solidFill>
              <a:round/>
              <a:headEnd/>
              <a:tailEnd/>
            </a:ln>
          </p:spPr>
          <p:txBody>
            <a:bodyPr wrap="none"/>
            <a:lstStyle/>
            <a:p>
              <a:endParaRPr lang="en-US"/>
            </a:p>
          </p:txBody>
        </p:sp>
        <p:sp>
          <p:nvSpPr>
            <p:cNvPr id="28682" name="Line 30"/>
            <p:cNvSpPr>
              <a:spLocks noChangeShapeType="1"/>
            </p:cNvSpPr>
            <p:nvPr/>
          </p:nvSpPr>
          <p:spPr bwMode="auto">
            <a:xfrm>
              <a:off x="720" y="2073"/>
              <a:ext cx="4944" cy="0"/>
            </a:xfrm>
            <a:prstGeom prst="line">
              <a:avLst/>
            </a:prstGeom>
            <a:noFill/>
            <a:ln w="38100">
              <a:solidFill>
                <a:schemeClr val="tx1"/>
              </a:solidFill>
              <a:round/>
              <a:headEnd/>
              <a:tailEnd/>
            </a:ln>
          </p:spPr>
          <p:txBody>
            <a:bodyPr wrap="none"/>
            <a:lstStyle/>
            <a:p>
              <a:endParaRPr lang="en-US"/>
            </a:p>
          </p:txBody>
        </p:sp>
        <p:sp>
          <p:nvSpPr>
            <p:cNvPr id="28683" name="Freeform 31"/>
            <p:cNvSpPr>
              <a:spLocks/>
            </p:cNvSpPr>
            <p:nvPr/>
          </p:nvSpPr>
          <p:spPr bwMode="auto">
            <a:xfrm>
              <a:off x="720" y="2893"/>
              <a:ext cx="4124" cy="4"/>
            </a:xfrm>
            <a:custGeom>
              <a:avLst/>
              <a:gdLst>
                <a:gd name="T0" fmla="*/ 0 w 4124"/>
                <a:gd name="T1" fmla="*/ 4 h 4"/>
                <a:gd name="T2" fmla="*/ 4124 w 4124"/>
                <a:gd name="T3" fmla="*/ 0 h 4"/>
                <a:gd name="T4" fmla="*/ 0 60000 65536"/>
                <a:gd name="T5" fmla="*/ 0 60000 65536"/>
                <a:gd name="T6" fmla="*/ 0 w 4124"/>
                <a:gd name="T7" fmla="*/ 0 h 4"/>
                <a:gd name="T8" fmla="*/ 4124 w 4124"/>
                <a:gd name="T9" fmla="*/ 4 h 4"/>
              </a:gdLst>
              <a:ahLst/>
              <a:cxnLst>
                <a:cxn ang="T4">
                  <a:pos x="T0" y="T1"/>
                </a:cxn>
                <a:cxn ang="T5">
                  <a:pos x="T2" y="T3"/>
                </a:cxn>
              </a:cxnLst>
              <a:rect l="T6" t="T7" r="T8" b="T9"/>
              <a:pathLst>
                <a:path w="4124" h="4">
                  <a:moveTo>
                    <a:pt x="0" y="4"/>
                  </a:moveTo>
                  <a:lnTo>
                    <a:pt x="4124" y="0"/>
                  </a:lnTo>
                </a:path>
              </a:pathLst>
            </a:custGeom>
            <a:noFill/>
            <a:ln w="38100">
              <a:solidFill>
                <a:schemeClr val="tx1"/>
              </a:solidFill>
              <a:round/>
              <a:headEnd/>
              <a:tailEnd/>
            </a:ln>
          </p:spPr>
          <p:txBody>
            <a:bodyPr wrap="none"/>
            <a:lstStyle/>
            <a:p>
              <a:endParaRPr lang="en-US"/>
            </a:p>
          </p:txBody>
        </p:sp>
        <p:sp>
          <p:nvSpPr>
            <p:cNvPr id="28684" name="Text Box 32"/>
            <p:cNvSpPr txBox="1">
              <a:spLocks noChangeArrowheads="1"/>
            </p:cNvSpPr>
            <p:nvPr/>
          </p:nvSpPr>
          <p:spPr bwMode="auto">
            <a:xfrm>
              <a:off x="1344" y="2985"/>
              <a:ext cx="528" cy="164"/>
            </a:xfrm>
            <a:prstGeom prst="rect">
              <a:avLst/>
            </a:prstGeom>
            <a:noFill/>
            <a:ln w="12700">
              <a:noFill/>
              <a:miter lim="800000"/>
              <a:headEnd/>
              <a:tailEnd/>
            </a:ln>
          </p:spPr>
          <p:txBody>
            <a:bodyPr>
              <a:spAutoFit/>
            </a:bodyPr>
            <a:lstStyle/>
            <a:p>
              <a:pPr>
                <a:spcBef>
                  <a:spcPct val="50000"/>
                </a:spcBef>
              </a:pPr>
              <a:r>
                <a:rPr lang="en-US" sz="1100" b="1" dirty="0" smtClean="0">
                  <a:solidFill>
                    <a:schemeClr val="tx2"/>
                  </a:solidFill>
                  <a:latin typeface="Arial" charset="0"/>
                </a:rPr>
                <a:t>1/1/10</a:t>
              </a:r>
              <a:endParaRPr lang="en-US" sz="1100" b="1" dirty="0">
                <a:solidFill>
                  <a:schemeClr val="tx2"/>
                </a:solidFill>
                <a:latin typeface="Arial" charset="0"/>
              </a:endParaRPr>
            </a:p>
          </p:txBody>
        </p:sp>
        <p:sp>
          <p:nvSpPr>
            <p:cNvPr id="28685" name="Text Box 33"/>
            <p:cNvSpPr txBox="1">
              <a:spLocks noChangeArrowheads="1"/>
            </p:cNvSpPr>
            <p:nvPr/>
          </p:nvSpPr>
          <p:spPr bwMode="auto">
            <a:xfrm>
              <a:off x="2160" y="2985"/>
              <a:ext cx="645" cy="164"/>
            </a:xfrm>
            <a:prstGeom prst="rect">
              <a:avLst/>
            </a:prstGeom>
            <a:noFill/>
            <a:ln w="12700">
              <a:noFill/>
              <a:miter lim="800000"/>
              <a:headEnd/>
              <a:tailEnd/>
            </a:ln>
          </p:spPr>
          <p:txBody>
            <a:bodyPr>
              <a:spAutoFit/>
            </a:bodyPr>
            <a:lstStyle/>
            <a:p>
              <a:pPr>
                <a:spcBef>
                  <a:spcPct val="50000"/>
                </a:spcBef>
              </a:pPr>
              <a:r>
                <a:rPr lang="en-US" sz="1100" b="1" dirty="0" smtClean="0">
                  <a:solidFill>
                    <a:schemeClr val="tx2"/>
                  </a:solidFill>
                  <a:latin typeface="Arial" charset="0"/>
                </a:rPr>
                <a:t>12/31/10</a:t>
              </a:r>
              <a:endParaRPr lang="en-US" sz="1100" b="1" dirty="0">
                <a:solidFill>
                  <a:schemeClr val="tx2"/>
                </a:solidFill>
                <a:latin typeface="Arial" charset="0"/>
              </a:endParaRPr>
            </a:p>
          </p:txBody>
        </p:sp>
        <p:sp>
          <p:nvSpPr>
            <p:cNvPr id="28686" name="Text Box 34"/>
            <p:cNvSpPr txBox="1">
              <a:spLocks noChangeArrowheads="1"/>
            </p:cNvSpPr>
            <p:nvPr/>
          </p:nvSpPr>
          <p:spPr bwMode="auto">
            <a:xfrm>
              <a:off x="576" y="2985"/>
              <a:ext cx="645" cy="164"/>
            </a:xfrm>
            <a:prstGeom prst="rect">
              <a:avLst/>
            </a:prstGeom>
            <a:noFill/>
            <a:ln w="12700">
              <a:noFill/>
              <a:miter lim="800000"/>
              <a:headEnd/>
              <a:tailEnd/>
            </a:ln>
          </p:spPr>
          <p:txBody>
            <a:bodyPr>
              <a:spAutoFit/>
            </a:bodyPr>
            <a:lstStyle/>
            <a:p>
              <a:pPr>
                <a:spcBef>
                  <a:spcPct val="50000"/>
                </a:spcBef>
              </a:pPr>
              <a:r>
                <a:rPr lang="en-US" sz="1100" b="1" dirty="0" smtClean="0">
                  <a:solidFill>
                    <a:schemeClr val="tx2"/>
                  </a:solidFill>
                  <a:latin typeface="Arial" charset="0"/>
                </a:rPr>
                <a:t>1/1/09</a:t>
              </a:r>
              <a:endParaRPr lang="en-US" sz="1100" b="1" dirty="0">
                <a:solidFill>
                  <a:schemeClr val="tx2"/>
                </a:solidFill>
                <a:latin typeface="Arial" charset="0"/>
              </a:endParaRPr>
            </a:p>
          </p:txBody>
        </p:sp>
        <p:sp>
          <p:nvSpPr>
            <p:cNvPr id="28687" name="Text Box 35"/>
            <p:cNvSpPr txBox="1">
              <a:spLocks noChangeArrowheads="1"/>
            </p:cNvSpPr>
            <p:nvPr/>
          </p:nvSpPr>
          <p:spPr bwMode="auto">
            <a:xfrm>
              <a:off x="3840" y="2985"/>
              <a:ext cx="645" cy="164"/>
            </a:xfrm>
            <a:prstGeom prst="rect">
              <a:avLst/>
            </a:prstGeom>
            <a:noFill/>
            <a:ln w="12700">
              <a:noFill/>
              <a:miter lim="800000"/>
              <a:headEnd/>
              <a:tailEnd/>
            </a:ln>
          </p:spPr>
          <p:txBody>
            <a:bodyPr>
              <a:spAutoFit/>
            </a:bodyPr>
            <a:lstStyle/>
            <a:p>
              <a:pPr>
                <a:spcBef>
                  <a:spcPct val="50000"/>
                </a:spcBef>
              </a:pPr>
              <a:r>
                <a:rPr lang="en-US" sz="1100" b="1" dirty="0" smtClean="0">
                  <a:solidFill>
                    <a:schemeClr val="tx2"/>
                  </a:solidFill>
                  <a:latin typeface="Arial" charset="0"/>
                </a:rPr>
                <a:t>1/1/13</a:t>
              </a:r>
              <a:endParaRPr lang="en-US" sz="1100" b="1" dirty="0">
                <a:solidFill>
                  <a:schemeClr val="tx2"/>
                </a:solidFill>
                <a:latin typeface="Arial" charset="0"/>
              </a:endParaRPr>
            </a:p>
          </p:txBody>
        </p:sp>
        <p:sp>
          <p:nvSpPr>
            <p:cNvPr id="28688" name="Text Box 36"/>
            <p:cNvSpPr txBox="1">
              <a:spLocks noChangeArrowheads="1"/>
            </p:cNvSpPr>
            <p:nvPr/>
          </p:nvSpPr>
          <p:spPr bwMode="auto">
            <a:xfrm>
              <a:off x="4608" y="2985"/>
              <a:ext cx="645" cy="164"/>
            </a:xfrm>
            <a:prstGeom prst="rect">
              <a:avLst/>
            </a:prstGeom>
            <a:noFill/>
            <a:ln w="12700">
              <a:noFill/>
              <a:miter lim="800000"/>
              <a:headEnd/>
              <a:tailEnd/>
            </a:ln>
          </p:spPr>
          <p:txBody>
            <a:bodyPr>
              <a:spAutoFit/>
            </a:bodyPr>
            <a:lstStyle/>
            <a:p>
              <a:pPr>
                <a:spcBef>
                  <a:spcPct val="50000"/>
                </a:spcBef>
              </a:pPr>
              <a:r>
                <a:rPr lang="en-US" sz="1100" b="1" dirty="0" smtClean="0">
                  <a:solidFill>
                    <a:schemeClr val="tx2"/>
                  </a:solidFill>
                  <a:latin typeface="Arial" charset="0"/>
                </a:rPr>
                <a:t>12/31/13</a:t>
              </a:r>
              <a:endParaRPr lang="en-US" sz="1100" b="1" dirty="0">
                <a:solidFill>
                  <a:schemeClr val="tx2"/>
                </a:solidFill>
                <a:latin typeface="Arial" charset="0"/>
              </a:endParaRPr>
            </a:p>
          </p:txBody>
        </p:sp>
        <p:sp>
          <p:nvSpPr>
            <p:cNvPr id="28689" name="Text Box 37"/>
            <p:cNvSpPr txBox="1">
              <a:spLocks noChangeArrowheads="1"/>
            </p:cNvSpPr>
            <p:nvPr/>
          </p:nvSpPr>
          <p:spPr bwMode="auto">
            <a:xfrm>
              <a:off x="672" y="3465"/>
              <a:ext cx="1152" cy="183"/>
            </a:xfrm>
            <a:prstGeom prst="rect">
              <a:avLst/>
            </a:prstGeom>
            <a:noFill/>
            <a:ln w="12700">
              <a:noFill/>
              <a:miter lim="800000"/>
              <a:headEnd/>
              <a:tailEnd/>
            </a:ln>
          </p:spPr>
          <p:txBody>
            <a:bodyPr>
              <a:spAutoFit/>
            </a:bodyPr>
            <a:lstStyle/>
            <a:p>
              <a:pPr>
                <a:spcBef>
                  <a:spcPct val="50000"/>
                </a:spcBef>
              </a:pPr>
              <a:r>
                <a:rPr lang="en-US" sz="1300" b="1">
                  <a:solidFill>
                    <a:schemeClr val="tx2"/>
                  </a:solidFill>
                  <a:latin typeface="Arial" charset="0"/>
                </a:rPr>
                <a:t>Policy Effective Date</a:t>
              </a:r>
            </a:p>
          </p:txBody>
        </p:sp>
        <p:sp>
          <p:nvSpPr>
            <p:cNvPr id="28690" name="Line 38"/>
            <p:cNvSpPr>
              <a:spLocks noChangeShapeType="1"/>
            </p:cNvSpPr>
            <p:nvPr/>
          </p:nvSpPr>
          <p:spPr bwMode="auto">
            <a:xfrm flipV="1">
              <a:off x="1152" y="2937"/>
              <a:ext cx="0" cy="480"/>
            </a:xfrm>
            <a:prstGeom prst="line">
              <a:avLst/>
            </a:prstGeom>
            <a:noFill/>
            <a:ln w="12700">
              <a:solidFill>
                <a:schemeClr val="tx1"/>
              </a:solidFill>
              <a:round/>
              <a:headEnd/>
              <a:tailEnd type="triangle" w="med" len="med"/>
            </a:ln>
          </p:spPr>
          <p:txBody>
            <a:bodyPr wrap="none"/>
            <a:lstStyle/>
            <a:p>
              <a:endParaRPr lang="en-US"/>
            </a:p>
          </p:txBody>
        </p:sp>
        <p:sp>
          <p:nvSpPr>
            <p:cNvPr id="28691" name="Text Box 39"/>
            <p:cNvSpPr txBox="1">
              <a:spLocks noChangeArrowheads="1"/>
            </p:cNvSpPr>
            <p:nvPr/>
          </p:nvSpPr>
          <p:spPr bwMode="auto">
            <a:xfrm>
              <a:off x="1248" y="2265"/>
              <a:ext cx="624" cy="433"/>
            </a:xfrm>
            <a:prstGeom prst="rect">
              <a:avLst/>
            </a:prstGeom>
            <a:noFill/>
            <a:ln w="12700">
              <a:noFill/>
              <a:miter lim="800000"/>
              <a:headEnd/>
              <a:tailEnd/>
            </a:ln>
          </p:spPr>
          <p:txBody>
            <a:bodyPr>
              <a:spAutoFit/>
            </a:bodyPr>
            <a:lstStyle/>
            <a:p>
              <a:pPr algn="ctr"/>
              <a:r>
                <a:rPr lang="en-US" sz="1300" b="1" dirty="0">
                  <a:solidFill>
                    <a:schemeClr val="tx2"/>
                  </a:solidFill>
                  <a:latin typeface="Arial" charset="0"/>
                </a:rPr>
                <a:t>Policy Year</a:t>
              </a:r>
            </a:p>
            <a:p>
              <a:pPr algn="ctr"/>
              <a:r>
                <a:rPr lang="en-US" sz="1300" b="1" dirty="0" smtClean="0">
                  <a:solidFill>
                    <a:schemeClr val="tx2"/>
                  </a:solidFill>
                  <a:latin typeface="Arial" charset="0"/>
                </a:rPr>
                <a:t>2009</a:t>
              </a:r>
              <a:endParaRPr lang="en-US" sz="1300" b="1" dirty="0">
                <a:solidFill>
                  <a:schemeClr val="tx2"/>
                </a:solidFill>
                <a:latin typeface="Arial" charset="0"/>
              </a:endParaRPr>
            </a:p>
          </p:txBody>
        </p:sp>
        <p:sp>
          <p:nvSpPr>
            <p:cNvPr id="28692" name="Text Box 40"/>
            <p:cNvSpPr txBox="1">
              <a:spLocks noChangeArrowheads="1"/>
            </p:cNvSpPr>
            <p:nvPr/>
          </p:nvSpPr>
          <p:spPr bwMode="auto">
            <a:xfrm>
              <a:off x="2064" y="2265"/>
              <a:ext cx="624" cy="433"/>
            </a:xfrm>
            <a:prstGeom prst="rect">
              <a:avLst/>
            </a:prstGeom>
            <a:noFill/>
            <a:ln w="12700">
              <a:noFill/>
              <a:miter lim="800000"/>
              <a:headEnd/>
              <a:tailEnd/>
            </a:ln>
          </p:spPr>
          <p:txBody>
            <a:bodyPr>
              <a:spAutoFit/>
            </a:bodyPr>
            <a:lstStyle/>
            <a:p>
              <a:pPr algn="ctr"/>
              <a:r>
                <a:rPr lang="en-US" sz="1300" b="1" dirty="0">
                  <a:solidFill>
                    <a:schemeClr val="tx2"/>
                  </a:solidFill>
                  <a:latin typeface="Arial" charset="0"/>
                </a:rPr>
                <a:t>Policy Year</a:t>
              </a:r>
            </a:p>
            <a:p>
              <a:pPr algn="ctr"/>
              <a:r>
                <a:rPr lang="en-US" sz="1300" b="1" dirty="0" smtClean="0">
                  <a:solidFill>
                    <a:schemeClr val="tx2"/>
                  </a:solidFill>
                  <a:latin typeface="Arial" charset="0"/>
                </a:rPr>
                <a:t>2010</a:t>
              </a:r>
              <a:endParaRPr lang="en-US" sz="1300" b="1" dirty="0">
                <a:solidFill>
                  <a:schemeClr val="tx2"/>
                </a:solidFill>
                <a:latin typeface="Arial" charset="0"/>
              </a:endParaRPr>
            </a:p>
          </p:txBody>
        </p:sp>
        <p:sp>
          <p:nvSpPr>
            <p:cNvPr id="28693" name="Text Box 41"/>
            <p:cNvSpPr txBox="1">
              <a:spLocks noChangeArrowheads="1"/>
            </p:cNvSpPr>
            <p:nvPr/>
          </p:nvSpPr>
          <p:spPr bwMode="auto">
            <a:xfrm>
              <a:off x="4512" y="2265"/>
              <a:ext cx="624" cy="433"/>
            </a:xfrm>
            <a:prstGeom prst="rect">
              <a:avLst/>
            </a:prstGeom>
            <a:noFill/>
            <a:ln w="12700">
              <a:noFill/>
              <a:miter lim="800000"/>
              <a:headEnd/>
              <a:tailEnd/>
            </a:ln>
          </p:spPr>
          <p:txBody>
            <a:bodyPr>
              <a:spAutoFit/>
            </a:bodyPr>
            <a:lstStyle/>
            <a:p>
              <a:pPr algn="ctr"/>
              <a:r>
                <a:rPr lang="en-US" sz="1300" b="1" dirty="0">
                  <a:solidFill>
                    <a:schemeClr val="tx2"/>
                  </a:solidFill>
                  <a:latin typeface="Arial" charset="0"/>
                </a:rPr>
                <a:t>Policy Year</a:t>
              </a:r>
            </a:p>
            <a:p>
              <a:pPr algn="ctr"/>
              <a:r>
                <a:rPr lang="en-US" sz="1300" b="1" dirty="0" smtClean="0">
                  <a:solidFill>
                    <a:schemeClr val="tx2"/>
                  </a:solidFill>
                  <a:latin typeface="Arial" charset="0"/>
                </a:rPr>
                <a:t>2013</a:t>
              </a:r>
              <a:endParaRPr lang="en-US" sz="1300" b="1" dirty="0">
                <a:solidFill>
                  <a:schemeClr val="tx2"/>
                </a:solidFill>
                <a:latin typeface="Arial" charset="0"/>
              </a:endParaRPr>
            </a:p>
          </p:txBody>
        </p:sp>
        <p:sp>
          <p:nvSpPr>
            <p:cNvPr id="28694" name="Text Box 42"/>
            <p:cNvSpPr txBox="1">
              <a:spLocks noChangeArrowheads="1"/>
            </p:cNvSpPr>
            <p:nvPr/>
          </p:nvSpPr>
          <p:spPr bwMode="auto">
            <a:xfrm>
              <a:off x="2016" y="1381"/>
              <a:ext cx="1584" cy="346"/>
            </a:xfrm>
            <a:prstGeom prst="rect">
              <a:avLst/>
            </a:prstGeom>
            <a:noFill/>
            <a:ln w="12700">
              <a:noFill/>
              <a:miter lim="800000"/>
              <a:headEnd/>
              <a:tailEnd/>
            </a:ln>
          </p:spPr>
          <p:txBody>
            <a:bodyPr>
              <a:spAutoFit/>
            </a:bodyPr>
            <a:lstStyle/>
            <a:p>
              <a:pPr>
                <a:spcBef>
                  <a:spcPct val="50000"/>
                </a:spcBef>
              </a:pPr>
              <a:r>
                <a:rPr lang="en-US" sz="1500" b="1" dirty="0">
                  <a:solidFill>
                    <a:schemeClr val="tx2"/>
                  </a:solidFill>
                  <a:latin typeface="Arial" charset="0"/>
                </a:rPr>
                <a:t>Benefit Change Effective March 1, </a:t>
              </a:r>
              <a:r>
                <a:rPr lang="en-US" sz="1500" b="1" dirty="0" smtClean="0">
                  <a:solidFill>
                    <a:schemeClr val="tx2"/>
                  </a:solidFill>
                  <a:latin typeface="Arial" charset="0"/>
                </a:rPr>
                <a:t>2010</a:t>
              </a:r>
              <a:endParaRPr lang="en-US" sz="1500" b="1" dirty="0">
                <a:solidFill>
                  <a:schemeClr val="tx2"/>
                </a:solidFill>
                <a:latin typeface="Arial" charset="0"/>
              </a:endParaRPr>
            </a:p>
          </p:txBody>
        </p:sp>
        <p:sp>
          <p:nvSpPr>
            <p:cNvPr id="28695" name="Line 43"/>
            <p:cNvSpPr>
              <a:spLocks noChangeShapeType="1"/>
            </p:cNvSpPr>
            <p:nvPr/>
          </p:nvSpPr>
          <p:spPr bwMode="auto">
            <a:xfrm flipV="1">
              <a:off x="1824" y="2073"/>
              <a:ext cx="0" cy="816"/>
            </a:xfrm>
            <a:prstGeom prst="line">
              <a:avLst/>
            </a:prstGeom>
            <a:noFill/>
            <a:ln w="38100">
              <a:solidFill>
                <a:schemeClr val="tx1"/>
              </a:solidFill>
              <a:prstDash val="sysDot"/>
              <a:round/>
              <a:headEnd/>
              <a:tailEnd/>
            </a:ln>
          </p:spPr>
          <p:txBody>
            <a:bodyPr wrap="none"/>
            <a:lstStyle/>
            <a:p>
              <a:endParaRPr lang="en-US"/>
            </a:p>
          </p:txBody>
        </p:sp>
        <p:sp>
          <p:nvSpPr>
            <p:cNvPr id="28696" name="Line 44"/>
            <p:cNvSpPr>
              <a:spLocks noChangeShapeType="1"/>
            </p:cNvSpPr>
            <p:nvPr/>
          </p:nvSpPr>
          <p:spPr bwMode="auto">
            <a:xfrm flipH="1">
              <a:off x="1872" y="1737"/>
              <a:ext cx="384" cy="480"/>
            </a:xfrm>
            <a:prstGeom prst="line">
              <a:avLst/>
            </a:prstGeom>
            <a:noFill/>
            <a:ln w="12700">
              <a:solidFill>
                <a:schemeClr val="tx1"/>
              </a:solidFill>
              <a:round/>
              <a:headEnd/>
              <a:tailEnd type="triangle" w="med" len="med"/>
            </a:ln>
          </p:spPr>
          <p:txBody>
            <a:bodyPr wrap="none"/>
            <a:lstStyle/>
            <a:p>
              <a:endParaRPr lang="en-US"/>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5B08176-2086-4030-AFA4-F2B4C2DE1845}" type="slidenum">
              <a:rPr lang="en-US"/>
              <a:pPr>
                <a:defRPr/>
              </a:pPr>
              <a:t>14</a:t>
            </a:fld>
            <a:endParaRPr lang="en-US"/>
          </a:p>
        </p:txBody>
      </p:sp>
      <p:sp>
        <p:nvSpPr>
          <p:cNvPr id="29699" name="Rectangle 2"/>
          <p:cNvSpPr>
            <a:spLocks noChangeArrowheads="1"/>
          </p:cNvSpPr>
          <p:nvPr/>
        </p:nvSpPr>
        <p:spPr bwMode="auto">
          <a:xfrm>
            <a:off x="762000" y="2057400"/>
            <a:ext cx="7696200" cy="3378200"/>
          </a:xfrm>
          <a:prstGeom prst="rect">
            <a:avLst/>
          </a:prstGeom>
          <a:noFill/>
          <a:ln w="0">
            <a:noFill/>
            <a:miter lim="800000"/>
            <a:headEnd/>
            <a:tailEnd/>
          </a:ln>
        </p:spPr>
        <p:txBody>
          <a:bodyPr>
            <a:spAutoFit/>
          </a:bodyPr>
          <a:lstStyle/>
          <a:p>
            <a:pPr eaLnBrk="0" hangingPunct="0"/>
            <a:r>
              <a:rPr lang="en-US">
                <a:latin typeface="Arial" charset="0"/>
              </a:rPr>
              <a:t>The ultimate cost of a reported claim may not be known for many years.  Therefore, an initial estimate of the ultimate settlement value is made at the time the claim is reported.</a:t>
            </a:r>
          </a:p>
          <a:p>
            <a:pPr eaLnBrk="0" hangingPunct="0"/>
            <a:endParaRPr lang="en-US">
              <a:latin typeface="Arial" charset="0"/>
            </a:endParaRPr>
          </a:p>
          <a:p>
            <a:pPr eaLnBrk="0" hangingPunct="0"/>
            <a:r>
              <a:rPr lang="en-US">
                <a:latin typeface="Arial" charset="0"/>
              </a:rPr>
              <a:t>This estimate may change over time as the prognosis of the injury changes, the expected life-span shortens/ lengthens, the cost of medical services increases/ decreases, etc.</a:t>
            </a:r>
          </a:p>
        </p:txBody>
      </p:sp>
      <p:sp>
        <p:nvSpPr>
          <p:cNvPr id="29700" name="Rectangle 3"/>
          <p:cNvSpPr>
            <a:spLocks noChangeArrowheads="1"/>
          </p:cNvSpPr>
          <p:nvPr/>
        </p:nvSpPr>
        <p:spPr bwMode="auto">
          <a:xfrm>
            <a:off x="685800" y="152400"/>
            <a:ext cx="7772400" cy="1066800"/>
          </a:xfrm>
          <a:prstGeom prst="rect">
            <a:avLst/>
          </a:prstGeom>
          <a:noFill/>
          <a:ln w="9525">
            <a:noFill/>
            <a:miter lim="800000"/>
            <a:headEnd/>
            <a:tailEnd/>
          </a:ln>
        </p:spPr>
        <p:txBody>
          <a:bodyPr anchor="ctr"/>
          <a:lstStyle/>
          <a:p>
            <a:pPr algn="ctr"/>
            <a:r>
              <a:rPr lang="en-US" sz="3200" b="1">
                <a:solidFill>
                  <a:schemeClr val="tx2"/>
                </a:solidFill>
                <a:latin typeface="Arial" charset="0"/>
              </a:rPr>
              <a:t>Loss Development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4"/>
          <p:cNvSpPr>
            <a:spLocks noGrp="1"/>
          </p:cNvSpPr>
          <p:nvPr>
            <p:ph type="sldNum" sz="quarter" idx="12"/>
          </p:nvPr>
        </p:nvSpPr>
        <p:spPr/>
        <p:txBody>
          <a:bodyPr/>
          <a:lstStyle/>
          <a:p>
            <a:pPr>
              <a:defRPr/>
            </a:pPr>
            <a:fld id="{DF024E48-47BF-43F6-AB78-4A23CFE0B46E}" type="slidenum">
              <a:rPr lang="en-US"/>
              <a:pPr>
                <a:defRPr/>
              </a:pPr>
              <a:t>15</a:t>
            </a:fld>
            <a:endParaRPr lang="en-US"/>
          </a:p>
        </p:txBody>
      </p:sp>
      <p:sp>
        <p:nvSpPr>
          <p:cNvPr id="30723" name="Rectangle 2"/>
          <p:cNvSpPr>
            <a:spLocks noChangeArrowheads="1"/>
          </p:cNvSpPr>
          <p:nvPr/>
        </p:nvSpPr>
        <p:spPr bwMode="auto">
          <a:xfrm>
            <a:off x="1066800" y="381000"/>
            <a:ext cx="7696200" cy="1143000"/>
          </a:xfrm>
          <a:prstGeom prst="rect">
            <a:avLst/>
          </a:prstGeom>
          <a:noFill/>
          <a:ln w="12700">
            <a:noFill/>
            <a:miter lim="800000"/>
            <a:headEnd/>
            <a:tailEnd/>
          </a:ln>
        </p:spPr>
        <p:txBody>
          <a:bodyPr lIns="90488" tIns="44450" rIns="90488" bIns="44450" anchor="ctr"/>
          <a:lstStyle/>
          <a:p>
            <a:pPr algn="ctr"/>
            <a:endParaRPr lang="en-US" sz="3200">
              <a:solidFill>
                <a:srgbClr val="0033CC"/>
              </a:solidFill>
              <a:latin typeface="Arial" charset="0"/>
            </a:endParaRPr>
          </a:p>
        </p:txBody>
      </p:sp>
      <p:sp>
        <p:nvSpPr>
          <p:cNvPr id="30724" name="Rectangle 3"/>
          <p:cNvSpPr>
            <a:spLocks noChangeArrowheads="1"/>
          </p:cNvSpPr>
          <p:nvPr/>
        </p:nvSpPr>
        <p:spPr bwMode="auto">
          <a:xfrm>
            <a:off x="457200" y="381000"/>
            <a:ext cx="8229600" cy="9144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Loss Development Factors Are Used to Estimate Ultimate Liabilities</a:t>
            </a:r>
          </a:p>
        </p:txBody>
      </p:sp>
      <p:sp>
        <p:nvSpPr>
          <p:cNvPr id="30725" name="Text Box 39"/>
          <p:cNvSpPr txBox="1">
            <a:spLocks noChangeArrowheads="1"/>
          </p:cNvSpPr>
          <p:nvPr/>
        </p:nvSpPr>
        <p:spPr bwMode="auto">
          <a:xfrm>
            <a:off x="304800" y="1724025"/>
            <a:ext cx="8458200" cy="638175"/>
          </a:xfrm>
          <a:prstGeom prst="rect">
            <a:avLst/>
          </a:prstGeom>
          <a:noFill/>
          <a:ln w="9525">
            <a:noFill/>
            <a:miter lim="800000"/>
            <a:headEnd/>
            <a:tailEnd/>
          </a:ln>
        </p:spPr>
        <p:txBody>
          <a:bodyPr lIns="0" tIns="0" rIns="0" bIns="0"/>
          <a:lstStyle/>
          <a:p>
            <a:pPr algn="ctr" defTabSz="471488">
              <a:buClr>
                <a:srgbClr val="FF8100"/>
              </a:buClr>
              <a:buSzPct val="90000"/>
              <a:buFont typeface="Monotype Sorts" pitchFamily="2" charset="2"/>
              <a:buNone/>
            </a:pPr>
            <a:r>
              <a:rPr lang="en-US">
                <a:latin typeface="Arial" charset="0"/>
              </a:rPr>
              <a:t>Over time, the % of ultimate losses that are paid increases</a:t>
            </a:r>
          </a:p>
        </p:txBody>
      </p:sp>
      <p:grpSp>
        <p:nvGrpSpPr>
          <p:cNvPr id="30726" name="Group 40"/>
          <p:cNvGrpSpPr>
            <a:grpSpLocks/>
          </p:cNvGrpSpPr>
          <p:nvPr/>
        </p:nvGrpSpPr>
        <p:grpSpPr bwMode="auto">
          <a:xfrm>
            <a:off x="1600200" y="2644775"/>
            <a:ext cx="6386513" cy="3300413"/>
            <a:chOff x="960" y="1762"/>
            <a:chExt cx="4023" cy="2079"/>
          </a:xfrm>
        </p:grpSpPr>
        <p:sp>
          <p:nvSpPr>
            <p:cNvPr id="30728" name="Rectangle 41"/>
            <p:cNvSpPr>
              <a:spLocks noChangeArrowheads="1"/>
            </p:cNvSpPr>
            <p:nvPr/>
          </p:nvSpPr>
          <p:spPr bwMode="auto">
            <a:xfrm>
              <a:off x="2667" y="2112"/>
              <a:ext cx="528" cy="384"/>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30729" name="Rectangle 42"/>
            <p:cNvSpPr>
              <a:spLocks noChangeArrowheads="1"/>
            </p:cNvSpPr>
            <p:nvPr/>
          </p:nvSpPr>
          <p:spPr bwMode="auto">
            <a:xfrm>
              <a:off x="1815" y="2256"/>
              <a:ext cx="528" cy="528"/>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30730" name="Rectangle 43"/>
            <p:cNvSpPr>
              <a:spLocks noChangeArrowheads="1"/>
            </p:cNvSpPr>
            <p:nvPr/>
          </p:nvSpPr>
          <p:spPr bwMode="auto">
            <a:xfrm>
              <a:off x="963" y="2736"/>
              <a:ext cx="528" cy="336"/>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30731" name="Rectangle 44"/>
            <p:cNvSpPr>
              <a:spLocks noChangeArrowheads="1"/>
            </p:cNvSpPr>
            <p:nvPr/>
          </p:nvSpPr>
          <p:spPr bwMode="auto">
            <a:xfrm>
              <a:off x="4429" y="1767"/>
              <a:ext cx="528" cy="1707"/>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30732" name="Rectangle 45"/>
            <p:cNvSpPr>
              <a:spLocks noChangeArrowheads="1"/>
            </p:cNvSpPr>
            <p:nvPr/>
          </p:nvSpPr>
          <p:spPr bwMode="auto">
            <a:xfrm>
              <a:off x="2667" y="2510"/>
              <a:ext cx="528" cy="987"/>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30733" name="Rectangle 46"/>
            <p:cNvSpPr>
              <a:spLocks noChangeArrowheads="1"/>
            </p:cNvSpPr>
            <p:nvPr/>
          </p:nvSpPr>
          <p:spPr bwMode="auto">
            <a:xfrm>
              <a:off x="1815" y="2769"/>
              <a:ext cx="528" cy="720"/>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30734" name="Rectangle 47"/>
            <p:cNvSpPr>
              <a:spLocks noChangeArrowheads="1"/>
            </p:cNvSpPr>
            <p:nvPr/>
          </p:nvSpPr>
          <p:spPr bwMode="auto">
            <a:xfrm>
              <a:off x="969" y="3092"/>
              <a:ext cx="528" cy="384"/>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30735" name="Rectangle 48"/>
            <p:cNvSpPr>
              <a:spLocks noChangeArrowheads="1"/>
            </p:cNvSpPr>
            <p:nvPr/>
          </p:nvSpPr>
          <p:spPr bwMode="auto">
            <a:xfrm>
              <a:off x="960" y="1762"/>
              <a:ext cx="547" cy="1728"/>
            </a:xfrm>
            <a:prstGeom prst="rect">
              <a:avLst/>
            </a:prstGeom>
            <a:noFill/>
            <a:ln w="38100">
              <a:solidFill>
                <a:schemeClr val="tx1"/>
              </a:solidFill>
              <a:miter lim="800000"/>
              <a:headEnd/>
              <a:tailEnd/>
            </a:ln>
          </p:spPr>
          <p:txBody>
            <a:bodyPr wrap="none" anchor="ctr"/>
            <a:lstStyle/>
            <a:p>
              <a:endParaRPr lang="en-US"/>
            </a:p>
          </p:txBody>
        </p:sp>
        <p:sp>
          <p:nvSpPr>
            <p:cNvPr id="30736" name="Rectangle 49"/>
            <p:cNvSpPr>
              <a:spLocks noChangeArrowheads="1"/>
            </p:cNvSpPr>
            <p:nvPr/>
          </p:nvSpPr>
          <p:spPr bwMode="auto">
            <a:xfrm>
              <a:off x="1810" y="1762"/>
              <a:ext cx="547" cy="1728"/>
            </a:xfrm>
            <a:prstGeom prst="rect">
              <a:avLst/>
            </a:prstGeom>
            <a:noFill/>
            <a:ln w="38100">
              <a:solidFill>
                <a:schemeClr val="tx1"/>
              </a:solidFill>
              <a:miter lim="800000"/>
              <a:headEnd/>
              <a:tailEnd/>
            </a:ln>
          </p:spPr>
          <p:txBody>
            <a:bodyPr wrap="none" anchor="ctr"/>
            <a:lstStyle/>
            <a:p>
              <a:endParaRPr lang="en-US"/>
            </a:p>
          </p:txBody>
        </p:sp>
        <p:sp>
          <p:nvSpPr>
            <p:cNvPr id="30737" name="Rectangle 50"/>
            <p:cNvSpPr>
              <a:spLocks noChangeArrowheads="1"/>
            </p:cNvSpPr>
            <p:nvPr/>
          </p:nvSpPr>
          <p:spPr bwMode="auto">
            <a:xfrm>
              <a:off x="2660" y="1762"/>
              <a:ext cx="547" cy="1728"/>
            </a:xfrm>
            <a:prstGeom prst="rect">
              <a:avLst/>
            </a:prstGeom>
            <a:noFill/>
            <a:ln w="38100">
              <a:solidFill>
                <a:schemeClr val="tx1"/>
              </a:solidFill>
              <a:miter lim="800000"/>
              <a:headEnd/>
              <a:tailEnd/>
            </a:ln>
          </p:spPr>
          <p:txBody>
            <a:bodyPr wrap="none" anchor="ctr"/>
            <a:lstStyle/>
            <a:p>
              <a:endParaRPr lang="en-US"/>
            </a:p>
          </p:txBody>
        </p:sp>
        <p:sp>
          <p:nvSpPr>
            <p:cNvPr id="30738" name="Rectangle 51"/>
            <p:cNvSpPr>
              <a:spLocks noChangeArrowheads="1"/>
            </p:cNvSpPr>
            <p:nvPr/>
          </p:nvSpPr>
          <p:spPr bwMode="auto">
            <a:xfrm>
              <a:off x="4421" y="1762"/>
              <a:ext cx="546" cy="1728"/>
            </a:xfrm>
            <a:prstGeom prst="rect">
              <a:avLst/>
            </a:prstGeom>
            <a:noFill/>
            <a:ln w="38100">
              <a:solidFill>
                <a:schemeClr val="tx1"/>
              </a:solidFill>
              <a:miter lim="800000"/>
              <a:headEnd/>
              <a:tailEnd/>
            </a:ln>
          </p:spPr>
          <p:txBody>
            <a:bodyPr wrap="none" anchor="ctr"/>
            <a:lstStyle/>
            <a:p>
              <a:endParaRPr lang="en-US"/>
            </a:p>
          </p:txBody>
        </p:sp>
        <p:sp>
          <p:nvSpPr>
            <p:cNvPr id="30739" name="Text Box 52"/>
            <p:cNvSpPr txBox="1">
              <a:spLocks noChangeArrowheads="1"/>
            </p:cNvSpPr>
            <p:nvPr/>
          </p:nvSpPr>
          <p:spPr bwMode="auto">
            <a:xfrm>
              <a:off x="1009" y="3570"/>
              <a:ext cx="441" cy="271"/>
            </a:xfrm>
            <a:prstGeom prst="rect">
              <a:avLst/>
            </a:prstGeom>
            <a:noFill/>
            <a:ln w="12700">
              <a:noFill/>
              <a:miter lim="800000"/>
              <a:headEnd/>
              <a:tailEnd/>
            </a:ln>
          </p:spPr>
          <p:txBody>
            <a:bodyPr wrap="none">
              <a:spAutoFit/>
            </a:bodyPr>
            <a:lstStyle/>
            <a:p>
              <a:r>
                <a:rPr lang="en-US" sz="1100" b="1" dirty="0" smtClean="0">
                  <a:latin typeface="Arial" charset="0"/>
                </a:rPr>
                <a:t>PY2009</a:t>
              </a:r>
              <a:endParaRPr lang="en-US" sz="1100" b="1" dirty="0">
                <a:latin typeface="Arial" charset="0"/>
              </a:endParaRPr>
            </a:p>
            <a:p>
              <a:r>
                <a:rPr lang="en-US" sz="1100" b="1" dirty="0">
                  <a:latin typeface="Arial" charset="0"/>
                </a:rPr>
                <a:t>1st </a:t>
              </a:r>
              <a:r>
                <a:rPr lang="en-US" sz="1100" b="1" dirty="0" err="1">
                  <a:latin typeface="Arial" charset="0"/>
                </a:rPr>
                <a:t>Rpt</a:t>
              </a:r>
              <a:r>
                <a:rPr lang="en-US" sz="1100" b="1" dirty="0">
                  <a:latin typeface="Arial" charset="0"/>
                </a:rPr>
                <a:t> </a:t>
              </a:r>
            </a:p>
          </p:txBody>
        </p:sp>
        <p:sp>
          <p:nvSpPr>
            <p:cNvPr id="30740" name="Text Box 53"/>
            <p:cNvSpPr txBox="1">
              <a:spLocks noChangeArrowheads="1"/>
            </p:cNvSpPr>
            <p:nvPr/>
          </p:nvSpPr>
          <p:spPr bwMode="auto">
            <a:xfrm>
              <a:off x="1836" y="3570"/>
              <a:ext cx="468" cy="270"/>
            </a:xfrm>
            <a:prstGeom prst="rect">
              <a:avLst/>
            </a:prstGeom>
            <a:noFill/>
            <a:ln w="12700">
              <a:noFill/>
              <a:miter lim="800000"/>
              <a:headEnd/>
              <a:tailEnd/>
            </a:ln>
          </p:spPr>
          <p:txBody>
            <a:bodyPr wrap="none">
              <a:spAutoFit/>
            </a:bodyPr>
            <a:lstStyle/>
            <a:p>
              <a:r>
                <a:rPr lang="en-US" sz="1100" b="1" dirty="0" smtClean="0">
                  <a:latin typeface="Arial" charset="0"/>
                </a:rPr>
                <a:t>PY2009</a:t>
              </a:r>
              <a:endParaRPr lang="en-US" sz="1100" b="1" dirty="0">
                <a:latin typeface="Arial" charset="0"/>
              </a:endParaRPr>
            </a:p>
            <a:p>
              <a:r>
                <a:rPr lang="en-US" sz="1100" b="1" dirty="0">
                  <a:latin typeface="Arial" charset="0"/>
                </a:rPr>
                <a:t>2nd </a:t>
              </a:r>
              <a:r>
                <a:rPr lang="en-US" sz="1100" b="1" dirty="0" err="1">
                  <a:latin typeface="Arial" charset="0"/>
                </a:rPr>
                <a:t>Rpt</a:t>
              </a:r>
              <a:r>
                <a:rPr lang="en-US" sz="1100" b="1" dirty="0">
                  <a:latin typeface="Arial" charset="0"/>
                </a:rPr>
                <a:t> </a:t>
              </a:r>
            </a:p>
          </p:txBody>
        </p:sp>
        <p:sp>
          <p:nvSpPr>
            <p:cNvPr id="30741" name="Text Box 54"/>
            <p:cNvSpPr txBox="1">
              <a:spLocks noChangeArrowheads="1"/>
            </p:cNvSpPr>
            <p:nvPr/>
          </p:nvSpPr>
          <p:spPr bwMode="auto">
            <a:xfrm>
              <a:off x="2720" y="3570"/>
              <a:ext cx="448" cy="270"/>
            </a:xfrm>
            <a:prstGeom prst="rect">
              <a:avLst/>
            </a:prstGeom>
            <a:noFill/>
            <a:ln w="12700">
              <a:noFill/>
              <a:miter lim="800000"/>
              <a:headEnd/>
              <a:tailEnd/>
            </a:ln>
          </p:spPr>
          <p:txBody>
            <a:bodyPr wrap="none">
              <a:spAutoFit/>
            </a:bodyPr>
            <a:lstStyle/>
            <a:p>
              <a:r>
                <a:rPr lang="en-US" sz="1100" b="1" dirty="0" smtClean="0">
                  <a:latin typeface="Arial" charset="0"/>
                </a:rPr>
                <a:t>PY2009</a:t>
              </a:r>
              <a:endParaRPr lang="en-US" sz="1100" b="1" dirty="0">
                <a:latin typeface="Arial" charset="0"/>
              </a:endParaRPr>
            </a:p>
            <a:p>
              <a:r>
                <a:rPr lang="en-US" sz="1100" b="1" dirty="0">
                  <a:latin typeface="Arial" charset="0"/>
                </a:rPr>
                <a:t>3rd </a:t>
              </a:r>
              <a:r>
                <a:rPr lang="en-US" sz="1100" b="1" dirty="0" err="1">
                  <a:latin typeface="Arial" charset="0"/>
                </a:rPr>
                <a:t>Rpt</a:t>
              </a:r>
              <a:r>
                <a:rPr lang="en-US" sz="1100" b="1" dirty="0">
                  <a:latin typeface="Arial" charset="0"/>
                </a:rPr>
                <a:t> </a:t>
              </a:r>
            </a:p>
          </p:txBody>
        </p:sp>
        <p:sp>
          <p:nvSpPr>
            <p:cNvPr id="30742" name="Text Box 55"/>
            <p:cNvSpPr txBox="1">
              <a:spLocks noChangeArrowheads="1"/>
            </p:cNvSpPr>
            <p:nvPr/>
          </p:nvSpPr>
          <p:spPr bwMode="auto">
            <a:xfrm>
              <a:off x="4424" y="3570"/>
              <a:ext cx="559" cy="270"/>
            </a:xfrm>
            <a:prstGeom prst="rect">
              <a:avLst/>
            </a:prstGeom>
            <a:noFill/>
            <a:ln w="12700">
              <a:noFill/>
              <a:miter lim="800000"/>
              <a:headEnd/>
              <a:tailEnd/>
            </a:ln>
          </p:spPr>
          <p:txBody>
            <a:bodyPr wrap="none">
              <a:spAutoFit/>
            </a:bodyPr>
            <a:lstStyle/>
            <a:p>
              <a:pPr algn="ctr"/>
              <a:r>
                <a:rPr lang="en-US" sz="1100" b="1" dirty="0" smtClean="0">
                  <a:latin typeface="Arial" charset="0"/>
                </a:rPr>
                <a:t>PY2009</a:t>
              </a:r>
              <a:endParaRPr lang="en-US" sz="1100" b="1" dirty="0">
                <a:latin typeface="Arial" charset="0"/>
              </a:endParaRPr>
            </a:p>
            <a:p>
              <a:pPr algn="ctr"/>
              <a:r>
                <a:rPr lang="en-US" sz="1100" b="1" dirty="0">
                  <a:latin typeface="Arial" charset="0"/>
                </a:rPr>
                <a:t>Ultimately </a:t>
              </a:r>
            </a:p>
          </p:txBody>
        </p:sp>
        <p:sp>
          <p:nvSpPr>
            <p:cNvPr id="30743" name="Text Box 56"/>
            <p:cNvSpPr txBox="1">
              <a:spLocks noChangeArrowheads="1"/>
            </p:cNvSpPr>
            <p:nvPr/>
          </p:nvSpPr>
          <p:spPr bwMode="auto">
            <a:xfrm>
              <a:off x="3552" y="3029"/>
              <a:ext cx="518" cy="346"/>
            </a:xfrm>
            <a:prstGeom prst="rect">
              <a:avLst/>
            </a:prstGeom>
            <a:noFill/>
            <a:ln w="12700">
              <a:noFill/>
              <a:miter lim="800000"/>
              <a:headEnd/>
              <a:tailEnd/>
            </a:ln>
          </p:spPr>
          <p:txBody>
            <a:bodyPr wrap="none">
              <a:spAutoFit/>
            </a:bodyPr>
            <a:lstStyle/>
            <a:p>
              <a:pPr algn="ctr"/>
              <a:r>
                <a:rPr lang="en-US" sz="3000" b="1">
                  <a:latin typeface="Arial" charset="0"/>
                </a:rPr>
                <a:t>. . . </a:t>
              </a:r>
            </a:p>
          </p:txBody>
        </p:sp>
        <p:sp>
          <p:nvSpPr>
            <p:cNvPr id="30744" name="Text Box 57"/>
            <p:cNvSpPr txBox="1">
              <a:spLocks noChangeArrowheads="1"/>
            </p:cNvSpPr>
            <p:nvPr/>
          </p:nvSpPr>
          <p:spPr bwMode="auto">
            <a:xfrm>
              <a:off x="3667" y="3606"/>
              <a:ext cx="260" cy="164"/>
            </a:xfrm>
            <a:prstGeom prst="rect">
              <a:avLst/>
            </a:prstGeom>
            <a:noFill/>
            <a:ln w="12700">
              <a:noFill/>
              <a:miter lim="800000"/>
              <a:headEnd/>
              <a:tailEnd/>
            </a:ln>
          </p:spPr>
          <p:txBody>
            <a:bodyPr wrap="none">
              <a:spAutoFit/>
            </a:bodyPr>
            <a:lstStyle/>
            <a:p>
              <a:r>
                <a:rPr lang="en-US" sz="1100" b="1">
                  <a:latin typeface="Arial" charset="0"/>
                </a:rPr>
                <a:t>. . . </a:t>
              </a:r>
            </a:p>
          </p:txBody>
        </p:sp>
        <p:sp>
          <p:nvSpPr>
            <p:cNvPr id="30745" name="Line 58"/>
            <p:cNvSpPr>
              <a:spLocks noChangeShapeType="1"/>
            </p:cNvSpPr>
            <p:nvPr/>
          </p:nvSpPr>
          <p:spPr bwMode="auto">
            <a:xfrm>
              <a:off x="960" y="3086"/>
              <a:ext cx="547" cy="0"/>
            </a:xfrm>
            <a:prstGeom prst="line">
              <a:avLst/>
            </a:prstGeom>
            <a:noFill/>
            <a:ln w="38100">
              <a:solidFill>
                <a:schemeClr val="tx1"/>
              </a:solidFill>
              <a:round/>
              <a:headEnd/>
              <a:tailEnd/>
            </a:ln>
          </p:spPr>
          <p:txBody>
            <a:bodyPr wrap="none"/>
            <a:lstStyle/>
            <a:p>
              <a:endParaRPr lang="en-US"/>
            </a:p>
          </p:txBody>
        </p:sp>
        <p:sp>
          <p:nvSpPr>
            <p:cNvPr id="30746" name="Line 59"/>
            <p:cNvSpPr>
              <a:spLocks noChangeShapeType="1"/>
            </p:cNvSpPr>
            <p:nvPr/>
          </p:nvSpPr>
          <p:spPr bwMode="auto">
            <a:xfrm>
              <a:off x="960" y="2741"/>
              <a:ext cx="547" cy="0"/>
            </a:xfrm>
            <a:prstGeom prst="line">
              <a:avLst/>
            </a:prstGeom>
            <a:noFill/>
            <a:ln w="38100">
              <a:solidFill>
                <a:schemeClr val="tx1"/>
              </a:solidFill>
              <a:round/>
              <a:headEnd/>
              <a:tailEnd/>
            </a:ln>
          </p:spPr>
          <p:txBody>
            <a:bodyPr wrap="none"/>
            <a:lstStyle/>
            <a:p>
              <a:endParaRPr lang="en-US"/>
            </a:p>
          </p:txBody>
        </p:sp>
        <p:sp>
          <p:nvSpPr>
            <p:cNvPr id="30747" name="Line 60"/>
            <p:cNvSpPr>
              <a:spLocks noChangeShapeType="1"/>
            </p:cNvSpPr>
            <p:nvPr/>
          </p:nvSpPr>
          <p:spPr bwMode="auto">
            <a:xfrm>
              <a:off x="1810" y="2775"/>
              <a:ext cx="547" cy="0"/>
            </a:xfrm>
            <a:prstGeom prst="line">
              <a:avLst/>
            </a:prstGeom>
            <a:noFill/>
            <a:ln w="38100">
              <a:solidFill>
                <a:schemeClr val="tx1"/>
              </a:solidFill>
              <a:round/>
              <a:headEnd/>
              <a:tailEnd/>
            </a:ln>
          </p:spPr>
          <p:txBody>
            <a:bodyPr wrap="none"/>
            <a:lstStyle/>
            <a:p>
              <a:endParaRPr lang="en-US"/>
            </a:p>
          </p:txBody>
        </p:sp>
        <p:sp>
          <p:nvSpPr>
            <p:cNvPr id="30748" name="Line 61"/>
            <p:cNvSpPr>
              <a:spLocks noChangeShapeType="1"/>
            </p:cNvSpPr>
            <p:nvPr/>
          </p:nvSpPr>
          <p:spPr bwMode="auto">
            <a:xfrm>
              <a:off x="1810" y="2256"/>
              <a:ext cx="547" cy="0"/>
            </a:xfrm>
            <a:prstGeom prst="line">
              <a:avLst/>
            </a:prstGeom>
            <a:noFill/>
            <a:ln w="38100">
              <a:solidFill>
                <a:schemeClr val="tx1"/>
              </a:solidFill>
              <a:round/>
              <a:headEnd/>
              <a:tailEnd/>
            </a:ln>
          </p:spPr>
          <p:txBody>
            <a:bodyPr wrap="none"/>
            <a:lstStyle/>
            <a:p>
              <a:endParaRPr lang="en-US"/>
            </a:p>
          </p:txBody>
        </p:sp>
        <p:sp>
          <p:nvSpPr>
            <p:cNvPr id="30749" name="Line 62"/>
            <p:cNvSpPr>
              <a:spLocks noChangeShapeType="1"/>
            </p:cNvSpPr>
            <p:nvPr/>
          </p:nvSpPr>
          <p:spPr bwMode="auto">
            <a:xfrm>
              <a:off x="2660" y="2510"/>
              <a:ext cx="547" cy="0"/>
            </a:xfrm>
            <a:prstGeom prst="line">
              <a:avLst/>
            </a:prstGeom>
            <a:noFill/>
            <a:ln w="38100">
              <a:solidFill>
                <a:schemeClr val="tx1"/>
              </a:solidFill>
              <a:round/>
              <a:headEnd/>
              <a:tailEnd/>
            </a:ln>
          </p:spPr>
          <p:txBody>
            <a:bodyPr wrap="none"/>
            <a:lstStyle/>
            <a:p>
              <a:endParaRPr lang="en-US"/>
            </a:p>
          </p:txBody>
        </p:sp>
        <p:sp>
          <p:nvSpPr>
            <p:cNvPr id="30750" name="Line 63"/>
            <p:cNvSpPr>
              <a:spLocks noChangeShapeType="1"/>
            </p:cNvSpPr>
            <p:nvPr/>
          </p:nvSpPr>
          <p:spPr bwMode="auto">
            <a:xfrm>
              <a:off x="2660" y="2107"/>
              <a:ext cx="547" cy="0"/>
            </a:xfrm>
            <a:prstGeom prst="line">
              <a:avLst/>
            </a:prstGeom>
            <a:noFill/>
            <a:ln w="38100">
              <a:solidFill>
                <a:schemeClr val="tx1"/>
              </a:solidFill>
              <a:round/>
              <a:headEnd/>
              <a:tailEnd/>
            </a:ln>
          </p:spPr>
          <p:txBody>
            <a:bodyPr wrap="none"/>
            <a:lstStyle/>
            <a:p>
              <a:endParaRPr lang="en-US"/>
            </a:p>
          </p:txBody>
        </p:sp>
        <p:sp>
          <p:nvSpPr>
            <p:cNvPr id="30751" name="Text Box 64"/>
            <p:cNvSpPr txBox="1">
              <a:spLocks noChangeArrowheads="1"/>
            </p:cNvSpPr>
            <p:nvPr/>
          </p:nvSpPr>
          <p:spPr bwMode="auto">
            <a:xfrm>
              <a:off x="1076" y="3178"/>
              <a:ext cx="326" cy="164"/>
            </a:xfrm>
            <a:prstGeom prst="rect">
              <a:avLst/>
            </a:prstGeom>
            <a:noFill/>
            <a:ln w="12700">
              <a:noFill/>
              <a:miter lim="800000"/>
              <a:headEnd/>
              <a:tailEnd/>
            </a:ln>
          </p:spPr>
          <p:txBody>
            <a:bodyPr wrap="none">
              <a:spAutoFit/>
            </a:bodyPr>
            <a:lstStyle/>
            <a:p>
              <a:pPr algn="ctr"/>
              <a:r>
                <a:rPr lang="en-US" sz="1100" b="1">
                  <a:latin typeface="Arial" charset="0"/>
                </a:rPr>
                <a:t>Paid </a:t>
              </a:r>
            </a:p>
          </p:txBody>
        </p:sp>
        <p:sp>
          <p:nvSpPr>
            <p:cNvPr id="30752" name="Text Box 65"/>
            <p:cNvSpPr txBox="1">
              <a:spLocks noChangeArrowheads="1"/>
            </p:cNvSpPr>
            <p:nvPr/>
          </p:nvSpPr>
          <p:spPr bwMode="auto">
            <a:xfrm>
              <a:off x="1927" y="3029"/>
              <a:ext cx="326" cy="164"/>
            </a:xfrm>
            <a:prstGeom prst="rect">
              <a:avLst/>
            </a:prstGeom>
            <a:noFill/>
            <a:ln w="12700">
              <a:noFill/>
              <a:miter lim="800000"/>
              <a:headEnd/>
              <a:tailEnd/>
            </a:ln>
          </p:spPr>
          <p:txBody>
            <a:bodyPr wrap="none">
              <a:spAutoFit/>
            </a:bodyPr>
            <a:lstStyle/>
            <a:p>
              <a:pPr algn="ctr"/>
              <a:r>
                <a:rPr lang="en-US" sz="1100" b="1">
                  <a:latin typeface="Arial" charset="0"/>
                </a:rPr>
                <a:t>Paid </a:t>
              </a:r>
            </a:p>
          </p:txBody>
        </p:sp>
        <p:sp>
          <p:nvSpPr>
            <p:cNvPr id="30753" name="Text Box 66"/>
            <p:cNvSpPr txBox="1">
              <a:spLocks noChangeArrowheads="1"/>
            </p:cNvSpPr>
            <p:nvPr/>
          </p:nvSpPr>
          <p:spPr bwMode="auto">
            <a:xfrm>
              <a:off x="2777" y="2856"/>
              <a:ext cx="326" cy="164"/>
            </a:xfrm>
            <a:prstGeom prst="rect">
              <a:avLst/>
            </a:prstGeom>
            <a:noFill/>
            <a:ln w="12700">
              <a:noFill/>
              <a:miter lim="800000"/>
              <a:headEnd/>
              <a:tailEnd/>
            </a:ln>
          </p:spPr>
          <p:txBody>
            <a:bodyPr wrap="none">
              <a:spAutoFit/>
            </a:bodyPr>
            <a:lstStyle/>
            <a:p>
              <a:pPr algn="ctr"/>
              <a:r>
                <a:rPr lang="en-US" sz="1100" b="1">
                  <a:latin typeface="Arial" charset="0"/>
                </a:rPr>
                <a:t>Paid </a:t>
              </a:r>
            </a:p>
          </p:txBody>
        </p:sp>
        <p:sp>
          <p:nvSpPr>
            <p:cNvPr id="30754" name="Text Box 67"/>
            <p:cNvSpPr txBox="1">
              <a:spLocks noChangeArrowheads="1"/>
            </p:cNvSpPr>
            <p:nvPr/>
          </p:nvSpPr>
          <p:spPr bwMode="auto">
            <a:xfrm>
              <a:off x="4538" y="2510"/>
              <a:ext cx="326" cy="163"/>
            </a:xfrm>
            <a:prstGeom prst="rect">
              <a:avLst/>
            </a:prstGeom>
            <a:noFill/>
            <a:ln w="12700">
              <a:noFill/>
              <a:miter lim="800000"/>
              <a:headEnd/>
              <a:tailEnd/>
            </a:ln>
          </p:spPr>
          <p:txBody>
            <a:bodyPr wrap="none">
              <a:spAutoFit/>
            </a:bodyPr>
            <a:lstStyle/>
            <a:p>
              <a:pPr algn="ctr"/>
              <a:r>
                <a:rPr lang="en-US" sz="1100" b="1">
                  <a:latin typeface="Arial" charset="0"/>
                </a:rPr>
                <a:t>Paid </a:t>
              </a:r>
            </a:p>
          </p:txBody>
        </p:sp>
        <p:sp>
          <p:nvSpPr>
            <p:cNvPr id="30755" name="Text Box 68"/>
            <p:cNvSpPr txBox="1">
              <a:spLocks noChangeArrowheads="1"/>
            </p:cNvSpPr>
            <p:nvPr/>
          </p:nvSpPr>
          <p:spPr bwMode="auto">
            <a:xfrm>
              <a:off x="975" y="2763"/>
              <a:ext cx="532" cy="270"/>
            </a:xfrm>
            <a:prstGeom prst="rect">
              <a:avLst/>
            </a:prstGeom>
            <a:noFill/>
            <a:ln w="12700">
              <a:noFill/>
              <a:miter lim="800000"/>
              <a:headEnd/>
              <a:tailEnd/>
            </a:ln>
          </p:spPr>
          <p:txBody>
            <a:bodyPr wrap="none">
              <a:spAutoFit/>
            </a:bodyPr>
            <a:lstStyle/>
            <a:p>
              <a:pPr algn="ctr"/>
              <a:r>
                <a:rPr lang="en-US" sz="1100" b="1">
                  <a:latin typeface="Arial" charset="0"/>
                </a:rPr>
                <a:t>Case</a:t>
              </a:r>
            </a:p>
            <a:p>
              <a:pPr algn="ctr"/>
              <a:r>
                <a:rPr lang="en-US" sz="1100" b="1">
                  <a:latin typeface="Arial" charset="0"/>
                </a:rPr>
                <a:t>Reserves </a:t>
              </a:r>
            </a:p>
          </p:txBody>
        </p:sp>
        <p:sp>
          <p:nvSpPr>
            <p:cNvPr id="30756" name="Text Box 69"/>
            <p:cNvSpPr txBox="1">
              <a:spLocks noChangeArrowheads="1"/>
            </p:cNvSpPr>
            <p:nvPr/>
          </p:nvSpPr>
          <p:spPr bwMode="auto">
            <a:xfrm>
              <a:off x="1821" y="2352"/>
              <a:ext cx="532" cy="270"/>
            </a:xfrm>
            <a:prstGeom prst="rect">
              <a:avLst/>
            </a:prstGeom>
            <a:noFill/>
            <a:ln w="12700">
              <a:noFill/>
              <a:miter lim="800000"/>
              <a:headEnd/>
              <a:tailEnd/>
            </a:ln>
          </p:spPr>
          <p:txBody>
            <a:bodyPr wrap="none">
              <a:spAutoFit/>
            </a:bodyPr>
            <a:lstStyle/>
            <a:p>
              <a:pPr algn="ctr"/>
              <a:r>
                <a:rPr lang="en-US" sz="1100" b="1">
                  <a:latin typeface="Arial" charset="0"/>
                </a:rPr>
                <a:t>Case</a:t>
              </a:r>
            </a:p>
            <a:p>
              <a:pPr algn="ctr"/>
              <a:r>
                <a:rPr lang="en-US" sz="1100" b="1">
                  <a:latin typeface="Arial" charset="0"/>
                </a:rPr>
                <a:t>Reserves </a:t>
              </a:r>
            </a:p>
          </p:txBody>
        </p:sp>
        <p:sp>
          <p:nvSpPr>
            <p:cNvPr id="30757" name="Text Box 70"/>
            <p:cNvSpPr txBox="1">
              <a:spLocks noChangeArrowheads="1"/>
            </p:cNvSpPr>
            <p:nvPr/>
          </p:nvSpPr>
          <p:spPr bwMode="auto">
            <a:xfrm>
              <a:off x="2673" y="2165"/>
              <a:ext cx="532" cy="270"/>
            </a:xfrm>
            <a:prstGeom prst="rect">
              <a:avLst/>
            </a:prstGeom>
            <a:noFill/>
            <a:ln w="12700">
              <a:noFill/>
              <a:miter lim="800000"/>
              <a:headEnd/>
              <a:tailEnd/>
            </a:ln>
          </p:spPr>
          <p:txBody>
            <a:bodyPr wrap="none">
              <a:spAutoFit/>
            </a:bodyPr>
            <a:lstStyle/>
            <a:p>
              <a:pPr algn="ctr"/>
              <a:r>
                <a:rPr lang="en-US" sz="1100" b="1">
                  <a:latin typeface="Arial" charset="0"/>
                </a:rPr>
                <a:t>Case</a:t>
              </a:r>
            </a:p>
            <a:p>
              <a:pPr algn="ctr"/>
              <a:r>
                <a:rPr lang="en-US" sz="1100" b="1">
                  <a:latin typeface="Arial" charset="0"/>
                </a:rPr>
                <a:t>Reserves </a:t>
              </a:r>
            </a:p>
          </p:txBody>
        </p:sp>
        <p:sp>
          <p:nvSpPr>
            <p:cNvPr id="30758" name="Text Box 71"/>
            <p:cNvSpPr txBox="1">
              <a:spLocks noChangeArrowheads="1"/>
            </p:cNvSpPr>
            <p:nvPr/>
          </p:nvSpPr>
          <p:spPr bwMode="auto">
            <a:xfrm>
              <a:off x="1068" y="2199"/>
              <a:ext cx="356" cy="164"/>
            </a:xfrm>
            <a:prstGeom prst="rect">
              <a:avLst/>
            </a:prstGeom>
            <a:noFill/>
            <a:ln w="12700">
              <a:noFill/>
              <a:miter lim="800000"/>
              <a:headEnd/>
              <a:tailEnd/>
            </a:ln>
          </p:spPr>
          <p:txBody>
            <a:bodyPr wrap="none">
              <a:spAutoFit/>
            </a:bodyPr>
            <a:lstStyle/>
            <a:p>
              <a:pPr algn="ctr"/>
              <a:r>
                <a:rPr lang="en-US" sz="1100" b="1">
                  <a:latin typeface="Arial" charset="0"/>
                </a:rPr>
                <a:t>IBNR </a:t>
              </a:r>
            </a:p>
          </p:txBody>
        </p:sp>
        <p:sp>
          <p:nvSpPr>
            <p:cNvPr id="30759" name="Text Box 72"/>
            <p:cNvSpPr txBox="1">
              <a:spLocks noChangeArrowheads="1"/>
            </p:cNvSpPr>
            <p:nvPr/>
          </p:nvSpPr>
          <p:spPr bwMode="auto">
            <a:xfrm>
              <a:off x="1936" y="1911"/>
              <a:ext cx="356" cy="164"/>
            </a:xfrm>
            <a:prstGeom prst="rect">
              <a:avLst/>
            </a:prstGeom>
            <a:noFill/>
            <a:ln w="12700">
              <a:noFill/>
              <a:miter lim="800000"/>
              <a:headEnd/>
              <a:tailEnd/>
            </a:ln>
          </p:spPr>
          <p:txBody>
            <a:bodyPr wrap="none">
              <a:spAutoFit/>
            </a:bodyPr>
            <a:lstStyle/>
            <a:p>
              <a:pPr algn="ctr"/>
              <a:r>
                <a:rPr lang="en-US" sz="1100" b="1">
                  <a:latin typeface="Arial" charset="0"/>
                </a:rPr>
                <a:t>IBNR </a:t>
              </a:r>
            </a:p>
          </p:txBody>
        </p:sp>
        <p:sp>
          <p:nvSpPr>
            <p:cNvPr id="30760" name="Text Box 73"/>
            <p:cNvSpPr txBox="1">
              <a:spLocks noChangeArrowheads="1"/>
            </p:cNvSpPr>
            <p:nvPr/>
          </p:nvSpPr>
          <p:spPr bwMode="auto">
            <a:xfrm>
              <a:off x="2788" y="1854"/>
              <a:ext cx="356" cy="164"/>
            </a:xfrm>
            <a:prstGeom prst="rect">
              <a:avLst/>
            </a:prstGeom>
            <a:noFill/>
            <a:ln w="12700">
              <a:noFill/>
              <a:miter lim="800000"/>
              <a:headEnd/>
              <a:tailEnd/>
            </a:ln>
          </p:spPr>
          <p:txBody>
            <a:bodyPr wrap="none">
              <a:spAutoFit/>
            </a:bodyPr>
            <a:lstStyle/>
            <a:p>
              <a:pPr algn="ctr"/>
              <a:r>
                <a:rPr lang="en-US" sz="1100" b="1">
                  <a:latin typeface="Arial" charset="0"/>
                </a:rPr>
                <a:t>IBNR </a:t>
              </a:r>
            </a:p>
          </p:txBody>
        </p:sp>
      </p:grpSp>
      <p:sp>
        <p:nvSpPr>
          <p:cNvPr id="30727" name="Text Box 74"/>
          <p:cNvSpPr txBox="1">
            <a:spLocks noChangeArrowheads="1"/>
          </p:cNvSpPr>
          <p:nvPr/>
        </p:nvSpPr>
        <p:spPr bwMode="auto">
          <a:xfrm>
            <a:off x="419100" y="6308725"/>
            <a:ext cx="4838700" cy="244475"/>
          </a:xfrm>
          <a:prstGeom prst="rect">
            <a:avLst/>
          </a:prstGeom>
          <a:noFill/>
          <a:ln w="9525">
            <a:noFill/>
            <a:miter lim="800000"/>
            <a:headEnd/>
            <a:tailEnd/>
          </a:ln>
        </p:spPr>
        <p:txBody>
          <a:bodyPr wrap="none">
            <a:spAutoFit/>
          </a:bodyPr>
          <a:lstStyle/>
          <a:p>
            <a:r>
              <a:rPr lang="en-US" sz="1000" b="1">
                <a:latin typeface="Arial" charset="0"/>
              </a:rPr>
              <a:t>IBNR</a:t>
            </a:r>
            <a:r>
              <a:rPr lang="en-US" sz="1000">
                <a:latin typeface="Arial" charset="0"/>
              </a:rPr>
              <a:t>: Reserves set aside for claims that have been </a:t>
            </a:r>
            <a:r>
              <a:rPr lang="en-US" sz="1000" b="1">
                <a:latin typeface="Arial" charset="0"/>
              </a:rPr>
              <a:t>I</a:t>
            </a:r>
            <a:r>
              <a:rPr lang="en-US" sz="1000">
                <a:latin typeface="Arial" charset="0"/>
              </a:rPr>
              <a:t>ncurred </a:t>
            </a:r>
            <a:r>
              <a:rPr lang="en-US" sz="1000" b="1">
                <a:latin typeface="Arial" charset="0"/>
              </a:rPr>
              <a:t>B</a:t>
            </a:r>
            <a:r>
              <a:rPr lang="en-US" sz="1000">
                <a:latin typeface="Arial" charset="0"/>
              </a:rPr>
              <a:t>ut </a:t>
            </a:r>
            <a:r>
              <a:rPr lang="en-US" sz="1000" b="1">
                <a:latin typeface="Arial" charset="0"/>
              </a:rPr>
              <a:t>N</a:t>
            </a:r>
            <a:r>
              <a:rPr lang="en-US" sz="1000">
                <a:latin typeface="Arial" charset="0"/>
              </a:rPr>
              <a:t>ot yet </a:t>
            </a:r>
            <a:r>
              <a:rPr lang="en-US" sz="1000" b="1">
                <a:latin typeface="Arial" charset="0"/>
              </a:rPr>
              <a:t>R</a:t>
            </a:r>
            <a:r>
              <a:rPr lang="en-US" sz="1000">
                <a:latin typeface="Arial" charset="0"/>
              </a:rPr>
              <a:t>eported.</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pPr>
              <a:defRPr/>
            </a:pPr>
            <a:fld id="{B3928009-959F-43E3-B7F9-042715F3A1E9}" type="slidenum">
              <a:rPr lang="en-US"/>
              <a:pPr>
                <a:defRPr/>
              </a:pPr>
              <a:t>16</a:t>
            </a:fld>
            <a:endParaRPr lang="en-US"/>
          </a:p>
        </p:txBody>
      </p:sp>
      <p:sp>
        <p:nvSpPr>
          <p:cNvPr id="31747" name="Rectangle 2"/>
          <p:cNvSpPr>
            <a:spLocks noChangeArrowheads="1"/>
          </p:cNvSpPr>
          <p:nvPr/>
        </p:nvSpPr>
        <p:spPr bwMode="auto">
          <a:xfrm>
            <a:off x="838200" y="1371600"/>
            <a:ext cx="7543800" cy="1143000"/>
          </a:xfrm>
          <a:prstGeom prst="rect">
            <a:avLst/>
          </a:prstGeom>
          <a:noFill/>
          <a:ln w="9525">
            <a:noFill/>
            <a:miter lim="800000"/>
            <a:headEnd/>
            <a:tailEnd/>
          </a:ln>
        </p:spPr>
        <p:txBody>
          <a:bodyPr lIns="0" tIns="0" rIns="0" bIns="0"/>
          <a:lstStyle/>
          <a:p>
            <a:pPr algn="ctr" defTabSz="457200">
              <a:buClr>
                <a:srgbClr val="000000"/>
              </a:buClr>
              <a:buSzPct val="90000"/>
              <a:buFont typeface="Monotype Sorts" pitchFamily="2" charset="2"/>
              <a:buNone/>
            </a:pPr>
            <a:r>
              <a:rPr lang="en-US">
                <a:latin typeface="Arial" charset="0"/>
              </a:rPr>
              <a:t>Trend compares movements in indemnity and </a:t>
            </a:r>
          </a:p>
          <a:p>
            <a:pPr algn="ctr" defTabSz="457200">
              <a:buClr>
                <a:srgbClr val="000000"/>
              </a:buClr>
              <a:buSzPct val="90000"/>
              <a:buFont typeface="Monotype Sorts" pitchFamily="2" charset="2"/>
              <a:buNone/>
            </a:pPr>
            <a:r>
              <a:rPr lang="en-US">
                <a:latin typeface="Arial" charset="0"/>
              </a:rPr>
              <a:t>medical costs to movements in payroll</a:t>
            </a:r>
          </a:p>
        </p:txBody>
      </p:sp>
      <p:sp>
        <p:nvSpPr>
          <p:cNvPr id="31748" name="Line 3"/>
          <p:cNvSpPr>
            <a:spLocks noChangeShapeType="1"/>
          </p:cNvSpPr>
          <p:nvPr/>
        </p:nvSpPr>
        <p:spPr bwMode="auto">
          <a:xfrm>
            <a:off x="874713" y="4914900"/>
            <a:ext cx="7134225" cy="0"/>
          </a:xfrm>
          <a:prstGeom prst="line">
            <a:avLst/>
          </a:prstGeom>
          <a:noFill/>
          <a:ln w="31750">
            <a:solidFill>
              <a:schemeClr val="tx1"/>
            </a:solidFill>
            <a:round/>
            <a:headEnd/>
            <a:tailEnd/>
          </a:ln>
        </p:spPr>
        <p:txBody>
          <a:bodyPr wrap="none" anchor="ctr"/>
          <a:lstStyle/>
          <a:p>
            <a:endParaRPr lang="en-US"/>
          </a:p>
        </p:txBody>
      </p:sp>
      <p:sp>
        <p:nvSpPr>
          <p:cNvPr id="31749" name="Line 4"/>
          <p:cNvSpPr>
            <a:spLocks noChangeShapeType="1"/>
          </p:cNvSpPr>
          <p:nvPr/>
        </p:nvSpPr>
        <p:spPr bwMode="auto">
          <a:xfrm flipV="1">
            <a:off x="1557338" y="4765675"/>
            <a:ext cx="0" cy="254000"/>
          </a:xfrm>
          <a:prstGeom prst="line">
            <a:avLst/>
          </a:prstGeom>
          <a:noFill/>
          <a:ln w="31750">
            <a:solidFill>
              <a:schemeClr val="tx1"/>
            </a:solidFill>
            <a:round/>
            <a:headEnd/>
            <a:tailEnd/>
          </a:ln>
        </p:spPr>
        <p:txBody>
          <a:bodyPr wrap="none" anchor="ctr"/>
          <a:lstStyle/>
          <a:p>
            <a:endParaRPr lang="en-US"/>
          </a:p>
        </p:txBody>
      </p:sp>
      <p:sp>
        <p:nvSpPr>
          <p:cNvPr id="31750" name="Line 5"/>
          <p:cNvSpPr>
            <a:spLocks noChangeShapeType="1"/>
          </p:cNvSpPr>
          <p:nvPr/>
        </p:nvSpPr>
        <p:spPr bwMode="auto">
          <a:xfrm flipV="1">
            <a:off x="7056438" y="4765675"/>
            <a:ext cx="0" cy="254000"/>
          </a:xfrm>
          <a:prstGeom prst="line">
            <a:avLst/>
          </a:prstGeom>
          <a:noFill/>
          <a:ln w="31750">
            <a:solidFill>
              <a:schemeClr val="tx1"/>
            </a:solidFill>
            <a:round/>
            <a:headEnd/>
            <a:tailEnd/>
          </a:ln>
        </p:spPr>
        <p:txBody>
          <a:bodyPr wrap="none" anchor="ctr"/>
          <a:lstStyle/>
          <a:p>
            <a:endParaRPr lang="en-US"/>
          </a:p>
        </p:txBody>
      </p:sp>
      <p:sp>
        <p:nvSpPr>
          <p:cNvPr id="31751" name="Line 6"/>
          <p:cNvSpPr>
            <a:spLocks noChangeShapeType="1"/>
          </p:cNvSpPr>
          <p:nvPr/>
        </p:nvSpPr>
        <p:spPr bwMode="auto">
          <a:xfrm flipV="1">
            <a:off x="858838" y="2971800"/>
            <a:ext cx="0" cy="1939925"/>
          </a:xfrm>
          <a:prstGeom prst="line">
            <a:avLst/>
          </a:prstGeom>
          <a:noFill/>
          <a:ln w="31750">
            <a:solidFill>
              <a:schemeClr val="tx1"/>
            </a:solidFill>
            <a:round/>
            <a:headEnd/>
            <a:tailEnd/>
          </a:ln>
        </p:spPr>
        <p:txBody>
          <a:bodyPr wrap="none" anchor="ctr"/>
          <a:lstStyle/>
          <a:p>
            <a:endParaRPr lang="en-US"/>
          </a:p>
        </p:txBody>
      </p:sp>
      <p:sp>
        <p:nvSpPr>
          <p:cNvPr id="31752" name="Line 7"/>
          <p:cNvSpPr>
            <a:spLocks noChangeShapeType="1"/>
          </p:cNvSpPr>
          <p:nvPr/>
        </p:nvSpPr>
        <p:spPr bwMode="auto">
          <a:xfrm flipV="1">
            <a:off x="1560513" y="4149725"/>
            <a:ext cx="5476875" cy="396875"/>
          </a:xfrm>
          <a:prstGeom prst="line">
            <a:avLst/>
          </a:prstGeom>
          <a:noFill/>
          <a:ln w="31750">
            <a:solidFill>
              <a:schemeClr val="tx1"/>
            </a:solidFill>
            <a:round/>
            <a:headEnd/>
            <a:tailEnd/>
          </a:ln>
        </p:spPr>
        <p:txBody>
          <a:bodyPr wrap="none" anchor="ctr"/>
          <a:lstStyle/>
          <a:p>
            <a:endParaRPr lang="en-US"/>
          </a:p>
        </p:txBody>
      </p:sp>
      <p:sp>
        <p:nvSpPr>
          <p:cNvPr id="31753" name="Line 8"/>
          <p:cNvSpPr>
            <a:spLocks noChangeShapeType="1"/>
          </p:cNvSpPr>
          <p:nvPr/>
        </p:nvSpPr>
        <p:spPr bwMode="auto">
          <a:xfrm flipV="1">
            <a:off x="1547813" y="3109913"/>
            <a:ext cx="5461000" cy="1423987"/>
          </a:xfrm>
          <a:prstGeom prst="line">
            <a:avLst/>
          </a:prstGeom>
          <a:noFill/>
          <a:ln w="31750">
            <a:solidFill>
              <a:schemeClr val="tx1"/>
            </a:solidFill>
            <a:round/>
            <a:headEnd/>
            <a:tailEnd/>
          </a:ln>
        </p:spPr>
        <p:txBody>
          <a:bodyPr wrap="none" anchor="ctr"/>
          <a:lstStyle/>
          <a:p>
            <a:endParaRPr lang="en-US"/>
          </a:p>
        </p:txBody>
      </p:sp>
      <p:sp>
        <p:nvSpPr>
          <p:cNvPr id="31754" name="Text Box 9"/>
          <p:cNvSpPr txBox="1">
            <a:spLocks noChangeArrowheads="1"/>
          </p:cNvSpPr>
          <p:nvPr/>
        </p:nvSpPr>
        <p:spPr bwMode="auto">
          <a:xfrm>
            <a:off x="1141413" y="5076825"/>
            <a:ext cx="909637" cy="320675"/>
          </a:xfrm>
          <a:prstGeom prst="rect">
            <a:avLst/>
          </a:prstGeom>
          <a:noFill/>
          <a:ln w="9525">
            <a:noFill/>
            <a:miter lim="800000"/>
            <a:headEnd/>
            <a:tailEnd/>
          </a:ln>
        </p:spPr>
        <p:txBody>
          <a:bodyPr lIns="0" tIns="0" rIns="0" bIns="0"/>
          <a:lstStyle/>
          <a:p>
            <a:pPr defTabSz="457200" eaLnBrk="0" hangingPunct="0">
              <a:buClr>
                <a:srgbClr val="000000"/>
              </a:buClr>
              <a:buSzPct val="90000"/>
              <a:buFont typeface="Monotype Sorts" pitchFamily="2" charset="2"/>
              <a:buNone/>
            </a:pPr>
            <a:r>
              <a:rPr lang="en-US" sz="2000" b="1">
                <a:latin typeface="Arial" charset="0"/>
              </a:rPr>
              <a:t>Data in</a:t>
            </a:r>
            <a:endParaRPr lang="en-US">
              <a:latin typeface="Arial" charset="0"/>
            </a:endParaRPr>
          </a:p>
        </p:txBody>
      </p:sp>
      <p:sp>
        <p:nvSpPr>
          <p:cNvPr id="31755" name="Text Box 10"/>
          <p:cNvSpPr txBox="1">
            <a:spLocks noChangeArrowheads="1"/>
          </p:cNvSpPr>
          <p:nvPr/>
        </p:nvSpPr>
        <p:spPr bwMode="auto">
          <a:xfrm>
            <a:off x="1141413" y="5429250"/>
            <a:ext cx="809625" cy="319088"/>
          </a:xfrm>
          <a:prstGeom prst="rect">
            <a:avLst/>
          </a:prstGeom>
          <a:noFill/>
          <a:ln w="9525">
            <a:noFill/>
            <a:miter lim="800000"/>
            <a:headEnd/>
            <a:tailEnd/>
          </a:ln>
        </p:spPr>
        <p:txBody>
          <a:bodyPr lIns="0" tIns="0" rIns="0" bIns="0"/>
          <a:lstStyle/>
          <a:p>
            <a:pPr defTabSz="457200" eaLnBrk="0" hangingPunct="0">
              <a:buClr>
                <a:srgbClr val="000000"/>
              </a:buClr>
              <a:buSzPct val="90000"/>
              <a:buFont typeface="Monotype Sorts" pitchFamily="2" charset="2"/>
              <a:buNone/>
            </a:pPr>
            <a:r>
              <a:rPr lang="en-US" sz="2000" b="1">
                <a:latin typeface="Arial" charset="0"/>
              </a:rPr>
              <a:t> Filing</a:t>
            </a:r>
            <a:endParaRPr lang="en-US">
              <a:latin typeface="Arial" charset="0"/>
            </a:endParaRPr>
          </a:p>
        </p:txBody>
      </p:sp>
      <p:sp>
        <p:nvSpPr>
          <p:cNvPr id="31756" name="Text Box 11"/>
          <p:cNvSpPr txBox="1">
            <a:spLocks noChangeArrowheads="1"/>
          </p:cNvSpPr>
          <p:nvPr/>
        </p:nvSpPr>
        <p:spPr bwMode="auto">
          <a:xfrm>
            <a:off x="4005263" y="5076825"/>
            <a:ext cx="641350" cy="320675"/>
          </a:xfrm>
          <a:prstGeom prst="rect">
            <a:avLst/>
          </a:prstGeom>
          <a:noFill/>
          <a:ln w="9525">
            <a:noFill/>
            <a:miter lim="800000"/>
            <a:headEnd/>
            <a:tailEnd/>
          </a:ln>
        </p:spPr>
        <p:txBody>
          <a:bodyPr lIns="0" tIns="0" rIns="0" bIns="0"/>
          <a:lstStyle/>
          <a:p>
            <a:pPr defTabSz="457200" eaLnBrk="0" hangingPunct="0">
              <a:buClr>
                <a:srgbClr val="000000"/>
              </a:buClr>
              <a:buSzPct val="90000"/>
              <a:buFont typeface="Monotype Sorts" pitchFamily="2" charset="2"/>
              <a:buNone/>
            </a:pPr>
            <a:r>
              <a:rPr lang="en-US" sz="2000" b="1">
                <a:latin typeface="Arial" charset="0"/>
              </a:rPr>
              <a:t>Time</a:t>
            </a:r>
            <a:endParaRPr lang="en-US">
              <a:latin typeface="Arial" charset="0"/>
            </a:endParaRPr>
          </a:p>
        </p:txBody>
      </p:sp>
      <p:sp>
        <p:nvSpPr>
          <p:cNvPr id="31757" name="Text Box 12"/>
          <p:cNvSpPr txBox="1">
            <a:spLocks noChangeArrowheads="1"/>
          </p:cNvSpPr>
          <p:nvPr/>
        </p:nvSpPr>
        <p:spPr bwMode="auto">
          <a:xfrm>
            <a:off x="6573838" y="5076825"/>
            <a:ext cx="885825" cy="320675"/>
          </a:xfrm>
          <a:prstGeom prst="rect">
            <a:avLst/>
          </a:prstGeom>
          <a:noFill/>
          <a:ln w="9525">
            <a:noFill/>
            <a:miter lim="800000"/>
            <a:headEnd/>
            <a:tailEnd/>
          </a:ln>
        </p:spPr>
        <p:txBody>
          <a:bodyPr lIns="0" tIns="0" rIns="0" bIns="0"/>
          <a:lstStyle/>
          <a:p>
            <a:pPr defTabSz="457200" eaLnBrk="0" hangingPunct="0">
              <a:buClr>
                <a:srgbClr val="000000"/>
              </a:buClr>
              <a:buSzPct val="90000"/>
              <a:buFont typeface="Monotype Sorts" pitchFamily="2" charset="2"/>
              <a:buNone/>
            </a:pPr>
            <a:r>
              <a:rPr lang="en-US" sz="2000" b="1">
                <a:latin typeface="Arial" charset="0"/>
              </a:rPr>
              <a:t>  Filing</a:t>
            </a:r>
            <a:endParaRPr lang="en-US">
              <a:latin typeface="Arial" charset="0"/>
            </a:endParaRPr>
          </a:p>
        </p:txBody>
      </p:sp>
      <p:sp>
        <p:nvSpPr>
          <p:cNvPr id="31758" name="Text Box 13"/>
          <p:cNvSpPr txBox="1">
            <a:spLocks noChangeArrowheads="1"/>
          </p:cNvSpPr>
          <p:nvPr/>
        </p:nvSpPr>
        <p:spPr bwMode="auto">
          <a:xfrm>
            <a:off x="6573838" y="5429250"/>
            <a:ext cx="1135062" cy="319088"/>
          </a:xfrm>
          <a:prstGeom prst="rect">
            <a:avLst/>
          </a:prstGeom>
          <a:noFill/>
          <a:ln w="9525">
            <a:noFill/>
            <a:miter lim="800000"/>
            <a:headEnd/>
            <a:tailEnd/>
          </a:ln>
        </p:spPr>
        <p:txBody>
          <a:bodyPr lIns="0" tIns="0" rIns="0" bIns="0"/>
          <a:lstStyle/>
          <a:p>
            <a:pPr defTabSz="457200" eaLnBrk="0" hangingPunct="0">
              <a:buClr>
                <a:srgbClr val="000000"/>
              </a:buClr>
              <a:buSzPct val="90000"/>
              <a:buFont typeface="Monotype Sorts" pitchFamily="2" charset="2"/>
              <a:buNone/>
            </a:pPr>
            <a:r>
              <a:rPr lang="en-US" sz="2000" b="1">
                <a:latin typeface="Arial" charset="0"/>
              </a:rPr>
              <a:t>Effective</a:t>
            </a:r>
            <a:endParaRPr lang="en-US">
              <a:latin typeface="Arial" charset="0"/>
            </a:endParaRPr>
          </a:p>
        </p:txBody>
      </p:sp>
      <p:sp>
        <p:nvSpPr>
          <p:cNvPr id="31759" name="Text Box 14"/>
          <p:cNvSpPr txBox="1">
            <a:spLocks noChangeArrowheads="1"/>
          </p:cNvSpPr>
          <p:nvPr/>
        </p:nvSpPr>
        <p:spPr bwMode="auto">
          <a:xfrm>
            <a:off x="7189788" y="2895600"/>
            <a:ext cx="371475" cy="1246188"/>
          </a:xfrm>
          <a:prstGeom prst="rect">
            <a:avLst/>
          </a:prstGeom>
          <a:noFill/>
          <a:ln w="9525">
            <a:noFill/>
            <a:miter lim="800000"/>
            <a:headEnd/>
            <a:tailEnd/>
          </a:ln>
        </p:spPr>
        <p:txBody>
          <a:bodyPr lIns="0" tIns="0" rIns="0" bIns="0"/>
          <a:lstStyle/>
          <a:p>
            <a:pPr defTabSz="457200" eaLnBrk="0" hangingPunct="0">
              <a:buClr>
                <a:srgbClr val="000000"/>
              </a:buClr>
              <a:buSzPct val="90000"/>
              <a:buFont typeface="Monotype Sorts" pitchFamily="2" charset="2"/>
              <a:buNone/>
            </a:pPr>
            <a:r>
              <a:rPr lang="en-US" sz="7800">
                <a:latin typeface="Arial" charset="0"/>
              </a:rPr>
              <a:t>}</a:t>
            </a:r>
          </a:p>
        </p:txBody>
      </p:sp>
      <p:sp>
        <p:nvSpPr>
          <p:cNvPr id="31760" name="Text Box 15"/>
          <p:cNvSpPr txBox="1">
            <a:spLocks noChangeArrowheads="1"/>
          </p:cNvSpPr>
          <p:nvPr/>
        </p:nvSpPr>
        <p:spPr bwMode="auto">
          <a:xfrm>
            <a:off x="7673975" y="3387725"/>
            <a:ext cx="1012825" cy="422275"/>
          </a:xfrm>
          <a:prstGeom prst="rect">
            <a:avLst/>
          </a:prstGeom>
          <a:noFill/>
          <a:ln w="9525">
            <a:noFill/>
            <a:miter lim="800000"/>
            <a:headEnd/>
            <a:tailEnd/>
          </a:ln>
        </p:spPr>
        <p:txBody>
          <a:bodyPr lIns="0" tIns="0" rIns="0" bIns="0"/>
          <a:lstStyle/>
          <a:p>
            <a:pPr defTabSz="457200" eaLnBrk="0" hangingPunct="0">
              <a:buClr>
                <a:srgbClr val="000000"/>
              </a:buClr>
              <a:buSzPct val="90000"/>
              <a:buFont typeface="Monotype Sorts" pitchFamily="2" charset="2"/>
              <a:buNone/>
            </a:pPr>
            <a:r>
              <a:rPr lang="en-US" sz="2600" b="1">
                <a:latin typeface="Arial" charset="0"/>
              </a:rPr>
              <a:t>Trend</a:t>
            </a:r>
            <a:endParaRPr lang="en-US">
              <a:latin typeface="Arial" charset="0"/>
            </a:endParaRPr>
          </a:p>
        </p:txBody>
      </p:sp>
      <p:sp>
        <p:nvSpPr>
          <p:cNvPr id="31761" name="Text Box 16"/>
          <p:cNvSpPr txBox="1">
            <a:spLocks noChangeArrowheads="1"/>
          </p:cNvSpPr>
          <p:nvPr/>
        </p:nvSpPr>
        <p:spPr bwMode="auto">
          <a:xfrm>
            <a:off x="2795588" y="3384550"/>
            <a:ext cx="1749425" cy="320675"/>
          </a:xfrm>
          <a:prstGeom prst="rect">
            <a:avLst/>
          </a:prstGeom>
          <a:noFill/>
          <a:ln w="9525">
            <a:noFill/>
            <a:miter lim="800000"/>
            <a:headEnd/>
            <a:tailEnd/>
          </a:ln>
        </p:spPr>
        <p:txBody>
          <a:bodyPr lIns="0" tIns="0" rIns="0" bIns="0"/>
          <a:lstStyle/>
          <a:p>
            <a:pPr defTabSz="457200" eaLnBrk="0" hangingPunct="0">
              <a:buClr>
                <a:srgbClr val="000000"/>
              </a:buClr>
              <a:buSzPct val="90000"/>
              <a:buFont typeface="Monotype Sorts" pitchFamily="2" charset="2"/>
              <a:buNone/>
            </a:pPr>
            <a:r>
              <a:rPr lang="en-US" sz="2000" b="1">
                <a:latin typeface="Arial" charset="0"/>
              </a:rPr>
              <a:t>Benefit Costs</a:t>
            </a:r>
            <a:endParaRPr lang="en-US">
              <a:latin typeface="Arial" charset="0"/>
            </a:endParaRPr>
          </a:p>
        </p:txBody>
      </p:sp>
      <p:sp>
        <p:nvSpPr>
          <p:cNvPr id="31762" name="Text Box 17"/>
          <p:cNvSpPr txBox="1">
            <a:spLocks noChangeArrowheads="1"/>
          </p:cNvSpPr>
          <p:nvPr/>
        </p:nvSpPr>
        <p:spPr bwMode="auto">
          <a:xfrm>
            <a:off x="5287963" y="4379913"/>
            <a:ext cx="911225" cy="320675"/>
          </a:xfrm>
          <a:prstGeom prst="rect">
            <a:avLst/>
          </a:prstGeom>
          <a:noFill/>
          <a:ln w="9525">
            <a:noFill/>
            <a:miter lim="800000"/>
            <a:headEnd/>
            <a:tailEnd/>
          </a:ln>
        </p:spPr>
        <p:txBody>
          <a:bodyPr lIns="0" tIns="0" rIns="0" bIns="0"/>
          <a:lstStyle/>
          <a:p>
            <a:pPr defTabSz="457200" eaLnBrk="0" hangingPunct="0">
              <a:buClr>
                <a:srgbClr val="000000"/>
              </a:buClr>
              <a:buSzPct val="90000"/>
              <a:buFont typeface="Monotype Sorts" pitchFamily="2" charset="2"/>
              <a:buNone/>
            </a:pPr>
            <a:r>
              <a:rPr lang="en-US" sz="2000" b="1">
                <a:latin typeface="Arial" charset="0"/>
              </a:rPr>
              <a:t>Payroll</a:t>
            </a:r>
            <a:endParaRPr lang="en-US">
              <a:latin typeface="Arial" charset="0"/>
            </a:endParaRPr>
          </a:p>
        </p:txBody>
      </p:sp>
      <p:sp>
        <p:nvSpPr>
          <p:cNvPr id="31763" name="Rectangle 18"/>
          <p:cNvSpPr>
            <a:spLocks noChangeArrowheads="1"/>
          </p:cNvSpPr>
          <p:nvPr/>
        </p:nvSpPr>
        <p:spPr bwMode="auto">
          <a:xfrm>
            <a:off x="685800" y="152400"/>
            <a:ext cx="7772400" cy="1066800"/>
          </a:xfrm>
          <a:prstGeom prst="rect">
            <a:avLst/>
          </a:prstGeom>
          <a:noFill/>
          <a:ln w="9525">
            <a:noFill/>
            <a:miter lim="800000"/>
            <a:headEnd/>
            <a:tailEnd/>
          </a:ln>
        </p:spPr>
        <p:txBody>
          <a:bodyPr anchor="ctr"/>
          <a:lstStyle/>
          <a:p>
            <a:pPr algn="ctr"/>
            <a:r>
              <a:rPr lang="en-US" sz="3200" b="1">
                <a:solidFill>
                  <a:schemeClr val="tx2"/>
                </a:solidFill>
                <a:latin typeface="Arial" charset="0"/>
              </a:rPr>
              <a:t>Trend</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B290F51A-F92C-4A68-9747-7125FF3AD8E6}" type="slidenum">
              <a:rPr lang="en-US"/>
              <a:pPr>
                <a:defRPr/>
              </a:pPr>
              <a:t>17</a:t>
            </a:fld>
            <a:endParaRPr lang="en-US"/>
          </a:p>
        </p:txBody>
      </p:sp>
      <p:sp>
        <p:nvSpPr>
          <p:cNvPr id="32771" name="Rectangle 2"/>
          <p:cNvSpPr>
            <a:spLocks noGrp="1" noChangeArrowheads="1"/>
          </p:cNvSpPr>
          <p:nvPr>
            <p:ph type="body" idx="1"/>
          </p:nvPr>
        </p:nvSpPr>
        <p:spPr>
          <a:xfrm>
            <a:off x="914400" y="1371600"/>
            <a:ext cx="7391400" cy="5029200"/>
          </a:xfrm>
        </p:spPr>
        <p:txBody>
          <a:bodyPr/>
          <a:lstStyle/>
          <a:p>
            <a:pPr indent="-4763" eaLnBrk="1" hangingPunct="1">
              <a:buFontTx/>
              <a:buNone/>
            </a:pPr>
            <a:endParaRPr lang="en-US" sz="2400" smtClean="0"/>
          </a:p>
          <a:p>
            <a:pPr lvl="2" eaLnBrk="1" hangingPunct="1">
              <a:spcBef>
                <a:spcPct val="40000"/>
              </a:spcBef>
              <a:buClr>
                <a:schemeClr val="accent1"/>
              </a:buClr>
            </a:pPr>
            <a:r>
              <a:rPr lang="en-US" smtClean="0"/>
              <a:t>Fitting curves to Historical Loss Ratios</a:t>
            </a:r>
          </a:p>
          <a:p>
            <a:pPr lvl="2" eaLnBrk="1" hangingPunct="1">
              <a:spcBef>
                <a:spcPct val="40000"/>
              </a:spcBef>
              <a:buClr>
                <a:schemeClr val="accent1"/>
              </a:buClr>
            </a:pPr>
            <a:r>
              <a:rPr lang="en-US" smtClean="0"/>
              <a:t>Use of Frequency and Severity Data</a:t>
            </a:r>
          </a:p>
          <a:p>
            <a:pPr lvl="2" eaLnBrk="1" hangingPunct="1">
              <a:spcBef>
                <a:spcPct val="40000"/>
              </a:spcBef>
              <a:buClr>
                <a:schemeClr val="accent1"/>
              </a:buClr>
            </a:pPr>
            <a:r>
              <a:rPr lang="en-US" smtClean="0"/>
              <a:t>Econometric Analysis</a:t>
            </a:r>
          </a:p>
          <a:p>
            <a:pPr lvl="2" eaLnBrk="1" hangingPunct="1">
              <a:spcBef>
                <a:spcPct val="40000"/>
              </a:spcBef>
              <a:buClr>
                <a:schemeClr val="accent1"/>
              </a:buClr>
            </a:pPr>
            <a:r>
              <a:rPr lang="en-US" smtClean="0"/>
              <a:t>Outside Sources (AHA, DOL)</a:t>
            </a:r>
          </a:p>
          <a:p>
            <a:pPr indent="-4763" eaLnBrk="1" hangingPunct="1">
              <a:spcBef>
                <a:spcPct val="70000"/>
              </a:spcBef>
              <a:buFontTx/>
              <a:buNone/>
            </a:pPr>
            <a:endParaRPr lang="en-US" sz="2400" smtClean="0"/>
          </a:p>
          <a:p>
            <a:pPr indent="-4763" eaLnBrk="1" hangingPunct="1">
              <a:spcBef>
                <a:spcPct val="70000"/>
              </a:spcBef>
              <a:buFontTx/>
              <a:buNone/>
            </a:pPr>
            <a:r>
              <a:rPr lang="en-US" sz="2400" smtClean="0"/>
              <a:t>A positive trend assumes that losses are growing faster than wages.  A negative trend assumes the opposite.</a:t>
            </a:r>
          </a:p>
        </p:txBody>
      </p:sp>
      <p:sp>
        <p:nvSpPr>
          <p:cNvPr id="32772" name="Rectangle 3"/>
          <p:cNvSpPr>
            <a:spLocks noChangeArrowheads="1"/>
          </p:cNvSpPr>
          <p:nvPr/>
        </p:nvSpPr>
        <p:spPr bwMode="auto">
          <a:xfrm>
            <a:off x="685800" y="152400"/>
            <a:ext cx="7772400" cy="1066800"/>
          </a:xfrm>
          <a:prstGeom prst="rect">
            <a:avLst/>
          </a:prstGeom>
          <a:noFill/>
          <a:ln w="9525">
            <a:noFill/>
            <a:miter lim="800000"/>
            <a:headEnd/>
            <a:tailEnd/>
          </a:ln>
        </p:spPr>
        <p:txBody>
          <a:bodyPr anchor="ctr"/>
          <a:lstStyle/>
          <a:p>
            <a:pPr algn="ctr"/>
            <a:r>
              <a:rPr lang="en-US" sz="3200" b="1">
                <a:solidFill>
                  <a:schemeClr val="tx2"/>
                </a:solidFill>
                <a:latin typeface="Arial" charset="0"/>
              </a:rPr>
              <a:t>Techniques to Measure Trend</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779752DA-42F8-47A6-A5FD-670748338FD2}" type="slidenum">
              <a:rPr lang="en-US"/>
              <a:pPr>
                <a:defRPr/>
              </a:pPr>
              <a:t>18</a:t>
            </a:fld>
            <a:endParaRPr lang="en-US"/>
          </a:p>
        </p:txBody>
      </p:sp>
      <p:sp>
        <p:nvSpPr>
          <p:cNvPr id="33795" name="Rectangle 2"/>
          <p:cNvSpPr>
            <a:spLocks noChangeArrowheads="1"/>
          </p:cNvSpPr>
          <p:nvPr/>
        </p:nvSpPr>
        <p:spPr bwMode="auto">
          <a:xfrm>
            <a:off x="304800" y="381000"/>
            <a:ext cx="8534400" cy="9906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Derivation of Premium at Current</a:t>
            </a:r>
            <a:br>
              <a:rPr lang="en-US" sz="3200" b="1">
                <a:solidFill>
                  <a:srgbClr val="0033CC"/>
                </a:solidFill>
                <a:latin typeface="Arial" charset="0"/>
              </a:rPr>
            </a:br>
            <a:r>
              <a:rPr lang="en-US" sz="3200" b="1">
                <a:solidFill>
                  <a:srgbClr val="0033CC"/>
                </a:solidFill>
                <a:latin typeface="Arial" charset="0"/>
              </a:rPr>
              <a:t>Loss Cost Level</a:t>
            </a:r>
          </a:p>
        </p:txBody>
      </p:sp>
      <p:sp>
        <p:nvSpPr>
          <p:cNvPr id="33796" name="Rectangle 3"/>
          <p:cNvSpPr>
            <a:spLocks noChangeArrowheads="1"/>
          </p:cNvSpPr>
          <p:nvPr/>
        </p:nvSpPr>
        <p:spPr bwMode="auto">
          <a:xfrm>
            <a:off x="990600" y="2743200"/>
            <a:ext cx="7696200" cy="1905000"/>
          </a:xfrm>
          <a:prstGeom prst="rect">
            <a:avLst/>
          </a:prstGeom>
          <a:noFill/>
          <a:ln w="12700">
            <a:noFill/>
            <a:miter lim="800000"/>
            <a:headEnd/>
            <a:tailEnd/>
          </a:ln>
        </p:spPr>
        <p:txBody>
          <a:bodyPr lIns="90488" tIns="44450" rIns="90488" bIns="44450"/>
          <a:lstStyle/>
          <a:p>
            <a:pPr marL="342900" indent="-342900">
              <a:spcBef>
                <a:spcPct val="50000"/>
              </a:spcBef>
              <a:spcAft>
                <a:spcPct val="50000"/>
              </a:spcAft>
              <a:buClr>
                <a:srgbClr val="0033CC"/>
              </a:buClr>
              <a:buSzPct val="100000"/>
            </a:pPr>
            <a:r>
              <a:rPr lang="en-US">
                <a:latin typeface="Arial" charset="0"/>
              </a:rPr>
              <a:t>Adjustments to reported financial data premium:</a:t>
            </a:r>
          </a:p>
          <a:p>
            <a:pPr marL="742950" lvl="1" indent="-285750">
              <a:spcBef>
                <a:spcPct val="30000"/>
              </a:spcBef>
              <a:buClr>
                <a:schemeClr val="accent1"/>
              </a:buClr>
              <a:buSzPct val="120000"/>
              <a:buFontTx/>
              <a:buChar char="•"/>
            </a:pPr>
            <a:r>
              <a:rPr lang="en-US">
                <a:latin typeface="Arial" charset="0"/>
              </a:rPr>
              <a:t>Premium on-levels</a:t>
            </a:r>
          </a:p>
          <a:p>
            <a:pPr marL="742950" lvl="1" indent="-285750">
              <a:spcBef>
                <a:spcPct val="100000"/>
              </a:spcBef>
              <a:buClr>
                <a:schemeClr val="accent1"/>
              </a:buClr>
              <a:buSzPct val="120000"/>
              <a:buFontTx/>
              <a:buChar char="•"/>
            </a:pPr>
            <a:r>
              <a:rPr lang="en-US">
                <a:latin typeface="Arial" charset="0"/>
              </a:rPr>
              <a:t>Policy year premium development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2"/>
          </p:nvPr>
        </p:nvSpPr>
        <p:spPr/>
        <p:txBody>
          <a:bodyPr/>
          <a:lstStyle/>
          <a:p>
            <a:pPr>
              <a:defRPr/>
            </a:pPr>
            <a:fld id="{5570CFE1-F22A-4E5E-98E0-038B14133640}" type="slidenum">
              <a:rPr lang="en-US"/>
              <a:pPr>
                <a:defRPr/>
              </a:pPr>
              <a:t>19</a:t>
            </a:fld>
            <a:endParaRPr lang="en-US"/>
          </a:p>
        </p:txBody>
      </p:sp>
      <p:sp>
        <p:nvSpPr>
          <p:cNvPr id="34819" name="Rectangle 23"/>
          <p:cNvSpPr>
            <a:spLocks noChangeArrowheads="1"/>
          </p:cNvSpPr>
          <p:nvPr/>
        </p:nvSpPr>
        <p:spPr bwMode="auto">
          <a:xfrm>
            <a:off x="457200" y="228600"/>
            <a:ext cx="8229600" cy="19050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Premium On-level Factors Adjust Historical Premium to the Current Approved Level</a:t>
            </a:r>
          </a:p>
        </p:txBody>
      </p:sp>
      <p:grpSp>
        <p:nvGrpSpPr>
          <p:cNvPr id="34820" name="Group 24"/>
          <p:cNvGrpSpPr>
            <a:grpSpLocks/>
          </p:cNvGrpSpPr>
          <p:nvPr/>
        </p:nvGrpSpPr>
        <p:grpSpPr bwMode="auto">
          <a:xfrm>
            <a:off x="304800" y="2895600"/>
            <a:ext cx="8458200" cy="2668588"/>
            <a:chOff x="336" y="1871"/>
            <a:chExt cx="5328" cy="1681"/>
          </a:xfrm>
        </p:grpSpPr>
        <p:sp>
          <p:nvSpPr>
            <p:cNvPr id="34821" name="Line 25"/>
            <p:cNvSpPr>
              <a:spLocks noChangeShapeType="1"/>
            </p:cNvSpPr>
            <p:nvPr/>
          </p:nvSpPr>
          <p:spPr bwMode="auto">
            <a:xfrm flipV="1">
              <a:off x="720" y="1871"/>
              <a:ext cx="824" cy="824"/>
            </a:xfrm>
            <a:prstGeom prst="line">
              <a:avLst/>
            </a:prstGeom>
            <a:noFill/>
            <a:ln w="38100">
              <a:solidFill>
                <a:schemeClr val="tx1"/>
              </a:solidFill>
              <a:round/>
              <a:headEnd/>
              <a:tailEnd/>
            </a:ln>
          </p:spPr>
          <p:txBody>
            <a:bodyPr wrap="none"/>
            <a:lstStyle/>
            <a:p>
              <a:endParaRPr lang="en-US"/>
            </a:p>
          </p:txBody>
        </p:sp>
        <p:sp>
          <p:nvSpPr>
            <p:cNvPr id="34822" name="Line 26"/>
            <p:cNvSpPr>
              <a:spLocks noChangeShapeType="1"/>
            </p:cNvSpPr>
            <p:nvPr/>
          </p:nvSpPr>
          <p:spPr bwMode="auto">
            <a:xfrm flipV="1">
              <a:off x="1544" y="1871"/>
              <a:ext cx="824" cy="824"/>
            </a:xfrm>
            <a:prstGeom prst="line">
              <a:avLst/>
            </a:prstGeom>
            <a:noFill/>
            <a:ln w="38100">
              <a:solidFill>
                <a:schemeClr val="tx1"/>
              </a:solidFill>
              <a:round/>
              <a:headEnd/>
              <a:tailEnd/>
            </a:ln>
          </p:spPr>
          <p:txBody>
            <a:bodyPr wrap="none"/>
            <a:lstStyle/>
            <a:p>
              <a:endParaRPr lang="en-US"/>
            </a:p>
          </p:txBody>
        </p:sp>
        <p:sp>
          <p:nvSpPr>
            <p:cNvPr id="34823" name="Line 27"/>
            <p:cNvSpPr>
              <a:spLocks noChangeShapeType="1"/>
            </p:cNvSpPr>
            <p:nvPr/>
          </p:nvSpPr>
          <p:spPr bwMode="auto">
            <a:xfrm flipV="1">
              <a:off x="2368" y="1871"/>
              <a:ext cx="824" cy="824"/>
            </a:xfrm>
            <a:prstGeom prst="line">
              <a:avLst/>
            </a:prstGeom>
            <a:noFill/>
            <a:ln w="38100">
              <a:solidFill>
                <a:schemeClr val="tx1"/>
              </a:solidFill>
              <a:round/>
              <a:headEnd/>
              <a:tailEnd/>
            </a:ln>
          </p:spPr>
          <p:txBody>
            <a:bodyPr wrap="none"/>
            <a:lstStyle/>
            <a:p>
              <a:endParaRPr lang="en-US"/>
            </a:p>
          </p:txBody>
        </p:sp>
        <p:sp>
          <p:nvSpPr>
            <p:cNvPr id="34824" name="Line 28"/>
            <p:cNvSpPr>
              <a:spLocks noChangeShapeType="1"/>
            </p:cNvSpPr>
            <p:nvPr/>
          </p:nvSpPr>
          <p:spPr bwMode="auto">
            <a:xfrm flipV="1">
              <a:off x="4840" y="1871"/>
              <a:ext cx="824" cy="824"/>
            </a:xfrm>
            <a:prstGeom prst="line">
              <a:avLst/>
            </a:prstGeom>
            <a:noFill/>
            <a:ln w="38100">
              <a:solidFill>
                <a:schemeClr val="tx1"/>
              </a:solidFill>
              <a:round/>
              <a:headEnd/>
              <a:tailEnd/>
            </a:ln>
          </p:spPr>
          <p:txBody>
            <a:bodyPr wrap="none"/>
            <a:lstStyle/>
            <a:p>
              <a:endParaRPr lang="en-US"/>
            </a:p>
          </p:txBody>
        </p:sp>
        <p:sp>
          <p:nvSpPr>
            <p:cNvPr id="34825" name="Line 29"/>
            <p:cNvSpPr>
              <a:spLocks noChangeShapeType="1"/>
            </p:cNvSpPr>
            <p:nvPr/>
          </p:nvSpPr>
          <p:spPr bwMode="auto">
            <a:xfrm flipV="1">
              <a:off x="4016" y="1871"/>
              <a:ext cx="824" cy="824"/>
            </a:xfrm>
            <a:prstGeom prst="line">
              <a:avLst/>
            </a:prstGeom>
            <a:noFill/>
            <a:ln w="38100">
              <a:solidFill>
                <a:schemeClr val="tx1"/>
              </a:solidFill>
              <a:round/>
              <a:headEnd/>
              <a:tailEnd/>
            </a:ln>
          </p:spPr>
          <p:txBody>
            <a:bodyPr wrap="none"/>
            <a:lstStyle/>
            <a:p>
              <a:endParaRPr lang="en-US"/>
            </a:p>
          </p:txBody>
        </p:sp>
        <p:sp>
          <p:nvSpPr>
            <p:cNvPr id="34826" name="Line 30"/>
            <p:cNvSpPr>
              <a:spLocks noChangeShapeType="1"/>
            </p:cNvSpPr>
            <p:nvPr/>
          </p:nvSpPr>
          <p:spPr bwMode="auto">
            <a:xfrm>
              <a:off x="720" y="1871"/>
              <a:ext cx="4944" cy="0"/>
            </a:xfrm>
            <a:prstGeom prst="line">
              <a:avLst/>
            </a:prstGeom>
            <a:noFill/>
            <a:ln w="38100">
              <a:solidFill>
                <a:schemeClr val="tx1"/>
              </a:solidFill>
              <a:round/>
              <a:headEnd/>
              <a:tailEnd/>
            </a:ln>
          </p:spPr>
          <p:txBody>
            <a:bodyPr wrap="none"/>
            <a:lstStyle/>
            <a:p>
              <a:endParaRPr lang="en-US"/>
            </a:p>
          </p:txBody>
        </p:sp>
        <p:sp>
          <p:nvSpPr>
            <p:cNvPr id="34827" name="Freeform 31"/>
            <p:cNvSpPr>
              <a:spLocks/>
            </p:cNvSpPr>
            <p:nvPr/>
          </p:nvSpPr>
          <p:spPr bwMode="auto">
            <a:xfrm>
              <a:off x="720" y="2691"/>
              <a:ext cx="4124" cy="4"/>
            </a:xfrm>
            <a:custGeom>
              <a:avLst/>
              <a:gdLst>
                <a:gd name="T0" fmla="*/ 0 w 4124"/>
                <a:gd name="T1" fmla="*/ 4 h 4"/>
                <a:gd name="T2" fmla="*/ 4124 w 4124"/>
                <a:gd name="T3" fmla="*/ 0 h 4"/>
                <a:gd name="T4" fmla="*/ 0 60000 65536"/>
                <a:gd name="T5" fmla="*/ 0 60000 65536"/>
                <a:gd name="T6" fmla="*/ 0 w 4124"/>
                <a:gd name="T7" fmla="*/ 0 h 4"/>
                <a:gd name="T8" fmla="*/ 4124 w 4124"/>
                <a:gd name="T9" fmla="*/ 4 h 4"/>
              </a:gdLst>
              <a:ahLst/>
              <a:cxnLst>
                <a:cxn ang="T4">
                  <a:pos x="T0" y="T1"/>
                </a:cxn>
                <a:cxn ang="T5">
                  <a:pos x="T2" y="T3"/>
                </a:cxn>
              </a:cxnLst>
              <a:rect l="T6" t="T7" r="T8" b="T9"/>
              <a:pathLst>
                <a:path w="4124" h="4">
                  <a:moveTo>
                    <a:pt x="0" y="4"/>
                  </a:moveTo>
                  <a:lnTo>
                    <a:pt x="4124" y="0"/>
                  </a:lnTo>
                </a:path>
              </a:pathLst>
            </a:custGeom>
            <a:noFill/>
            <a:ln w="38100">
              <a:solidFill>
                <a:schemeClr val="tx1"/>
              </a:solidFill>
              <a:round/>
              <a:headEnd/>
              <a:tailEnd/>
            </a:ln>
          </p:spPr>
          <p:txBody>
            <a:bodyPr wrap="none"/>
            <a:lstStyle/>
            <a:p>
              <a:endParaRPr lang="en-US"/>
            </a:p>
          </p:txBody>
        </p:sp>
        <p:sp>
          <p:nvSpPr>
            <p:cNvPr id="34828" name="Text Box 32"/>
            <p:cNvSpPr txBox="1">
              <a:spLocks noChangeArrowheads="1"/>
            </p:cNvSpPr>
            <p:nvPr/>
          </p:nvSpPr>
          <p:spPr bwMode="auto">
            <a:xfrm>
              <a:off x="1344" y="2783"/>
              <a:ext cx="528" cy="164"/>
            </a:xfrm>
            <a:prstGeom prst="rect">
              <a:avLst/>
            </a:prstGeom>
            <a:noFill/>
            <a:ln w="12700">
              <a:noFill/>
              <a:miter lim="800000"/>
              <a:headEnd/>
              <a:tailEnd/>
            </a:ln>
          </p:spPr>
          <p:txBody>
            <a:bodyPr>
              <a:spAutoFit/>
            </a:bodyPr>
            <a:lstStyle/>
            <a:p>
              <a:pPr>
                <a:spcBef>
                  <a:spcPct val="50000"/>
                </a:spcBef>
              </a:pPr>
              <a:r>
                <a:rPr lang="en-US" sz="1100" b="1" dirty="0" smtClean="0">
                  <a:solidFill>
                    <a:schemeClr val="tx2"/>
                  </a:solidFill>
                  <a:latin typeface="Arial" charset="0"/>
                </a:rPr>
                <a:t>1/1/10</a:t>
              </a:r>
              <a:endParaRPr lang="en-US" sz="1100" b="1" dirty="0">
                <a:solidFill>
                  <a:schemeClr val="tx2"/>
                </a:solidFill>
                <a:latin typeface="Arial" charset="0"/>
              </a:endParaRPr>
            </a:p>
          </p:txBody>
        </p:sp>
        <p:sp>
          <p:nvSpPr>
            <p:cNvPr id="34829" name="Text Box 33"/>
            <p:cNvSpPr txBox="1">
              <a:spLocks noChangeArrowheads="1"/>
            </p:cNvSpPr>
            <p:nvPr/>
          </p:nvSpPr>
          <p:spPr bwMode="auto">
            <a:xfrm>
              <a:off x="2160" y="2783"/>
              <a:ext cx="645" cy="164"/>
            </a:xfrm>
            <a:prstGeom prst="rect">
              <a:avLst/>
            </a:prstGeom>
            <a:noFill/>
            <a:ln w="12700">
              <a:noFill/>
              <a:miter lim="800000"/>
              <a:headEnd/>
              <a:tailEnd/>
            </a:ln>
          </p:spPr>
          <p:txBody>
            <a:bodyPr>
              <a:spAutoFit/>
            </a:bodyPr>
            <a:lstStyle/>
            <a:p>
              <a:pPr>
                <a:spcBef>
                  <a:spcPct val="50000"/>
                </a:spcBef>
              </a:pPr>
              <a:r>
                <a:rPr lang="en-US" sz="1100" b="1" dirty="0" smtClean="0">
                  <a:solidFill>
                    <a:schemeClr val="tx2"/>
                  </a:solidFill>
                  <a:latin typeface="Arial" charset="0"/>
                </a:rPr>
                <a:t>12/31/10</a:t>
              </a:r>
              <a:endParaRPr lang="en-US" sz="1100" b="1" dirty="0">
                <a:solidFill>
                  <a:schemeClr val="tx2"/>
                </a:solidFill>
                <a:latin typeface="Arial" charset="0"/>
              </a:endParaRPr>
            </a:p>
          </p:txBody>
        </p:sp>
        <p:sp>
          <p:nvSpPr>
            <p:cNvPr id="34830" name="Text Box 34"/>
            <p:cNvSpPr txBox="1">
              <a:spLocks noChangeArrowheads="1"/>
            </p:cNvSpPr>
            <p:nvPr/>
          </p:nvSpPr>
          <p:spPr bwMode="auto">
            <a:xfrm>
              <a:off x="576" y="2783"/>
              <a:ext cx="645" cy="164"/>
            </a:xfrm>
            <a:prstGeom prst="rect">
              <a:avLst/>
            </a:prstGeom>
            <a:noFill/>
            <a:ln w="12700">
              <a:noFill/>
              <a:miter lim="800000"/>
              <a:headEnd/>
              <a:tailEnd/>
            </a:ln>
          </p:spPr>
          <p:txBody>
            <a:bodyPr>
              <a:spAutoFit/>
            </a:bodyPr>
            <a:lstStyle/>
            <a:p>
              <a:pPr>
                <a:spcBef>
                  <a:spcPct val="50000"/>
                </a:spcBef>
              </a:pPr>
              <a:r>
                <a:rPr lang="en-US" sz="1100" b="1" dirty="0" smtClean="0">
                  <a:solidFill>
                    <a:schemeClr val="tx2"/>
                  </a:solidFill>
                  <a:latin typeface="Arial" charset="0"/>
                </a:rPr>
                <a:t>1/1/09</a:t>
              </a:r>
              <a:endParaRPr lang="en-US" sz="1100" b="1" dirty="0">
                <a:solidFill>
                  <a:schemeClr val="tx2"/>
                </a:solidFill>
                <a:latin typeface="Arial" charset="0"/>
              </a:endParaRPr>
            </a:p>
          </p:txBody>
        </p:sp>
        <p:sp>
          <p:nvSpPr>
            <p:cNvPr id="34831" name="Text Box 35"/>
            <p:cNvSpPr txBox="1">
              <a:spLocks noChangeArrowheads="1"/>
            </p:cNvSpPr>
            <p:nvPr/>
          </p:nvSpPr>
          <p:spPr bwMode="auto">
            <a:xfrm>
              <a:off x="3840" y="2783"/>
              <a:ext cx="645" cy="164"/>
            </a:xfrm>
            <a:prstGeom prst="rect">
              <a:avLst/>
            </a:prstGeom>
            <a:noFill/>
            <a:ln w="12700">
              <a:noFill/>
              <a:miter lim="800000"/>
              <a:headEnd/>
              <a:tailEnd/>
            </a:ln>
          </p:spPr>
          <p:txBody>
            <a:bodyPr>
              <a:spAutoFit/>
            </a:bodyPr>
            <a:lstStyle/>
            <a:p>
              <a:pPr>
                <a:spcBef>
                  <a:spcPct val="50000"/>
                </a:spcBef>
              </a:pPr>
              <a:r>
                <a:rPr lang="en-US" sz="1100" b="1" dirty="0" smtClean="0">
                  <a:solidFill>
                    <a:schemeClr val="tx2"/>
                  </a:solidFill>
                  <a:latin typeface="Arial" charset="0"/>
                </a:rPr>
                <a:t>1/1/13</a:t>
              </a:r>
              <a:endParaRPr lang="en-US" sz="1100" b="1" dirty="0">
                <a:solidFill>
                  <a:schemeClr val="tx2"/>
                </a:solidFill>
                <a:latin typeface="Arial" charset="0"/>
              </a:endParaRPr>
            </a:p>
          </p:txBody>
        </p:sp>
        <p:sp>
          <p:nvSpPr>
            <p:cNvPr id="34832" name="Text Box 36"/>
            <p:cNvSpPr txBox="1">
              <a:spLocks noChangeArrowheads="1"/>
            </p:cNvSpPr>
            <p:nvPr/>
          </p:nvSpPr>
          <p:spPr bwMode="auto">
            <a:xfrm>
              <a:off x="4608" y="2783"/>
              <a:ext cx="645" cy="164"/>
            </a:xfrm>
            <a:prstGeom prst="rect">
              <a:avLst/>
            </a:prstGeom>
            <a:noFill/>
            <a:ln w="12700">
              <a:noFill/>
              <a:miter lim="800000"/>
              <a:headEnd/>
              <a:tailEnd/>
            </a:ln>
          </p:spPr>
          <p:txBody>
            <a:bodyPr>
              <a:spAutoFit/>
            </a:bodyPr>
            <a:lstStyle/>
            <a:p>
              <a:pPr>
                <a:spcBef>
                  <a:spcPct val="50000"/>
                </a:spcBef>
              </a:pPr>
              <a:r>
                <a:rPr lang="en-US" sz="1100" b="1" dirty="0" smtClean="0">
                  <a:solidFill>
                    <a:schemeClr val="tx2"/>
                  </a:solidFill>
                  <a:latin typeface="Arial" charset="0"/>
                </a:rPr>
                <a:t>12/31/13</a:t>
              </a:r>
              <a:endParaRPr lang="en-US" sz="1100" b="1" dirty="0">
                <a:solidFill>
                  <a:schemeClr val="tx2"/>
                </a:solidFill>
                <a:latin typeface="Arial" charset="0"/>
              </a:endParaRPr>
            </a:p>
          </p:txBody>
        </p:sp>
        <p:sp>
          <p:nvSpPr>
            <p:cNvPr id="34833" name="Text Box 37"/>
            <p:cNvSpPr txBox="1">
              <a:spLocks noChangeArrowheads="1"/>
            </p:cNvSpPr>
            <p:nvPr/>
          </p:nvSpPr>
          <p:spPr bwMode="auto">
            <a:xfrm>
              <a:off x="336" y="3263"/>
              <a:ext cx="1152" cy="183"/>
            </a:xfrm>
            <a:prstGeom prst="rect">
              <a:avLst/>
            </a:prstGeom>
            <a:noFill/>
            <a:ln w="12700">
              <a:noFill/>
              <a:miter lim="800000"/>
              <a:headEnd/>
              <a:tailEnd/>
            </a:ln>
          </p:spPr>
          <p:txBody>
            <a:bodyPr>
              <a:spAutoFit/>
            </a:bodyPr>
            <a:lstStyle/>
            <a:p>
              <a:pPr>
                <a:spcBef>
                  <a:spcPct val="50000"/>
                </a:spcBef>
              </a:pPr>
              <a:r>
                <a:rPr lang="en-US" sz="1300" b="1">
                  <a:solidFill>
                    <a:schemeClr val="tx2"/>
                  </a:solidFill>
                  <a:latin typeface="Arial" charset="0"/>
                </a:rPr>
                <a:t>Policy Effective Date</a:t>
              </a:r>
            </a:p>
          </p:txBody>
        </p:sp>
        <p:sp>
          <p:nvSpPr>
            <p:cNvPr id="34834" name="Line 38"/>
            <p:cNvSpPr>
              <a:spLocks noChangeShapeType="1"/>
            </p:cNvSpPr>
            <p:nvPr/>
          </p:nvSpPr>
          <p:spPr bwMode="auto">
            <a:xfrm flipV="1">
              <a:off x="1152" y="2735"/>
              <a:ext cx="0" cy="480"/>
            </a:xfrm>
            <a:prstGeom prst="line">
              <a:avLst/>
            </a:prstGeom>
            <a:noFill/>
            <a:ln w="12700">
              <a:solidFill>
                <a:schemeClr val="tx1"/>
              </a:solidFill>
              <a:round/>
              <a:headEnd/>
              <a:tailEnd type="triangle" w="med" len="med"/>
            </a:ln>
          </p:spPr>
          <p:txBody>
            <a:bodyPr wrap="none"/>
            <a:lstStyle/>
            <a:p>
              <a:endParaRPr lang="en-US"/>
            </a:p>
          </p:txBody>
        </p:sp>
        <p:sp>
          <p:nvSpPr>
            <p:cNvPr id="34835" name="Text Box 39"/>
            <p:cNvSpPr txBox="1">
              <a:spLocks noChangeArrowheads="1"/>
            </p:cNvSpPr>
            <p:nvPr/>
          </p:nvSpPr>
          <p:spPr bwMode="auto">
            <a:xfrm>
              <a:off x="1248" y="2063"/>
              <a:ext cx="624" cy="433"/>
            </a:xfrm>
            <a:prstGeom prst="rect">
              <a:avLst/>
            </a:prstGeom>
            <a:noFill/>
            <a:ln w="12700">
              <a:noFill/>
              <a:miter lim="800000"/>
              <a:headEnd/>
              <a:tailEnd/>
            </a:ln>
          </p:spPr>
          <p:txBody>
            <a:bodyPr>
              <a:spAutoFit/>
            </a:bodyPr>
            <a:lstStyle/>
            <a:p>
              <a:pPr algn="ctr"/>
              <a:r>
                <a:rPr lang="en-US" sz="1300" b="1" dirty="0">
                  <a:solidFill>
                    <a:schemeClr val="tx2"/>
                  </a:solidFill>
                  <a:latin typeface="Arial" charset="0"/>
                </a:rPr>
                <a:t>Policy Year</a:t>
              </a:r>
            </a:p>
            <a:p>
              <a:pPr algn="ctr"/>
              <a:r>
                <a:rPr lang="en-US" sz="1300" b="1" dirty="0" smtClean="0">
                  <a:solidFill>
                    <a:schemeClr val="tx2"/>
                  </a:solidFill>
                  <a:latin typeface="Arial" charset="0"/>
                </a:rPr>
                <a:t>2009</a:t>
              </a:r>
              <a:endParaRPr lang="en-US" sz="1300" b="1" dirty="0">
                <a:solidFill>
                  <a:schemeClr val="tx2"/>
                </a:solidFill>
                <a:latin typeface="Arial" charset="0"/>
              </a:endParaRPr>
            </a:p>
          </p:txBody>
        </p:sp>
        <p:sp>
          <p:nvSpPr>
            <p:cNvPr id="34836" name="Text Box 40"/>
            <p:cNvSpPr txBox="1">
              <a:spLocks noChangeArrowheads="1"/>
            </p:cNvSpPr>
            <p:nvPr/>
          </p:nvSpPr>
          <p:spPr bwMode="auto">
            <a:xfrm>
              <a:off x="2064" y="2063"/>
              <a:ext cx="624" cy="433"/>
            </a:xfrm>
            <a:prstGeom prst="rect">
              <a:avLst/>
            </a:prstGeom>
            <a:noFill/>
            <a:ln w="12700">
              <a:noFill/>
              <a:miter lim="800000"/>
              <a:headEnd/>
              <a:tailEnd/>
            </a:ln>
          </p:spPr>
          <p:txBody>
            <a:bodyPr>
              <a:spAutoFit/>
            </a:bodyPr>
            <a:lstStyle/>
            <a:p>
              <a:pPr algn="ctr"/>
              <a:r>
                <a:rPr lang="en-US" sz="1300" b="1" dirty="0">
                  <a:solidFill>
                    <a:schemeClr val="tx2"/>
                  </a:solidFill>
                  <a:latin typeface="Arial" charset="0"/>
                </a:rPr>
                <a:t>Policy Year</a:t>
              </a:r>
            </a:p>
            <a:p>
              <a:pPr algn="ctr"/>
              <a:r>
                <a:rPr lang="en-US" sz="1300" b="1" dirty="0" smtClean="0">
                  <a:solidFill>
                    <a:schemeClr val="tx2"/>
                  </a:solidFill>
                  <a:latin typeface="Arial" charset="0"/>
                </a:rPr>
                <a:t>2010</a:t>
              </a:r>
              <a:endParaRPr lang="en-US" sz="1300" b="1" dirty="0">
                <a:solidFill>
                  <a:schemeClr val="tx2"/>
                </a:solidFill>
                <a:latin typeface="Arial" charset="0"/>
              </a:endParaRPr>
            </a:p>
          </p:txBody>
        </p:sp>
        <p:sp>
          <p:nvSpPr>
            <p:cNvPr id="34837" name="Text Box 41"/>
            <p:cNvSpPr txBox="1">
              <a:spLocks noChangeArrowheads="1"/>
            </p:cNvSpPr>
            <p:nvPr/>
          </p:nvSpPr>
          <p:spPr bwMode="auto">
            <a:xfrm>
              <a:off x="4512" y="2063"/>
              <a:ext cx="624" cy="433"/>
            </a:xfrm>
            <a:prstGeom prst="rect">
              <a:avLst/>
            </a:prstGeom>
            <a:noFill/>
            <a:ln w="12700">
              <a:noFill/>
              <a:miter lim="800000"/>
              <a:headEnd/>
              <a:tailEnd/>
            </a:ln>
          </p:spPr>
          <p:txBody>
            <a:bodyPr>
              <a:spAutoFit/>
            </a:bodyPr>
            <a:lstStyle/>
            <a:p>
              <a:pPr algn="ctr"/>
              <a:r>
                <a:rPr lang="en-US" sz="1300" b="1" dirty="0">
                  <a:solidFill>
                    <a:schemeClr val="tx2"/>
                  </a:solidFill>
                  <a:latin typeface="Arial" charset="0"/>
                </a:rPr>
                <a:t>Policy Year</a:t>
              </a:r>
            </a:p>
            <a:p>
              <a:pPr algn="ctr"/>
              <a:r>
                <a:rPr lang="en-US" sz="1300" b="1" dirty="0" smtClean="0">
                  <a:solidFill>
                    <a:schemeClr val="tx2"/>
                  </a:solidFill>
                  <a:latin typeface="Arial" charset="0"/>
                </a:rPr>
                <a:t>2013</a:t>
              </a:r>
              <a:endParaRPr lang="en-US" sz="1300" b="1" dirty="0">
                <a:solidFill>
                  <a:schemeClr val="tx2"/>
                </a:solidFill>
                <a:latin typeface="Arial" charset="0"/>
              </a:endParaRPr>
            </a:p>
          </p:txBody>
        </p:sp>
        <p:sp>
          <p:nvSpPr>
            <p:cNvPr id="34838" name="Line 42"/>
            <p:cNvSpPr>
              <a:spLocks noChangeShapeType="1"/>
            </p:cNvSpPr>
            <p:nvPr/>
          </p:nvSpPr>
          <p:spPr bwMode="auto">
            <a:xfrm flipV="1">
              <a:off x="1960" y="1872"/>
              <a:ext cx="824" cy="824"/>
            </a:xfrm>
            <a:prstGeom prst="line">
              <a:avLst/>
            </a:prstGeom>
            <a:noFill/>
            <a:ln w="38100">
              <a:solidFill>
                <a:schemeClr val="tx1"/>
              </a:solidFill>
              <a:prstDash val="sysDot"/>
              <a:round/>
              <a:headEnd/>
              <a:tailEnd/>
            </a:ln>
          </p:spPr>
          <p:txBody>
            <a:bodyPr wrap="none"/>
            <a:lstStyle/>
            <a:p>
              <a:endParaRPr lang="en-US"/>
            </a:p>
          </p:txBody>
        </p:sp>
        <p:sp>
          <p:nvSpPr>
            <p:cNvPr id="34839" name="Text Box 43"/>
            <p:cNvSpPr txBox="1">
              <a:spLocks noChangeArrowheads="1"/>
            </p:cNvSpPr>
            <p:nvPr/>
          </p:nvSpPr>
          <p:spPr bwMode="auto">
            <a:xfrm>
              <a:off x="1776" y="3206"/>
              <a:ext cx="1824" cy="346"/>
            </a:xfrm>
            <a:prstGeom prst="rect">
              <a:avLst/>
            </a:prstGeom>
            <a:noFill/>
            <a:ln w="12700">
              <a:noFill/>
              <a:miter lim="800000"/>
              <a:headEnd/>
              <a:tailEnd/>
            </a:ln>
          </p:spPr>
          <p:txBody>
            <a:bodyPr>
              <a:spAutoFit/>
            </a:bodyPr>
            <a:lstStyle/>
            <a:p>
              <a:pPr>
                <a:spcBef>
                  <a:spcPct val="50000"/>
                </a:spcBef>
              </a:pPr>
              <a:r>
                <a:rPr lang="en-US" sz="1500" b="1" dirty="0">
                  <a:solidFill>
                    <a:schemeClr val="tx2"/>
                  </a:solidFill>
                  <a:latin typeface="Arial" charset="0"/>
                </a:rPr>
                <a:t>Loss Cost Level Change Effective July 1, </a:t>
              </a:r>
              <a:r>
                <a:rPr lang="en-US" sz="1500" b="1" dirty="0" smtClean="0">
                  <a:solidFill>
                    <a:schemeClr val="tx2"/>
                  </a:solidFill>
                  <a:latin typeface="Arial" charset="0"/>
                </a:rPr>
                <a:t>2010</a:t>
              </a:r>
              <a:endParaRPr lang="en-US" sz="1500" b="1" dirty="0">
                <a:solidFill>
                  <a:schemeClr val="tx2"/>
                </a:solidFill>
                <a:latin typeface="Arial" charset="0"/>
              </a:endParaRPr>
            </a:p>
          </p:txBody>
        </p:sp>
        <p:sp>
          <p:nvSpPr>
            <p:cNvPr id="34840" name="Line 44"/>
            <p:cNvSpPr>
              <a:spLocks noChangeShapeType="1"/>
            </p:cNvSpPr>
            <p:nvPr/>
          </p:nvSpPr>
          <p:spPr bwMode="auto">
            <a:xfrm flipV="1">
              <a:off x="1968" y="2735"/>
              <a:ext cx="0" cy="480"/>
            </a:xfrm>
            <a:prstGeom prst="line">
              <a:avLst/>
            </a:prstGeom>
            <a:noFill/>
            <a:ln w="12700">
              <a:solidFill>
                <a:schemeClr val="tx1"/>
              </a:solidFill>
              <a:round/>
              <a:headEnd/>
              <a:tailEnd type="triangle" w="med" len="med"/>
            </a:ln>
          </p:spPr>
          <p:txBody>
            <a:bodyPr wrap="none"/>
            <a:lstStyle/>
            <a:p>
              <a:endParaRPr lang="en-US"/>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3048000"/>
            <a:ext cx="9220200" cy="1752600"/>
          </a:xfrm>
          <a:prstGeom prst="rect">
            <a:avLst/>
          </a:prstGeom>
          <a:noFill/>
          <a:ln w="9525">
            <a:noFill/>
            <a:miter lim="800000"/>
            <a:headEnd/>
            <a:tailEnd/>
          </a:ln>
        </p:spPr>
        <p:txBody>
          <a:bodyPr/>
          <a:lstStyle/>
          <a:p>
            <a:pPr algn="ctr">
              <a:spcBef>
                <a:spcPct val="20000"/>
              </a:spcBef>
              <a:buClr>
                <a:srgbClr val="0033CC"/>
              </a:buClr>
              <a:buSzPct val="120000"/>
              <a:defRPr/>
            </a:pPr>
            <a:r>
              <a:rPr lang="en-US" sz="3500" b="1" kern="0" dirty="0">
                <a:latin typeface="+mn-lt"/>
              </a:rPr>
              <a:t>Rating Bureau Perspective</a:t>
            </a:r>
          </a:p>
          <a:p>
            <a:pPr algn="ctr">
              <a:spcBef>
                <a:spcPct val="20000"/>
              </a:spcBef>
              <a:buClr>
                <a:srgbClr val="0033CC"/>
              </a:buClr>
              <a:buSzPct val="120000"/>
              <a:defRPr/>
            </a:pPr>
            <a:endParaRPr lang="en-US" sz="3500" b="1" kern="0" dirty="0">
              <a:latin typeface="+mn-lt"/>
            </a:endParaRPr>
          </a:p>
          <a:p>
            <a:pPr algn="ctr">
              <a:spcBef>
                <a:spcPct val="20000"/>
              </a:spcBef>
              <a:buClr>
                <a:srgbClr val="0033CC"/>
              </a:buClr>
              <a:buSzPct val="120000"/>
              <a:defRPr/>
            </a:pPr>
            <a:endParaRPr lang="en-US" sz="3500" b="1" kern="0" dirty="0">
              <a:latin typeface="+mn-lt"/>
            </a:endParaRPr>
          </a:p>
        </p:txBody>
      </p:sp>
      <p:sp>
        <p:nvSpPr>
          <p:cNvPr id="17411" name="Rectangle 2"/>
          <p:cNvSpPr>
            <a:spLocks noGrp="1" noChangeArrowheads="1"/>
          </p:cNvSpPr>
          <p:nvPr>
            <p:ph type="ctrTitle"/>
          </p:nvPr>
        </p:nvSpPr>
        <p:spPr>
          <a:xfrm>
            <a:off x="304800" y="441325"/>
            <a:ext cx="8610600" cy="1158875"/>
          </a:xfrm>
        </p:spPr>
        <p:txBody>
          <a:bodyPr/>
          <a:lstStyle/>
          <a:p>
            <a:pPr eaLnBrk="1" hangingPunct="1"/>
            <a:r>
              <a:rPr lang="en-US" sz="3500" smtClean="0"/>
              <a:t>Workers Compensation Ratemaking—An Overview</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4"/>
          <p:cNvSpPr>
            <a:spLocks noGrp="1"/>
          </p:cNvSpPr>
          <p:nvPr>
            <p:ph type="sldNum" sz="quarter" idx="12"/>
          </p:nvPr>
        </p:nvSpPr>
        <p:spPr/>
        <p:txBody>
          <a:bodyPr/>
          <a:lstStyle/>
          <a:p>
            <a:pPr>
              <a:defRPr/>
            </a:pPr>
            <a:fld id="{FD49E428-8270-48BE-B359-EE26D7F8C807}" type="slidenum">
              <a:rPr lang="en-US"/>
              <a:pPr>
                <a:defRPr/>
              </a:pPr>
              <a:t>20</a:t>
            </a:fld>
            <a:endParaRPr lang="en-US"/>
          </a:p>
        </p:txBody>
      </p:sp>
      <p:grpSp>
        <p:nvGrpSpPr>
          <p:cNvPr id="35843" name="Group 2"/>
          <p:cNvGrpSpPr>
            <a:grpSpLocks/>
          </p:cNvGrpSpPr>
          <p:nvPr/>
        </p:nvGrpSpPr>
        <p:grpSpPr bwMode="auto">
          <a:xfrm>
            <a:off x="381000" y="1828800"/>
            <a:ext cx="8458200" cy="4343400"/>
            <a:chOff x="384" y="1152"/>
            <a:chExt cx="5328" cy="2736"/>
          </a:xfrm>
        </p:grpSpPr>
        <p:sp>
          <p:nvSpPr>
            <p:cNvPr id="35845" name="AutoShape 3"/>
            <p:cNvSpPr>
              <a:spLocks noChangeArrowheads="1"/>
            </p:cNvSpPr>
            <p:nvPr/>
          </p:nvSpPr>
          <p:spPr bwMode="auto">
            <a:xfrm>
              <a:off x="576" y="2736"/>
              <a:ext cx="5136" cy="144"/>
            </a:xfrm>
            <a:prstGeom prst="rightArrow">
              <a:avLst>
                <a:gd name="adj1" fmla="val 50000"/>
                <a:gd name="adj2" fmla="val 891667"/>
              </a:avLst>
            </a:prstGeom>
            <a:solidFill>
              <a:srgbClr val="000000"/>
            </a:solidFill>
            <a:ln w="9525">
              <a:solidFill>
                <a:srgbClr val="000000"/>
              </a:solidFill>
              <a:miter lim="800000"/>
              <a:headEnd/>
              <a:tailEnd/>
            </a:ln>
          </p:spPr>
          <p:txBody>
            <a:bodyPr wrap="none" anchor="ctr"/>
            <a:lstStyle/>
            <a:p>
              <a:pPr algn="ctr"/>
              <a:endParaRPr lang="en-US"/>
            </a:p>
          </p:txBody>
        </p:sp>
        <p:sp>
          <p:nvSpPr>
            <p:cNvPr id="35846" name="Text Box 4"/>
            <p:cNvSpPr txBox="1">
              <a:spLocks noChangeArrowheads="1"/>
            </p:cNvSpPr>
            <p:nvPr/>
          </p:nvSpPr>
          <p:spPr bwMode="auto">
            <a:xfrm>
              <a:off x="384" y="2352"/>
              <a:ext cx="768" cy="250"/>
            </a:xfrm>
            <a:prstGeom prst="rect">
              <a:avLst/>
            </a:prstGeom>
            <a:noFill/>
            <a:ln w="9525">
              <a:noFill/>
              <a:miter lim="800000"/>
              <a:headEnd/>
              <a:tailEnd/>
            </a:ln>
          </p:spPr>
          <p:txBody>
            <a:bodyPr>
              <a:spAutoFit/>
            </a:bodyPr>
            <a:lstStyle/>
            <a:p>
              <a:r>
                <a:rPr lang="en-US" sz="2000">
                  <a:latin typeface="Arial" charset="0"/>
                </a:rPr>
                <a:t>Jan 1</a:t>
              </a:r>
              <a:r>
                <a:rPr lang="en-US" sz="2000" baseline="30000">
                  <a:latin typeface="Arial" charset="0"/>
                </a:rPr>
                <a:t>st</a:t>
              </a:r>
            </a:p>
          </p:txBody>
        </p:sp>
        <p:sp>
          <p:nvSpPr>
            <p:cNvPr id="35847" name="Text Box 5"/>
            <p:cNvSpPr txBox="1">
              <a:spLocks noChangeArrowheads="1"/>
            </p:cNvSpPr>
            <p:nvPr/>
          </p:nvSpPr>
          <p:spPr bwMode="auto">
            <a:xfrm>
              <a:off x="1958" y="2352"/>
              <a:ext cx="874" cy="250"/>
            </a:xfrm>
            <a:prstGeom prst="rect">
              <a:avLst/>
            </a:prstGeom>
            <a:noFill/>
            <a:ln w="9525">
              <a:noFill/>
              <a:miter lim="800000"/>
              <a:headEnd/>
              <a:tailEnd/>
            </a:ln>
          </p:spPr>
          <p:txBody>
            <a:bodyPr>
              <a:spAutoFit/>
            </a:bodyPr>
            <a:lstStyle/>
            <a:p>
              <a:r>
                <a:rPr lang="en-US" sz="2000">
                  <a:latin typeface="Arial" charset="0"/>
                </a:rPr>
                <a:t>Dec 31</a:t>
              </a:r>
              <a:r>
                <a:rPr lang="en-US" sz="2000" baseline="30000">
                  <a:latin typeface="Arial" charset="0"/>
                </a:rPr>
                <a:t>st</a:t>
              </a:r>
              <a:endParaRPr lang="en-US">
                <a:latin typeface="Arial" charset="0"/>
              </a:endParaRPr>
            </a:p>
          </p:txBody>
        </p:sp>
        <p:sp>
          <p:nvSpPr>
            <p:cNvPr id="35848" name="Rectangle 6"/>
            <p:cNvSpPr>
              <a:spLocks noChangeArrowheads="1"/>
            </p:cNvSpPr>
            <p:nvPr/>
          </p:nvSpPr>
          <p:spPr bwMode="auto">
            <a:xfrm>
              <a:off x="3213" y="2352"/>
              <a:ext cx="816" cy="250"/>
            </a:xfrm>
            <a:prstGeom prst="rect">
              <a:avLst/>
            </a:prstGeom>
            <a:noFill/>
            <a:ln w="9525">
              <a:noFill/>
              <a:miter lim="800000"/>
              <a:headEnd/>
              <a:tailEnd/>
            </a:ln>
          </p:spPr>
          <p:txBody>
            <a:bodyPr>
              <a:spAutoFit/>
            </a:bodyPr>
            <a:lstStyle/>
            <a:p>
              <a:r>
                <a:rPr lang="en-US" sz="2000">
                  <a:latin typeface="Arial" charset="0"/>
                </a:rPr>
                <a:t>Dec 31</a:t>
              </a:r>
              <a:r>
                <a:rPr lang="en-US" sz="2000" baseline="30000">
                  <a:latin typeface="Arial" charset="0"/>
                </a:rPr>
                <a:t>st</a:t>
              </a:r>
            </a:p>
          </p:txBody>
        </p:sp>
        <p:sp>
          <p:nvSpPr>
            <p:cNvPr id="35849" name="Rectangle 7"/>
            <p:cNvSpPr>
              <a:spLocks noChangeArrowheads="1"/>
            </p:cNvSpPr>
            <p:nvPr/>
          </p:nvSpPr>
          <p:spPr bwMode="auto">
            <a:xfrm>
              <a:off x="3117" y="1152"/>
              <a:ext cx="720" cy="634"/>
            </a:xfrm>
            <a:prstGeom prst="rect">
              <a:avLst/>
            </a:prstGeom>
            <a:noFill/>
            <a:ln w="9525">
              <a:noFill/>
              <a:miter lim="800000"/>
              <a:headEnd/>
              <a:tailEnd/>
            </a:ln>
          </p:spPr>
          <p:txBody>
            <a:bodyPr>
              <a:spAutoFit/>
            </a:bodyPr>
            <a:lstStyle/>
            <a:p>
              <a:pPr algn="ctr"/>
              <a:r>
                <a:rPr lang="en-US" sz="2000">
                  <a:latin typeface="Arial" charset="0"/>
                </a:rPr>
                <a:t>Last Policy Expires</a:t>
              </a:r>
            </a:p>
          </p:txBody>
        </p:sp>
        <p:sp>
          <p:nvSpPr>
            <p:cNvPr id="35850" name="Line 8"/>
            <p:cNvSpPr>
              <a:spLocks noChangeShapeType="1"/>
            </p:cNvSpPr>
            <p:nvPr/>
          </p:nvSpPr>
          <p:spPr bwMode="auto">
            <a:xfrm>
              <a:off x="3501" y="1776"/>
              <a:ext cx="0" cy="480"/>
            </a:xfrm>
            <a:prstGeom prst="line">
              <a:avLst/>
            </a:prstGeom>
            <a:noFill/>
            <a:ln w="9525">
              <a:solidFill>
                <a:schemeClr val="tx1"/>
              </a:solidFill>
              <a:round/>
              <a:headEnd/>
              <a:tailEnd type="triangle" w="med" len="med"/>
            </a:ln>
          </p:spPr>
          <p:txBody>
            <a:bodyPr/>
            <a:lstStyle/>
            <a:p>
              <a:endParaRPr lang="en-US"/>
            </a:p>
          </p:txBody>
        </p:sp>
        <p:sp>
          <p:nvSpPr>
            <p:cNvPr id="35851" name="Text Box 9"/>
            <p:cNvSpPr txBox="1">
              <a:spLocks noChangeArrowheads="1"/>
            </p:cNvSpPr>
            <p:nvPr/>
          </p:nvSpPr>
          <p:spPr bwMode="auto">
            <a:xfrm>
              <a:off x="3837" y="1152"/>
              <a:ext cx="864" cy="634"/>
            </a:xfrm>
            <a:prstGeom prst="rect">
              <a:avLst/>
            </a:prstGeom>
            <a:noFill/>
            <a:ln w="9525">
              <a:noFill/>
              <a:miter lim="800000"/>
              <a:headEnd/>
              <a:tailEnd/>
            </a:ln>
          </p:spPr>
          <p:txBody>
            <a:bodyPr>
              <a:spAutoFit/>
            </a:bodyPr>
            <a:lstStyle/>
            <a:p>
              <a:pPr algn="ctr"/>
              <a:r>
                <a:rPr lang="en-US" sz="2000">
                  <a:latin typeface="Arial" charset="0"/>
                </a:rPr>
                <a:t>Most</a:t>
              </a:r>
            </a:p>
            <a:p>
              <a:pPr algn="ctr"/>
              <a:r>
                <a:rPr lang="en-US" sz="2000">
                  <a:latin typeface="Arial" charset="0"/>
                </a:rPr>
                <a:t>Audits Complete</a:t>
              </a:r>
            </a:p>
          </p:txBody>
        </p:sp>
        <p:sp>
          <p:nvSpPr>
            <p:cNvPr id="35852" name="Line 10"/>
            <p:cNvSpPr>
              <a:spLocks noChangeShapeType="1"/>
            </p:cNvSpPr>
            <p:nvPr/>
          </p:nvSpPr>
          <p:spPr bwMode="auto">
            <a:xfrm>
              <a:off x="4269" y="1776"/>
              <a:ext cx="0" cy="480"/>
            </a:xfrm>
            <a:prstGeom prst="line">
              <a:avLst/>
            </a:prstGeom>
            <a:noFill/>
            <a:ln w="9525">
              <a:solidFill>
                <a:schemeClr val="tx1"/>
              </a:solidFill>
              <a:round/>
              <a:headEnd/>
              <a:tailEnd type="triangle" w="med" len="med"/>
            </a:ln>
          </p:spPr>
          <p:txBody>
            <a:bodyPr/>
            <a:lstStyle/>
            <a:p>
              <a:endParaRPr lang="en-US"/>
            </a:p>
          </p:txBody>
        </p:sp>
        <p:sp>
          <p:nvSpPr>
            <p:cNvPr id="35853" name="Text Box 11"/>
            <p:cNvSpPr txBox="1">
              <a:spLocks noChangeArrowheads="1"/>
            </p:cNvSpPr>
            <p:nvPr/>
          </p:nvSpPr>
          <p:spPr bwMode="auto">
            <a:xfrm>
              <a:off x="4029" y="2352"/>
              <a:ext cx="867" cy="250"/>
            </a:xfrm>
            <a:prstGeom prst="rect">
              <a:avLst/>
            </a:prstGeom>
            <a:noFill/>
            <a:ln w="9525">
              <a:noFill/>
              <a:miter lim="800000"/>
              <a:headEnd/>
              <a:tailEnd/>
            </a:ln>
          </p:spPr>
          <p:txBody>
            <a:bodyPr>
              <a:spAutoFit/>
            </a:bodyPr>
            <a:lstStyle/>
            <a:p>
              <a:r>
                <a:rPr lang="en-US" sz="2000">
                  <a:latin typeface="Arial" charset="0"/>
                </a:rPr>
                <a:t>Mar 31</a:t>
              </a:r>
              <a:r>
                <a:rPr lang="en-US" sz="2000" baseline="30000">
                  <a:latin typeface="Arial" charset="0"/>
                </a:rPr>
                <a:t>st</a:t>
              </a:r>
            </a:p>
          </p:txBody>
        </p:sp>
        <p:sp>
          <p:nvSpPr>
            <p:cNvPr id="35854" name="Text Box 12"/>
            <p:cNvSpPr txBox="1">
              <a:spLocks noChangeArrowheads="1"/>
            </p:cNvSpPr>
            <p:nvPr/>
          </p:nvSpPr>
          <p:spPr bwMode="auto">
            <a:xfrm>
              <a:off x="2736" y="3446"/>
              <a:ext cx="1536" cy="442"/>
            </a:xfrm>
            <a:prstGeom prst="rect">
              <a:avLst/>
            </a:prstGeom>
            <a:noFill/>
            <a:ln w="9525">
              <a:noFill/>
              <a:miter lim="800000"/>
              <a:headEnd/>
              <a:tailEnd/>
            </a:ln>
          </p:spPr>
          <p:txBody>
            <a:bodyPr>
              <a:spAutoFit/>
            </a:bodyPr>
            <a:lstStyle/>
            <a:p>
              <a:pPr algn="ctr"/>
              <a:r>
                <a:rPr lang="en-US" sz="2000">
                  <a:latin typeface="Arial" charset="0"/>
                </a:rPr>
                <a:t>PY Financial Data</a:t>
              </a:r>
            </a:p>
            <a:p>
              <a:pPr algn="ctr"/>
              <a:r>
                <a:rPr lang="en-US" sz="2000">
                  <a:latin typeface="Arial" charset="0"/>
                </a:rPr>
                <a:t>1</a:t>
              </a:r>
              <a:r>
                <a:rPr lang="en-US" sz="2000" baseline="30000">
                  <a:latin typeface="Arial" charset="0"/>
                </a:rPr>
                <a:t>st</a:t>
              </a:r>
              <a:r>
                <a:rPr lang="en-US" sz="2000">
                  <a:latin typeface="Arial" charset="0"/>
                </a:rPr>
                <a:t> Report</a:t>
              </a:r>
            </a:p>
          </p:txBody>
        </p:sp>
        <p:sp>
          <p:nvSpPr>
            <p:cNvPr id="35855" name="Line 13"/>
            <p:cNvSpPr>
              <a:spLocks noChangeShapeType="1"/>
            </p:cNvSpPr>
            <p:nvPr/>
          </p:nvSpPr>
          <p:spPr bwMode="auto">
            <a:xfrm flipV="1">
              <a:off x="3504" y="2928"/>
              <a:ext cx="0" cy="480"/>
            </a:xfrm>
            <a:prstGeom prst="line">
              <a:avLst/>
            </a:prstGeom>
            <a:noFill/>
            <a:ln w="9525">
              <a:solidFill>
                <a:schemeClr val="tx1"/>
              </a:solidFill>
              <a:round/>
              <a:headEnd/>
              <a:tailEnd type="triangle" w="med" len="med"/>
            </a:ln>
          </p:spPr>
          <p:txBody>
            <a:bodyPr/>
            <a:lstStyle/>
            <a:p>
              <a:endParaRPr lang="en-US"/>
            </a:p>
          </p:txBody>
        </p:sp>
        <p:sp>
          <p:nvSpPr>
            <p:cNvPr id="35856" name="AutoShape 14"/>
            <p:cNvSpPr>
              <a:spLocks/>
            </p:cNvSpPr>
            <p:nvPr/>
          </p:nvSpPr>
          <p:spPr bwMode="auto">
            <a:xfrm rot="5404598">
              <a:off x="1392" y="1248"/>
              <a:ext cx="336" cy="1776"/>
            </a:xfrm>
            <a:prstGeom prst="leftBrace">
              <a:avLst>
                <a:gd name="adj1" fmla="val 44048"/>
                <a:gd name="adj2" fmla="val 50000"/>
              </a:avLst>
            </a:prstGeom>
            <a:noFill/>
            <a:ln w="66675">
              <a:solidFill>
                <a:schemeClr val="tx1"/>
              </a:solidFill>
              <a:round/>
              <a:headEnd/>
              <a:tailEnd/>
            </a:ln>
          </p:spPr>
          <p:txBody>
            <a:bodyPr rot="10800000" vert="eaVert" wrap="none" anchor="ctr"/>
            <a:lstStyle/>
            <a:p>
              <a:pPr algn="ctr"/>
              <a:endParaRPr lang="en-US">
                <a:latin typeface="Arial" charset="0"/>
              </a:endParaRPr>
            </a:p>
          </p:txBody>
        </p:sp>
        <p:sp>
          <p:nvSpPr>
            <p:cNvPr id="35857" name="Text Box 15"/>
            <p:cNvSpPr txBox="1">
              <a:spLocks noChangeArrowheads="1"/>
            </p:cNvSpPr>
            <p:nvPr/>
          </p:nvSpPr>
          <p:spPr bwMode="auto">
            <a:xfrm>
              <a:off x="1152" y="1632"/>
              <a:ext cx="1008" cy="250"/>
            </a:xfrm>
            <a:prstGeom prst="rect">
              <a:avLst/>
            </a:prstGeom>
            <a:noFill/>
            <a:ln w="9525">
              <a:noFill/>
              <a:miter lim="800000"/>
              <a:headEnd/>
              <a:tailEnd/>
            </a:ln>
          </p:spPr>
          <p:txBody>
            <a:bodyPr>
              <a:spAutoFit/>
            </a:bodyPr>
            <a:lstStyle/>
            <a:p>
              <a:r>
                <a:rPr lang="en-US" sz="2000">
                  <a:latin typeface="Arial" charset="0"/>
                </a:rPr>
                <a:t>Policy Year</a:t>
              </a:r>
            </a:p>
          </p:txBody>
        </p:sp>
      </p:grpSp>
      <p:sp>
        <p:nvSpPr>
          <p:cNvPr id="35844" name="Rectangle 16"/>
          <p:cNvSpPr>
            <a:spLocks noChangeArrowheads="1"/>
          </p:cNvSpPr>
          <p:nvPr/>
        </p:nvSpPr>
        <p:spPr bwMode="auto">
          <a:xfrm>
            <a:off x="200025" y="304800"/>
            <a:ext cx="8763000" cy="12192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Policy Year Premium Development</a:t>
            </a:r>
            <a:r>
              <a:rPr lang="en-US" sz="2800">
                <a:solidFill>
                  <a:srgbClr val="0033CC"/>
                </a:solidFill>
                <a:latin typeface="Arial" charset="0"/>
              </a:rPr>
              <a:t/>
            </a:r>
            <a:br>
              <a:rPr lang="en-US" sz="2800">
                <a:solidFill>
                  <a:srgbClr val="0033CC"/>
                </a:solidFill>
                <a:latin typeface="Arial" charset="0"/>
              </a:rPr>
            </a:br>
            <a:r>
              <a:rPr lang="en-US" sz="900">
                <a:solidFill>
                  <a:srgbClr val="0033CC"/>
                </a:solidFill>
                <a:latin typeface="Arial" charset="0"/>
              </a:rPr>
              <a:t/>
            </a:r>
            <a:br>
              <a:rPr lang="en-US" sz="900">
                <a:solidFill>
                  <a:srgbClr val="0033CC"/>
                </a:solidFill>
                <a:latin typeface="Arial" charset="0"/>
              </a:rPr>
            </a:br>
            <a:r>
              <a:rPr lang="en-US" sz="1800">
                <a:solidFill>
                  <a:srgbClr val="0033CC"/>
                </a:solidFill>
                <a:latin typeface="Arial" charset="0"/>
              </a:rPr>
              <a:t>(Due to payroll audits)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9783C583-4087-426F-A374-E96700679AFD}" type="slidenum">
              <a:rPr lang="en-US"/>
              <a:pPr>
                <a:defRPr/>
              </a:pPr>
              <a:t>21</a:t>
            </a:fld>
            <a:endParaRPr lang="en-US"/>
          </a:p>
        </p:txBody>
      </p:sp>
      <p:sp>
        <p:nvSpPr>
          <p:cNvPr id="36867" name="Rectangle 2"/>
          <p:cNvSpPr>
            <a:spLocks noChangeArrowheads="1"/>
          </p:cNvSpPr>
          <p:nvPr/>
        </p:nvSpPr>
        <p:spPr bwMode="auto">
          <a:xfrm>
            <a:off x="381000" y="228600"/>
            <a:ext cx="8382000" cy="10668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WC Statistical Plan (WCSP) Data</a:t>
            </a:r>
          </a:p>
        </p:txBody>
      </p:sp>
      <p:sp>
        <p:nvSpPr>
          <p:cNvPr id="36868" name="Rectangle 3"/>
          <p:cNvSpPr>
            <a:spLocks noChangeArrowheads="1"/>
          </p:cNvSpPr>
          <p:nvPr/>
        </p:nvSpPr>
        <p:spPr bwMode="auto">
          <a:xfrm>
            <a:off x="762000" y="2098675"/>
            <a:ext cx="8001000" cy="3616325"/>
          </a:xfrm>
          <a:prstGeom prst="rect">
            <a:avLst/>
          </a:prstGeom>
          <a:noFill/>
          <a:ln w="12700">
            <a:noFill/>
            <a:miter lim="800000"/>
            <a:headEnd/>
            <a:tailEnd/>
          </a:ln>
        </p:spPr>
        <p:txBody>
          <a:bodyPr lIns="90488" tIns="44450" rIns="90488" bIns="44450">
            <a:spAutoFit/>
          </a:bodyPr>
          <a:lstStyle/>
          <a:p>
            <a:pPr eaLnBrk="0" hangingPunct="0">
              <a:spcBef>
                <a:spcPct val="90000"/>
              </a:spcBef>
              <a:buClr>
                <a:schemeClr val="accent1"/>
              </a:buClr>
              <a:buSzPct val="120000"/>
              <a:buFontTx/>
              <a:buChar char="•"/>
            </a:pPr>
            <a:r>
              <a:rPr lang="en-US">
                <a:latin typeface="Arial" charset="0"/>
              </a:rPr>
              <a:t> </a:t>
            </a:r>
            <a:r>
              <a:rPr lang="en-US" b="1">
                <a:latin typeface="Arial" charset="0"/>
              </a:rPr>
              <a:t>Experience by policy detail</a:t>
            </a:r>
          </a:p>
          <a:p>
            <a:pPr lvl="1" eaLnBrk="0" hangingPunct="0">
              <a:spcBef>
                <a:spcPct val="20000"/>
              </a:spcBef>
              <a:buClr>
                <a:schemeClr val="accent2"/>
              </a:buClr>
              <a:buSzPct val="120000"/>
              <a:buFontTx/>
              <a:buChar char="–"/>
            </a:pPr>
            <a:r>
              <a:rPr lang="en-US" sz="2300">
                <a:latin typeface="Arial" charset="0"/>
              </a:rPr>
              <a:t> Exposure, premium, experience rating modifications</a:t>
            </a:r>
          </a:p>
          <a:p>
            <a:pPr lvl="1" eaLnBrk="0" hangingPunct="0">
              <a:spcBef>
                <a:spcPct val="20000"/>
              </a:spcBef>
              <a:buClr>
                <a:schemeClr val="accent2"/>
              </a:buClr>
              <a:buSzPct val="120000"/>
              <a:buFontTx/>
              <a:buChar char="–"/>
            </a:pPr>
            <a:r>
              <a:rPr lang="en-US" sz="2300">
                <a:latin typeface="Arial" charset="0"/>
              </a:rPr>
              <a:t> Individual claims by injury type</a:t>
            </a:r>
            <a:r>
              <a:rPr lang="en-US" sz="2200">
                <a:latin typeface="Arial" charset="0"/>
              </a:rPr>
              <a:t>  </a:t>
            </a:r>
          </a:p>
          <a:p>
            <a:pPr eaLnBrk="0" hangingPunct="0">
              <a:spcBef>
                <a:spcPct val="90000"/>
              </a:spcBef>
              <a:buClr>
                <a:schemeClr val="accent1"/>
              </a:buClr>
              <a:buSzPct val="120000"/>
              <a:buFontTx/>
              <a:buChar char="•"/>
            </a:pPr>
            <a:r>
              <a:rPr lang="en-US">
                <a:latin typeface="Arial" charset="0"/>
              </a:rPr>
              <a:t> </a:t>
            </a:r>
            <a:r>
              <a:rPr lang="en-US" b="1">
                <a:latin typeface="Arial" charset="0"/>
              </a:rPr>
              <a:t>Purposes</a:t>
            </a:r>
          </a:p>
          <a:p>
            <a:pPr lvl="1" eaLnBrk="0" hangingPunct="0">
              <a:spcBef>
                <a:spcPct val="20000"/>
              </a:spcBef>
              <a:buClr>
                <a:schemeClr val="accent2"/>
              </a:buClr>
              <a:buSzPct val="120000"/>
              <a:buFontTx/>
              <a:buChar char="–"/>
            </a:pPr>
            <a:r>
              <a:rPr lang="en-US" sz="2300">
                <a:latin typeface="Arial" charset="0"/>
              </a:rPr>
              <a:t> Classification relativities</a:t>
            </a:r>
          </a:p>
          <a:p>
            <a:pPr lvl="1" eaLnBrk="0" hangingPunct="0">
              <a:spcBef>
                <a:spcPct val="20000"/>
              </a:spcBef>
              <a:buClr>
                <a:schemeClr val="accent2"/>
              </a:buClr>
              <a:buSzPct val="120000"/>
              <a:buFontTx/>
              <a:buChar char="–"/>
            </a:pPr>
            <a:r>
              <a:rPr lang="en-US" sz="2300">
                <a:latin typeface="Arial" charset="0"/>
              </a:rPr>
              <a:t> Experience Rating Plan</a:t>
            </a:r>
          </a:p>
          <a:p>
            <a:pPr lvl="1" eaLnBrk="0" hangingPunct="0">
              <a:spcBef>
                <a:spcPct val="20000"/>
              </a:spcBef>
              <a:buClr>
                <a:schemeClr val="accent2"/>
              </a:buClr>
              <a:buSzPct val="120000"/>
              <a:buFontTx/>
              <a:buChar char="–"/>
            </a:pPr>
            <a:r>
              <a:rPr lang="en-US" sz="2300">
                <a:latin typeface="Arial" charset="0"/>
              </a:rPr>
              <a:t> Research</a:t>
            </a:r>
          </a:p>
          <a:p>
            <a:pPr lvl="1" eaLnBrk="0" hangingPunct="0">
              <a:buClr>
                <a:schemeClr val="accent1"/>
              </a:buClr>
              <a:buSzPct val="120000"/>
            </a:pPr>
            <a:r>
              <a:rPr lang="en-US">
                <a:latin typeface="Arial" charset="0"/>
              </a:rPr>
              <a:t>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4"/>
          <p:cNvSpPr>
            <a:spLocks noGrp="1"/>
          </p:cNvSpPr>
          <p:nvPr>
            <p:ph type="sldNum" sz="quarter" idx="12"/>
          </p:nvPr>
        </p:nvSpPr>
        <p:spPr/>
        <p:txBody>
          <a:bodyPr/>
          <a:lstStyle/>
          <a:p>
            <a:pPr>
              <a:defRPr/>
            </a:pPr>
            <a:fld id="{E6F8E74C-C371-463A-8C5A-6E7BACAC2F41}" type="slidenum">
              <a:rPr lang="en-US"/>
              <a:pPr>
                <a:defRPr/>
              </a:pPr>
              <a:t>22</a:t>
            </a:fld>
            <a:endParaRPr lang="en-US"/>
          </a:p>
        </p:txBody>
      </p:sp>
      <p:sp>
        <p:nvSpPr>
          <p:cNvPr id="37891" name="Rectangle 2"/>
          <p:cNvSpPr>
            <a:spLocks noChangeArrowheads="1"/>
          </p:cNvSpPr>
          <p:nvPr/>
        </p:nvSpPr>
        <p:spPr bwMode="auto">
          <a:xfrm>
            <a:off x="1092200" y="228600"/>
            <a:ext cx="6908800" cy="11430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Valuation of WCSP Data</a:t>
            </a:r>
          </a:p>
        </p:txBody>
      </p:sp>
      <p:grpSp>
        <p:nvGrpSpPr>
          <p:cNvPr id="37892" name="Group 3"/>
          <p:cNvGrpSpPr>
            <a:grpSpLocks/>
          </p:cNvGrpSpPr>
          <p:nvPr/>
        </p:nvGrpSpPr>
        <p:grpSpPr bwMode="auto">
          <a:xfrm>
            <a:off x="381000" y="2409825"/>
            <a:ext cx="8188325" cy="2009775"/>
            <a:chOff x="554" y="1566"/>
            <a:chExt cx="5158" cy="1266"/>
          </a:xfrm>
        </p:grpSpPr>
        <p:grpSp>
          <p:nvGrpSpPr>
            <p:cNvPr id="37893" name="Group 4"/>
            <p:cNvGrpSpPr>
              <a:grpSpLocks/>
            </p:cNvGrpSpPr>
            <p:nvPr/>
          </p:nvGrpSpPr>
          <p:grpSpPr bwMode="auto">
            <a:xfrm>
              <a:off x="888" y="2056"/>
              <a:ext cx="4644" cy="384"/>
              <a:chOff x="648" y="2056"/>
              <a:chExt cx="5224" cy="384"/>
            </a:xfrm>
          </p:grpSpPr>
          <p:sp>
            <p:nvSpPr>
              <p:cNvPr id="37906" name="Line 5"/>
              <p:cNvSpPr>
                <a:spLocks noChangeShapeType="1"/>
              </p:cNvSpPr>
              <p:nvPr/>
            </p:nvSpPr>
            <p:spPr bwMode="auto">
              <a:xfrm>
                <a:off x="656" y="2208"/>
                <a:ext cx="5216" cy="0"/>
              </a:xfrm>
              <a:prstGeom prst="line">
                <a:avLst/>
              </a:prstGeom>
              <a:noFill/>
              <a:ln w="25400">
                <a:solidFill>
                  <a:schemeClr val="tx1"/>
                </a:solidFill>
                <a:round/>
                <a:headEnd/>
                <a:tailEnd/>
              </a:ln>
            </p:spPr>
            <p:txBody>
              <a:bodyPr wrap="none" anchor="ctr"/>
              <a:lstStyle/>
              <a:p>
                <a:endParaRPr lang="en-US"/>
              </a:p>
            </p:txBody>
          </p:sp>
          <p:sp>
            <p:nvSpPr>
              <p:cNvPr id="37907" name="Line 6"/>
              <p:cNvSpPr>
                <a:spLocks noChangeShapeType="1"/>
              </p:cNvSpPr>
              <p:nvPr/>
            </p:nvSpPr>
            <p:spPr bwMode="auto">
              <a:xfrm flipV="1">
                <a:off x="648" y="2056"/>
                <a:ext cx="0" cy="304"/>
              </a:xfrm>
              <a:prstGeom prst="line">
                <a:avLst/>
              </a:prstGeom>
              <a:noFill/>
              <a:ln w="25400">
                <a:solidFill>
                  <a:schemeClr val="tx1"/>
                </a:solidFill>
                <a:round/>
                <a:headEnd/>
                <a:tailEnd/>
              </a:ln>
            </p:spPr>
            <p:txBody>
              <a:bodyPr wrap="none" anchor="ctr"/>
              <a:lstStyle/>
              <a:p>
                <a:endParaRPr lang="en-US"/>
              </a:p>
            </p:txBody>
          </p:sp>
          <p:sp>
            <p:nvSpPr>
              <p:cNvPr id="37908" name="Line 7"/>
              <p:cNvSpPr>
                <a:spLocks noChangeShapeType="1"/>
              </p:cNvSpPr>
              <p:nvPr/>
            </p:nvSpPr>
            <p:spPr bwMode="auto">
              <a:xfrm>
                <a:off x="2136" y="2216"/>
                <a:ext cx="0" cy="224"/>
              </a:xfrm>
              <a:prstGeom prst="line">
                <a:avLst/>
              </a:prstGeom>
              <a:noFill/>
              <a:ln w="25400">
                <a:solidFill>
                  <a:schemeClr val="tx1"/>
                </a:solidFill>
                <a:round/>
                <a:headEnd/>
                <a:tailEnd/>
              </a:ln>
            </p:spPr>
            <p:txBody>
              <a:bodyPr wrap="none" anchor="ctr"/>
              <a:lstStyle/>
              <a:p>
                <a:endParaRPr lang="en-US"/>
              </a:p>
            </p:txBody>
          </p:sp>
          <p:sp>
            <p:nvSpPr>
              <p:cNvPr id="37909" name="Line 8"/>
              <p:cNvSpPr>
                <a:spLocks noChangeShapeType="1"/>
              </p:cNvSpPr>
              <p:nvPr/>
            </p:nvSpPr>
            <p:spPr bwMode="auto">
              <a:xfrm>
                <a:off x="3000" y="2216"/>
                <a:ext cx="0" cy="224"/>
              </a:xfrm>
              <a:prstGeom prst="line">
                <a:avLst/>
              </a:prstGeom>
              <a:noFill/>
              <a:ln w="25400">
                <a:solidFill>
                  <a:schemeClr val="tx1"/>
                </a:solidFill>
                <a:round/>
                <a:headEnd/>
                <a:tailEnd/>
              </a:ln>
            </p:spPr>
            <p:txBody>
              <a:bodyPr wrap="none" anchor="ctr"/>
              <a:lstStyle/>
              <a:p>
                <a:endParaRPr lang="en-US"/>
              </a:p>
            </p:txBody>
          </p:sp>
          <p:sp>
            <p:nvSpPr>
              <p:cNvPr id="37910" name="Line 9"/>
              <p:cNvSpPr>
                <a:spLocks noChangeShapeType="1"/>
              </p:cNvSpPr>
              <p:nvPr/>
            </p:nvSpPr>
            <p:spPr bwMode="auto">
              <a:xfrm>
                <a:off x="3864" y="2216"/>
                <a:ext cx="0" cy="224"/>
              </a:xfrm>
              <a:prstGeom prst="line">
                <a:avLst/>
              </a:prstGeom>
              <a:noFill/>
              <a:ln w="25400">
                <a:solidFill>
                  <a:schemeClr val="tx1"/>
                </a:solidFill>
                <a:round/>
                <a:headEnd/>
                <a:tailEnd/>
              </a:ln>
            </p:spPr>
            <p:txBody>
              <a:bodyPr wrap="none" anchor="ctr"/>
              <a:lstStyle/>
              <a:p>
                <a:endParaRPr lang="en-US"/>
              </a:p>
            </p:txBody>
          </p:sp>
          <p:sp>
            <p:nvSpPr>
              <p:cNvPr id="37911" name="Line 10"/>
              <p:cNvSpPr>
                <a:spLocks noChangeShapeType="1"/>
              </p:cNvSpPr>
              <p:nvPr/>
            </p:nvSpPr>
            <p:spPr bwMode="auto">
              <a:xfrm>
                <a:off x="4728" y="2216"/>
                <a:ext cx="0" cy="224"/>
              </a:xfrm>
              <a:prstGeom prst="line">
                <a:avLst/>
              </a:prstGeom>
              <a:noFill/>
              <a:ln w="25400">
                <a:solidFill>
                  <a:schemeClr val="tx1"/>
                </a:solidFill>
                <a:round/>
                <a:headEnd/>
                <a:tailEnd/>
              </a:ln>
            </p:spPr>
            <p:txBody>
              <a:bodyPr wrap="none" anchor="ctr"/>
              <a:lstStyle/>
              <a:p>
                <a:endParaRPr lang="en-US"/>
              </a:p>
            </p:txBody>
          </p:sp>
          <p:sp>
            <p:nvSpPr>
              <p:cNvPr id="37912" name="Line 11"/>
              <p:cNvSpPr>
                <a:spLocks noChangeShapeType="1"/>
              </p:cNvSpPr>
              <p:nvPr/>
            </p:nvSpPr>
            <p:spPr bwMode="auto">
              <a:xfrm>
                <a:off x="5592" y="2216"/>
                <a:ext cx="0" cy="224"/>
              </a:xfrm>
              <a:prstGeom prst="line">
                <a:avLst/>
              </a:prstGeom>
              <a:noFill/>
              <a:ln w="25400">
                <a:solidFill>
                  <a:schemeClr val="tx1"/>
                </a:solidFill>
                <a:round/>
                <a:headEnd/>
                <a:tailEnd/>
              </a:ln>
            </p:spPr>
            <p:txBody>
              <a:bodyPr wrap="none" anchor="ctr"/>
              <a:lstStyle/>
              <a:p>
                <a:endParaRPr lang="en-US"/>
              </a:p>
            </p:txBody>
          </p:sp>
        </p:grpSp>
        <p:sp>
          <p:nvSpPr>
            <p:cNvPr id="37894" name="Rectangle 12"/>
            <p:cNvSpPr>
              <a:spLocks noChangeArrowheads="1"/>
            </p:cNvSpPr>
            <p:nvPr/>
          </p:nvSpPr>
          <p:spPr bwMode="auto">
            <a:xfrm>
              <a:off x="3619" y="2577"/>
              <a:ext cx="384" cy="231"/>
            </a:xfrm>
            <a:prstGeom prst="rect">
              <a:avLst/>
            </a:prstGeom>
            <a:noFill/>
            <a:ln w="12700">
              <a:noFill/>
              <a:miter lim="800000"/>
              <a:headEnd/>
              <a:tailEnd/>
            </a:ln>
          </p:spPr>
          <p:txBody>
            <a:bodyPr wrap="none" anchor="ctr"/>
            <a:lstStyle/>
            <a:p>
              <a:endParaRPr lang="en-US"/>
            </a:p>
          </p:txBody>
        </p:sp>
        <p:sp>
          <p:nvSpPr>
            <p:cNvPr id="37895" name="Rectangle 13"/>
            <p:cNvSpPr>
              <a:spLocks noChangeArrowheads="1"/>
            </p:cNvSpPr>
            <p:nvPr/>
          </p:nvSpPr>
          <p:spPr bwMode="auto">
            <a:xfrm>
              <a:off x="554" y="2468"/>
              <a:ext cx="648" cy="364"/>
            </a:xfrm>
            <a:prstGeom prst="rect">
              <a:avLst/>
            </a:prstGeom>
            <a:noFill/>
            <a:ln w="12700">
              <a:noFill/>
              <a:miter lim="800000"/>
              <a:headEnd/>
              <a:tailEnd/>
            </a:ln>
          </p:spPr>
          <p:txBody>
            <a:bodyPr wrap="none" lIns="90488" tIns="44450" rIns="90488" bIns="44450">
              <a:spAutoFit/>
            </a:bodyPr>
            <a:lstStyle/>
            <a:p>
              <a:pPr algn="ctr" eaLnBrk="0" hangingPunct="0"/>
              <a:r>
                <a:rPr lang="en-US" sz="1600" b="1">
                  <a:latin typeface="Arial" charset="0"/>
                </a:rPr>
                <a:t>Policy</a:t>
              </a:r>
            </a:p>
            <a:p>
              <a:pPr algn="ctr" eaLnBrk="0" hangingPunct="0"/>
              <a:r>
                <a:rPr lang="en-US" sz="1600" b="1">
                  <a:latin typeface="Arial" charset="0"/>
                </a:rPr>
                <a:t>Effective</a:t>
              </a:r>
            </a:p>
          </p:txBody>
        </p:sp>
        <p:sp>
          <p:nvSpPr>
            <p:cNvPr id="37896" name="Rectangle 14"/>
            <p:cNvSpPr>
              <a:spLocks noChangeArrowheads="1"/>
            </p:cNvSpPr>
            <p:nvPr/>
          </p:nvSpPr>
          <p:spPr bwMode="auto">
            <a:xfrm>
              <a:off x="1824" y="2493"/>
              <a:ext cx="816" cy="210"/>
            </a:xfrm>
            <a:prstGeom prst="rect">
              <a:avLst/>
            </a:prstGeom>
            <a:noFill/>
            <a:ln w="12700">
              <a:noFill/>
              <a:miter lim="800000"/>
              <a:headEnd/>
              <a:tailEnd/>
            </a:ln>
          </p:spPr>
          <p:txBody>
            <a:bodyPr lIns="90488" tIns="44450" rIns="90488" bIns="44450">
              <a:spAutoFit/>
            </a:bodyPr>
            <a:lstStyle/>
            <a:p>
              <a:pPr algn="ctr" eaLnBrk="0" hangingPunct="0"/>
              <a:r>
                <a:rPr lang="en-US" sz="1600" b="1">
                  <a:latin typeface="Arial" charset="0"/>
                </a:rPr>
                <a:t>18 Months</a:t>
              </a:r>
            </a:p>
          </p:txBody>
        </p:sp>
        <p:sp>
          <p:nvSpPr>
            <p:cNvPr id="37897" name="Rectangle 15"/>
            <p:cNvSpPr>
              <a:spLocks noChangeArrowheads="1"/>
            </p:cNvSpPr>
            <p:nvPr/>
          </p:nvSpPr>
          <p:spPr bwMode="auto">
            <a:xfrm>
              <a:off x="1795" y="1581"/>
              <a:ext cx="797" cy="518"/>
            </a:xfrm>
            <a:prstGeom prst="rect">
              <a:avLst/>
            </a:prstGeom>
            <a:noFill/>
            <a:ln w="12700">
              <a:noFill/>
              <a:miter lim="800000"/>
              <a:headEnd/>
              <a:tailEnd/>
            </a:ln>
          </p:spPr>
          <p:txBody>
            <a:bodyPr lIns="90488" tIns="44450" rIns="90488" bIns="44450">
              <a:spAutoFit/>
            </a:bodyPr>
            <a:lstStyle/>
            <a:p>
              <a:pPr algn="ctr" eaLnBrk="0" hangingPunct="0"/>
              <a:r>
                <a:rPr lang="en-US" sz="1600" b="1">
                  <a:latin typeface="Arial" charset="0"/>
                </a:rPr>
                <a:t>1st</a:t>
              </a:r>
            </a:p>
            <a:p>
              <a:pPr algn="ctr" eaLnBrk="0" hangingPunct="0"/>
              <a:r>
                <a:rPr lang="en-US" sz="1600" b="1">
                  <a:latin typeface="Arial" charset="0"/>
                </a:rPr>
                <a:t>Report</a:t>
              </a:r>
            </a:p>
            <a:p>
              <a:pPr algn="ctr" eaLnBrk="0" hangingPunct="0"/>
              <a:r>
                <a:rPr lang="en-US" sz="1600" b="1">
                  <a:latin typeface="Arial" charset="0"/>
                </a:rPr>
                <a:t>Valuation</a:t>
              </a:r>
            </a:p>
          </p:txBody>
        </p:sp>
        <p:sp>
          <p:nvSpPr>
            <p:cNvPr id="37898" name="Rectangle 16"/>
            <p:cNvSpPr>
              <a:spLocks noChangeArrowheads="1"/>
            </p:cNvSpPr>
            <p:nvPr/>
          </p:nvSpPr>
          <p:spPr bwMode="auto">
            <a:xfrm>
              <a:off x="2544" y="1581"/>
              <a:ext cx="797" cy="518"/>
            </a:xfrm>
            <a:prstGeom prst="rect">
              <a:avLst/>
            </a:prstGeom>
            <a:noFill/>
            <a:ln w="12700">
              <a:noFill/>
              <a:miter lim="800000"/>
              <a:headEnd/>
              <a:tailEnd/>
            </a:ln>
          </p:spPr>
          <p:txBody>
            <a:bodyPr lIns="90488" tIns="44450" rIns="90488" bIns="44450">
              <a:spAutoFit/>
            </a:bodyPr>
            <a:lstStyle/>
            <a:p>
              <a:pPr algn="ctr" eaLnBrk="0" hangingPunct="0"/>
              <a:r>
                <a:rPr lang="en-US" sz="1600" b="1">
                  <a:latin typeface="Arial" charset="0"/>
                </a:rPr>
                <a:t>2nd</a:t>
              </a:r>
            </a:p>
            <a:p>
              <a:pPr algn="ctr" eaLnBrk="0" hangingPunct="0"/>
              <a:r>
                <a:rPr lang="en-US" sz="1600" b="1">
                  <a:latin typeface="Arial" charset="0"/>
                </a:rPr>
                <a:t>Report</a:t>
              </a:r>
            </a:p>
            <a:p>
              <a:pPr algn="ctr" eaLnBrk="0" hangingPunct="0"/>
              <a:r>
                <a:rPr lang="en-US" sz="1600" b="1">
                  <a:latin typeface="Arial" charset="0"/>
                </a:rPr>
                <a:t>Valuation</a:t>
              </a:r>
            </a:p>
          </p:txBody>
        </p:sp>
        <p:sp>
          <p:nvSpPr>
            <p:cNvPr id="37899" name="Rectangle 17"/>
            <p:cNvSpPr>
              <a:spLocks noChangeArrowheads="1"/>
            </p:cNvSpPr>
            <p:nvPr/>
          </p:nvSpPr>
          <p:spPr bwMode="auto">
            <a:xfrm>
              <a:off x="3312" y="1566"/>
              <a:ext cx="816" cy="518"/>
            </a:xfrm>
            <a:prstGeom prst="rect">
              <a:avLst/>
            </a:prstGeom>
            <a:noFill/>
            <a:ln w="12700">
              <a:noFill/>
              <a:miter lim="800000"/>
              <a:headEnd/>
              <a:tailEnd/>
            </a:ln>
          </p:spPr>
          <p:txBody>
            <a:bodyPr lIns="90488" tIns="44450" rIns="90488" bIns="44450">
              <a:spAutoFit/>
            </a:bodyPr>
            <a:lstStyle/>
            <a:p>
              <a:pPr algn="ctr" eaLnBrk="0" hangingPunct="0"/>
              <a:r>
                <a:rPr lang="en-US" sz="1600" b="1">
                  <a:latin typeface="Arial" charset="0"/>
                </a:rPr>
                <a:t>3rd</a:t>
              </a:r>
            </a:p>
            <a:p>
              <a:pPr algn="ctr" eaLnBrk="0" hangingPunct="0"/>
              <a:r>
                <a:rPr lang="en-US" sz="1600" b="1">
                  <a:latin typeface="Arial" charset="0"/>
                </a:rPr>
                <a:t>Report</a:t>
              </a:r>
            </a:p>
            <a:p>
              <a:pPr algn="ctr" eaLnBrk="0" hangingPunct="0"/>
              <a:r>
                <a:rPr lang="en-US" sz="1600" b="1">
                  <a:latin typeface="Arial" charset="0"/>
                </a:rPr>
                <a:t>Valuation</a:t>
              </a:r>
            </a:p>
          </p:txBody>
        </p:sp>
        <p:sp>
          <p:nvSpPr>
            <p:cNvPr id="37900" name="Rectangle 18"/>
            <p:cNvSpPr>
              <a:spLocks noChangeArrowheads="1"/>
            </p:cNvSpPr>
            <p:nvPr/>
          </p:nvSpPr>
          <p:spPr bwMode="auto">
            <a:xfrm>
              <a:off x="4032" y="1566"/>
              <a:ext cx="902" cy="518"/>
            </a:xfrm>
            <a:prstGeom prst="rect">
              <a:avLst/>
            </a:prstGeom>
            <a:noFill/>
            <a:ln w="12700">
              <a:noFill/>
              <a:miter lim="800000"/>
              <a:headEnd/>
              <a:tailEnd/>
            </a:ln>
          </p:spPr>
          <p:txBody>
            <a:bodyPr lIns="90488" tIns="44450" rIns="90488" bIns="44450">
              <a:spAutoFit/>
            </a:bodyPr>
            <a:lstStyle/>
            <a:p>
              <a:pPr algn="ctr" eaLnBrk="0" hangingPunct="0"/>
              <a:r>
                <a:rPr lang="en-US" sz="1600" b="1">
                  <a:latin typeface="Arial" charset="0"/>
                </a:rPr>
                <a:t>4th</a:t>
              </a:r>
            </a:p>
            <a:p>
              <a:pPr algn="ctr" eaLnBrk="0" hangingPunct="0"/>
              <a:r>
                <a:rPr lang="en-US" sz="1600" b="1">
                  <a:latin typeface="Arial" charset="0"/>
                </a:rPr>
                <a:t>Report</a:t>
              </a:r>
            </a:p>
            <a:p>
              <a:pPr algn="ctr" eaLnBrk="0" hangingPunct="0"/>
              <a:r>
                <a:rPr lang="en-US" sz="1600" b="1">
                  <a:latin typeface="Arial" charset="0"/>
                </a:rPr>
                <a:t>Valuation</a:t>
              </a:r>
            </a:p>
          </p:txBody>
        </p:sp>
        <p:sp>
          <p:nvSpPr>
            <p:cNvPr id="37901" name="Rectangle 19"/>
            <p:cNvSpPr>
              <a:spLocks noChangeArrowheads="1"/>
            </p:cNvSpPr>
            <p:nvPr/>
          </p:nvSpPr>
          <p:spPr bwMode="auto">
            <a:xfrm>
              <a:off x="4848" y="1581"/>
              <a:ext cx="816" cy="518"/>
            </a:xfrm>
            <a:prstGeom prst="rect">
              <a:avLst/>
            </a:prstGeom>
            <a:noFill/>
            <a:ln w="12700">
              <a:noFill/>
              <a:miter lim="800000"/>
              <a:headEnd/>
              <a:tailEnd/>
            </a:ln>
          </p:spPr>
          <p:txBody>
            <a:bodyPr lIns="90488" tIns="44450" rIns="90488" bIns="44450">
              <a:spAutoFit/>
            </a:bodyPr>
            <a:lstStyle/>
            <a:p>
              <a:pPr algn="ctr" eaLnBrk="0" hangingPunct="0"/>
              <a:r>
                <a:rPr lang="en-US" sz="1600" b="1">
                  <a:latin typeface="Arial" charset="0"/>
                </a:rPr>
                <a:t>5th</a:t>
              </a:r>
            </a:p>
            <a:p>
              <a:pPr algn="ctr" eaLnBrk="0" hangingPunct="0"/>
              <a:r>
                <a:rPr lang="en-US" sz="1600" b="1">
                  <a:latin typeface="Arial" charset="0"/>
                </a:rPr>
                <a:t>Report</a:t>
              </a:r>
            </a:p>
            <a:p>
              <a:pPr algn="ctr" eaLnBrk="0" hangingPunct="0"/>
              <a:r>
                <a:rPr lang="en-US" sz="1600" b="1">
                  <a:latin typeface="Arial" charset="0"/>
                </a:rPr>
                <a:t>Valuation</a:t>
              </a:r>
            </a:p>
          </p:txBody>
        </p:sp>
        <p:sp>
          <p:nvSpPr>
            <p:cNvPr id="37902" name="Rectangle 20"/>
            <p:cNvSpPr>
              <a:spLocks noChangeArrowheads="1"/>
            </p:cNvSpPr>
            <p:nvPr/>
          </p:nvSpPr>
          <p:spPr bwMode="auto">
            <a:xfrm>
              <a:off x="2592" y="2622"/>
              <a:ext cx="816" cy="210"/>
            </a:xfrm>
            <a:prstGeom prst="rect">
              <a:avLst/>
            </a:prstGeom>
            <a:noFill/>
            <a:ln w="12700">
              <a:noFill/>
              <a:miter lim="800000"/>
              <a:headEnd/>
              <a:tailEnd/>
            </a:ln>
          </p:spPr>
          <p:txBody>
            <a:bodyPr lIns="90488" tIns="44450" rIns="90488" bIns="44450">
              <a:spAutoFit/>
            </a:bodyPr>
            <a:lstStyle/>
            <a:p>
              <a:pPr algn="ctr" eaLnBrk="0" hangingPunct="0"/>
              <a:r>
                <a:rPr lang="en-US" sz="1600" b="1">
                  <a:latin typeface="Arial" charset="0"/>
                </a:rPr>
                <a:t>30 Months</a:t>
              </a:r>
            </a:p>
          </p:txBody>
        </p:sp>
        <p:sp>
          <p:nvSpPr>
            <p:cNvPr id="37903" name="Rectangle 21"/>
            <p:cNvSpPr>
              <a:spLocks noChangeArrowheads="1"/>
            </p:cNvSpPr>
            <p:nvPr/>
          </p:nvSpPr>
          <p:spPr bwMode="auto">
            <a:xfrm>
              <a:off x="3360" y="2496"/>
              <a:ext cx="816" cy="210"/>
            </a:xfrm>
            <a:prstGeom prst="rect">
              <a:avLst/>
            </a:prstGeom>
            <a:noFill/>
            <a:ln w="12700">
              <a:noFill/>
              <a:miter lim="800000"/>
              <a:headEnd/>
              <a:tailEnd/>
            </a:ln>
          </p:spPr>
          <p:txBody>
            <a:bodyPr lIns="90488" tIns="44450" rIns="90488" bIns="44450">
              <a:spAutoFit/>
            </a:bodyPr>
            <a:lstStyle/>
            <a:p>
              <a:pPr algn="ctr" eaLnBrk="0" hangingPunct="0"/>
              <a:r>
                <a:rPr lang="en-US" sz="1600" b="1">
                  <a:latin typeface="Arial" charset="0"/>
                </a:rPr>
                <a:t>42 Months</a:t>
              </a:r>
            </a:p>
          </p:txBody>
        </p:sp>
        <p:sp>
          <p:nvSpPr>
            <p:cNvPr id="37904" name="Rectangle 22"/>
            <p:cNvSpPr>
              <a:spLocks noChangeArrowheads="1"/>
            </p:cNvSpPr>
            <p:nvPr/>
          </p:nvSpPr>
          <p:spPr bwMode="auto">
            <a:xfrm>
              <a:off x="4128" y="2622"/>
              <a:ext cx="816" cy="210"/>
            </a:xfrm>
            <a:prstGeom prst="rect">
              <a:avLst/>
            </a:prstGeom>
            <a:noFill/>
            <a:ln w="12700">
              <a:noFill/>
              <a:miter lim="800000"/>
              <a:headEnd/>
              <a:tailEnd/>
            </a:ln>
          </p:spPr>
          <p:txBody>
            <a:bodyPr lIns="90488" tIns="44450" rIns="90488" bIns="44450">
              <a:spAutoFit/>
            </a:bodyPr>
            <a:lstStyle/>
            <a:p>
              <a:pPr algn="ctr" eaLnBrk="0" hangingPunct="0"/>
              <a:r>
                <a:rPr lang="en-US" sz="1600" b="1">
                  <a:latin typeface="Arial" charset="0"/>
                </a:rPr>
                <a:t>54 Months</a:t>
              </a:r>
            </a:p>
          </p:txBody>
        </p:sp>
        <p:sp>
          <p:nvSpPr>
            <p:cNvPr id="37905" name="Rectangle 23"/>
            <p:cNvSpPr>
              <a:spLocks noChangeArrowheads="1"/>
            </p:cNvSpPr>
            <p:nvPr/>
          </p:nvSpPr>
          <p:spPr bwMode="auto">
            <a:xfrm>
              <a:off x="4896" y="2496"/>
              <a:ext cx="816" cy="210"/>
            </a:xfrm>
            <a:prstGeom prst="rect">
              <a:avLst/>
            </a:prstGeom>
            <a:noFill/>
            <a:ln w="12700">
              <a:noFill/>
              <a:miter lim="800000"/>
              <a:headEnd/>
              <a:tailEnd/>
            </a:ln>
          </p:spPr>
          <p:txBody>
            <a:bodyPr lIns="90488" tIns="44450" rIns="90488" bIns="44450">
              <a:spAutoFit/>
            </a:bodyPr>
            <a:lstStyle/>
            <a:p>
              <a:pPr algn="ctr" eaLnBrk="0" hangingPunct="0"/>
              <a:r>
                <a:rPr lang="en-US" sz="1600" b="1">
                  <a:latin typeface="Arial" charset="0"/>
                </a:rPr>
                <a:t>66 Months</a:t>
              </a:r>
            </a:p>
          </p:txBody>
        </p:sp>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pPr>
              <a:defRPr/>
            </a:pPr>
            <a:fld id="{DC054492-5271-4276-B9A1-A95A495CFD99}" type="slidenum">
              <a:rPr lang="en-US"/>
              <a:pPr>
                <a:defRPr/>
              </a:pPr>
              <a:t>23</a:t>
            </a:fld>
            <a:endParaRPr lang="en-US"/>
          </a:p>
        </p:txBody>
      </p:sp>
      <p:sp>
        <p:nvSpPr>
          <p:cNvPr id="38915" name="Rectangle 2"/>
          <p:cNvSpPr>
            <a:spLocks noGrp="1" noChangeArrowheads="1"/>
          </p:cNvSpPr>
          <p:nvPr>
            <p:ph type="body" idx="1"/>
          </p:nvPr>
        </p:nvSpPr>
        <p:spPr>
          <a:xfrm>
            <a:off x="736600" y="1905000"/>
            <a:ext cx="7721600" cy="914400"/>
          </a:xfrm>
        </p:spPr>
        <p:txBody>
          <a:bodyPr lIns="90488" tIns="44450" rIns="90488" bIns="44450"/>
          <a:lstStyle/>
          <a:p>
            <a:pPr algn="ctr" eaLnBrk="1" hangingPunct="1">
              <a:buFontTx/>
              <a:buNone/>
            </a:pPr>
            <a:r>
              <a:rPr lang="en-US" sz="2400" smtClean="0"/>
              <a:t>	The overall average change is distributed to industry groups and then to individual classes</a:t>
            </a:r>
          </a:p>
        </p:txBody>
      </p:sp>
      <p:sp>
        <p:nvSpPr>
          <p:cNvPr id="38916" name="Rectangle 3"/>
          <p:cNvSpPr>
            <a:spLocks noChangeArrowheads="1"/>
          </p:cNvSpPr>
          <p:nvPr/>
        </p:nvSpPr>
        <p:spPr bwMode="auto">
          <a:xfrm>
            <a:off x="863600" y="304800"/>
            <a:ext cx="7518400" cy="9906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Distribution of Overall Change to Industry Groups</a:t>
            </a:r>
          </a:p>
        </p:txBody>
      </p:sp>
      <p:sp>
        <p:nvSpPr>
          <p:cNvPr id="38917" name="Text Box 4"/>
          <p:cNvSpPr txBox="1">
            <a:spLocks noChangeArrowheads="1"/>
          </p:cNvSpPr>
          <p:nvPr/>
        </p:nvSpPr>
        <p:spPr bwMode="auto">
          <a:xfrm>
            <a:off x="731838" y="3548063"/>
            <a:ext cx="1782762" cy="1144587"/>
          </a:xfrm>
          <a:prstGeom prst="rect">
            <a:avLst/>
          </a:prstGeom>
          <a:noFill/>
          <a:ln w="9525">
            <a:noFill/>
            <a:miter lim="800000"/>
            <a:headEnd/>
            <a:tailEnd/>
          </a:ln>
        </p:spPr>
        <p:txBody>
          <a:bodyPr lIns="0" tIns="0" rIns="0" bIns="0"/>
          <a:lstStyle/>
          <a:p>
            <a:pPr marL="214313" indent="-214313" defTabSz="471488">
              <a:buClr>
                <a:schemeClr val="tx1"/>
              </a:buClr>
            </a:pPr>
            <a:r>
              <a:rPr lang="en-US" sz="1800" b="1">
                <a:latin typeface="Arial" charset="0"/>
              </a:rPr>
              <a:t>Manufacturing</a:t>
            </a:r>
          </a:p>
          <a:p>
            <a:pPr marL="214313" indent="-214313" defTabSz="471488">
              <a:buClr>
                <a:schemeClr val="tx1"/>
              </a:buClr>
              <a:buFont typeface="Arial" charset="0"/>
              <a:buNone/>
            </a:pPr>
            <a:r>
              <a:rPr lang="en-US" sz="1600">
                <a:latin typeface="Arial" charset="0"/>
              </a:rPr>
              <a:t>	Textiles</a:t>
            </a:r>
          </a:p>
          <a:p>
            <a:pPr marL="214313" indent="-214313" defTabSz="471488">
              <a:buClr>
                <a:schemeClr val="tx1"/>
              </a:buClr>
              <a:buFont typeface="Arial" charset="0"/>
              <a:buNone/>
            </a:pPr>
            <a:r>
              <a:rPr lang="en-US" sz="1600">
                <a:latin typeface="Arial" charset="0"/>
              </a:rPr>
              <a:t>	Cabinets</a:t>
            </a:r>
          </a:p>
          <a:p>
            <a:pPr marL="214313" indent="-214313" defTabSz="471488">
              <a:buClr>
                <a:schemeClr val="tx1"/>
              </a:buClr>
              <a:buFont typeface="Arial" charset="0"/>
              <a:buNone/>
            </a:pPr>
            <a:r>
              <a:rPr lang="en-US" sz="1600">
                <a:latin typeface="Arial" charset="0"/>
              </a:rPr>
              <a:t>	Automobiles</a:t>
            </a:r>
            <a:endParaRPr lang="en-US" sz="1600"/>
          </a:p>
        </p:txBody>
      </p:sp>
      <p:sp>
        <p:nvSpPr>
          <p:cNvPr id="38918" name="Text Box 5"/>
          <p:cNvSpPr txBox="1">
            <a:spLocks noChangeArrowheads="1"/>
          </p:cNvSpPr>
          <p:nvPr/>
        </p:nvSpPr>
        <p:spPr bwMode="auto">
          <a:xfrm>
            <a:off x="2133600" y="4876800"/>
            <a:ext cx="1463675" cy="1143000"/>
          </a:xfrm>
          <a:prstGeom prst="rect">
            <a:avLst/>
          </a:prstGeom>
          <a:noFill/>
          <a:ln w="9525">
            <a:noFill/>
            <a:miter lim="800000"/>
            <a:headEnd/>
            <a:tailEnd/>
          </a:ln>
        </p:spPr>
        <p:txBody>
          <a:bodyPr lIns="0" tIns="0" rIns="0" bIns="0"/>
          <a:lstStyle/>
          <a:p>
            <a:pPr marL="214313" indent="-214313" defTabSz="471488">
              <a:buClr>
                <a:schemeClr val="tx1"/>
              </a:buClr>
            </a:pPr>
            <a:r>
              <a:rPr lang="en-US" sz="1800" b="1">
                <a:latin typeface="Arial" charset="0"/>
              </a:rPr>
              <a:t>Contracting</a:t>
            </a:r>
          </a:p>
          <a:p>
            <a:pPr marL="214313" indent="-214313" defTabSz="471488">
              <a:buClr>
                <a:schemeClr val="tx1"/>
              </a:buClr>
            </a:pPr>
            <a:r>
              <a:rPr lang="en-US" sz="1800">
                <a:latin typeface="Arial" charset="0"/>
              </a:rPr>
              <a:t>	</a:t>
            </a:r>
            <a:r>
              <a:rPr lang="en-US" sz="1600">
                <a:latin typeface="Arial" charset="0"/>
              </a:rPr>
              <a:t>Plumbing</a:t>
            </a:r>
          </a:p>
          <a:p>
            <a:pPr marL="214313" indent="-214313" defTabSz="471488">
              <a:buClr>
                <a:schemeClr val="tx1"/>
              </a:buClr>
            </a:pPr>
            <a:r>
              <a:rPr lang="en-US" sz="1600">
                <a:latin typeface="Arial" charset="0"/>
              </a:rPr>
              <a:t>	Roads</a:t>
            </a:r>
          </a:p>
          <a:p>
            <a:pPr marL="214313" indent="-214313" defTabSz="471488">
              <a:buClr>
                <a:schemeClr val="tx1"/>
              </a:buClr>
            </a:pPr>
            <a:r>
              <a:rPr lang="en-US" sz="1600">
                <a:latin typeface="Arial" charset="0"/>
              </a:rPr>
              <a:t>	Houses</a:t>
            </a:r>
            <a:endParaRPr lang="en-US" sz="1600"/>
          </a:p>
        </p:txBody>
      </p:sp>
      <p:sp>
        <p:nvSpPr>
          <p:cNvPr id="38919" name="Text Box 6"/>
          <p:cNvSpPr txBox="1">
            <a:spLocks noChangeArrowheads="1"/>
          </p:cNvSpPr>
          <p:nvPr/>
        </p:nvSpPr>
        <p:spPr bwMode="auto">
          <a:xfrm>
            <a:off x="3657600" y="3776663"/>
            <a:ext cx="1981200" cy="1176337"/>
          </a:xfrm>
          <a:prstGeom prst="rect">
            <a:avLst/>
          </a:prstGeom>
          <a:noFill/>
          <a:ln w="9525">
            <a:noFill/>
            <a:miter lim="800000"/>
            <a:headEnd/>
            <a:tailEnd/>
          </a:ln>
        </p:spPr>
        <p:txBody>
          <a:bodyPr lIns="0" tIns="0" rIns="0" bIns="0"/>
          <a:lstStyle/>
          <a:p>
            <a:pPr marL="214313" indent="-214313" defTabSz="471488">
              <a:buClr>
                <a:schemeClr val="tx1"/>
              </a:buClr>
              <a:buSzPct val="46000"/>
              <a:buFont typeface="Monotype Sorts" pitchFamily="2" charset="2"/>
              <a:buNone/>
            </a:pPr>
            <a:r>
              <a:rPr lang="en-US" sz="1800" b="1">
                <a:latin typeface="Arial" charset="0"/>
              </a:rPr>
              <a:t>Goods &amp; Services</a:t>
            </a:r>
          </a:p>
          <a:p>
            <a:pPr marL="214313" indent="-214313" defTabSz="471488">
              <a:buClr>
                <a:schemeClr val="tx1"/>
              </a:buClr>
              <a:buSzPct val="46000"/>
              <a:buFont typeface="Monotype Sorts" pitchFamily="2" charset="2"/>
              <a:buNone/>
            </a:pPr>
            <a:r>
              <a:rPr lang="en-US" sz="1600">
                <a:latin typeface="Arial" charset="0"/>
              </a:rPr>
              <a:t>	Restaurants</a:t>
            </a:r>
          </a:p>
          <a:p>
            <a:pPr marL="214313" indent="-214313" defTabSz="471488">
              <a:buClr>
                <a:schemeClr val="tx1"/>
              </a:buClr>
              <a:buSzPct val="46000"/>
              <a:buFont typeface="Monotype Sorts" pitchFamily="2" charset="2"/>
              <a:buNone/>
            </a:pPr>
            <a:r>
              <a:rPr lang="en-US" sz="1600">
                <a:latin typeface="Arial" charset="0"/>
              </a:rPr>
              <a:t>	Retail sales</a:t>
            </a:r>
          </a:p>
          <a:p>
            <a:pPr marL="214313" indent="-214313" defTabSz="471488">
              <a:buClr>
                <a:schemeClr val="tx1"/>
              </a:buClr>
              <a:buSzPct val="46000"/>
              <a:buFont typeface="Monotype Sorts" pitchFamily="2" charset="2"/>
              <a:buNone/>
            </a:pPr>
            <a:r>
              <a:rPr lang="en-US" sz="1600">
                <a:latin typeface="Arial" charset="0"/>
              </a:rPr>
              <a:t>	Nursing</a:t>
            </a:r>
            <a:endParaRPr lang="en-US" sz="1600"/>
          </a:p>
        </p:txBody>
      </p:sp>
      <p:sp>
        <p:nvSpPr>
          <p:cNvPr id="38920" name="Text Box 7"/>
          <p:cNvSpPr txBox="1">
            <a:spLocks noChangeArrowheads="1"/>
          </p:cNvSpPr>
          <p:nvPr/>
        </p:nvSpPr>
        <p:spPr bwMode="auto">
          <a:xfrm>
            <a:off x="5257800" y="4876800"/>
            <a:ext cx="1801813" cy="1212850"/>
          </a:xfrm>
          <a:prstGeom prst="rect">
            <a:avLst/>
          </a:prstGeom>
          <a:noFill/>
          <a:ln w="9525">
            <a:noFill/>
            <a:miter lim="800000"/>
            <a:headEnd/>
            <a:tailEnd/>
          </a:ln>
        </p:spPr>
        <p:txBody>
          <a:bodyPr lIns="0" tIns="0" rIns="0" bIns="0"/>
          <a:lstStyle/>
          <a:p>
            <a:pPr marL="214313" indent="-214313" defTabSz="471488">
              <a:buClr>
                <a:srgbClr val="E12000"/>
              </a:buClr>
              <a:buSzPct val="46000"/>
              <a:buFont typeface="Monotype Sorts" pitchFamily="2" charset="2"/>
              <a:buNone/>
            </a:pPr>
            <a:r>
              <a:rPr lang="en-US" sz="1800" b="1">
                <a:latin typeface="Arial" charset="0"/>
              </a:rPr>
              <a:t>Office &amp; Clerical</a:t>
            </a:r>
          </a:p>
          <a:p>
            <a:pPr marL="214313" indent="-214313" algn="ctr" defTabSz="471488">
              <a:buClr>
                <a:srgbClr val="E12000"/>
              </a:buClr>
              <a:buSzPct val="46000"/>
              <a:buFont typeface="Monotype Sorts" pitchFamily="2" charset="2"/>
              <a:buNone/>
            </a:pPr>
            <a:r>
              <a:rPr lang="en-US" sz="1600">
                <a:latin typeface="Arial" charset="0"/>
              </a:rPr>
              <a:t>Outside sales</a:t>
            </a:r>
            <a:endParaRPr lang="en-US" sz="1600"/>
          </a:p>
          <a:p>
            <a:pPr marL="214313" indent="-214313" algn="ctr" defTabSz="471488">
              <a:buClr>
                <a:srgbClr val="E12000"/>
              </a:buClr>
              <a:buSzPct val="46000"/>
              <a:buFont typeface="Monotype Sorts" pitchFamily="2" charset="2"/>
              <a:buNone/>
            </a:pPr>
            <a:r>
              <a:rPr lang="en-US" sz="1600">
                <a:latin typeface="Arial" charset="0"/>
              </a:rPr>
              <a:t>Clerical office employees</a:t>
            </a:r>
          </a:p>
        </p:txBody>
      </p:sp>
      <p:sp>
        <p:nvSpPr>
          <p:cNvPr id="38921" name="Text Box 8"/>
          <p:cNvSpPr txBox="1">
            <a:spLocks noChangeArrowheads="1"/>
          </p:cNvSpPr>
          <p:nvPr/>
        </p:nvSpPr>
        <p:spPr bwMode="auto">
          <a:xfrm>
            <a:off x="6872288" y="3581400"/>
            <a:ext cx="1738312" cy="1425575"/>
          </a:xfrm>
          <a:prstGeom prst="rect">
            <a:avLst/>
          </a:prstGeom>
          <a:noFill/>
          <a:ln w="9525">
            <a:noFill/>
            <a:miter lim="800000"/>
            <a:headEnd/>
            <a:tailEnd/>
          </a:ln>
        </p:spPr>
        <p:txBody>
          <a:bodyPr lIns="0" tIns="0" rIns="0" bIns="0"/>
          <a:lstStyle/>
          <a:p>
            <a:pPr marL="214313" indent="-214313" defTabSz="471488">
              <a:buClr>
                <a:srgbClr val="E12000"/>
              </a:buClr>
              <a:buSzPct val="46000"/>
              <a:buFont typeface="Monotype Sorts" pitchFamily="2" charset="2"/>
              <a:buNone/>
            </a:pPr>
            <a:r>
              <a:rPr lang="en-US" sz="1800" b="1">
                <a:latin typeface="Arial" charset="0"/>
              </a:rPr>
              <a:t>Miscellaneous</a:t>
            </a:r>
          </a:p>
          <a:p>
            <a:pPr marL="214313" indent="-214313" defTabSz="471488">
              <a:buClr>
                <a:srgbClr val="E12000"/>
              </a:buClr>
              <a:buSzPct val="46000"/>
              <a:buFont typeface="Monotype Sorts" pitchFamily="2" charset="2"/>
              <a:buNone/>
            </a:pPr>
            <a:r>
              <a:rPr lang="en-US" sz="1600">
                <a:latin typeface="Arial" charset="0"/>
              </a:rPr>
              <a:t>    Trucking</a:t>
            </a:r>
          </a:p>
          <a:p>
            <a:pPr marL="214313" indent="-214313" defTabSz="471488">
              <a:buClr>
                <a:srgbClr val="E12000"/>
              </a:buClr>
              <a:buSzPct val="46000"/>
              <a:buFont typeface="Monotype Sorts" pitchFamily="2" charset="2"/>
              <a:buNone/>
            </a:pPr>
            <a:r>
              <a:rPr lang="en-US" sz="1600">
                <a:latin typeface="Arial" charset="0"/>
              </a:rPr>
              <a:t>    Logging</a:t>
            </a:r>
          </a:p>
          <a:p>
            <a:pPr marL="214313" indent="-214313" defTabSz="471488">
              <a:buClr>
                <a:srgbClr val="E12000"/>
              </a:buClr>
              <a:buSzPct val="46000"/>
              <a:buFont typeface="Monotype Sorts" pitchFamily="2" charset="2"/>
              <a:buNone/>
            </a:pPr>
            <a:r>
              <a:rPr lang="en-US" sz="1600">
                <a:latin typeface="Arial" charset="0"/>
              </a:rPr>
              <a:t>    Surface coal     </a:t>
            </a:r>
          </a:p>
          <a:p>
            <a:pPr marL="214313" indent="-214313" defTabSz="471488">
              <a:buClr>
                <a:srgbClr val="E12000"/>
              </a:buClr>
              <a:buSzPct val="46000"/>
              <a:buFont typeface="Monotype Sorts" pitchFamily="2" charset="2"/>
              <a:buNone/>
            </a:pPr>
            <a:r>
              <a:rPr lang="en-US" sz="1600">
                <a:latin typeface="Arial" charset="0"/>
              </a:rPr>
              <a:t>    mining</a:t>
            </a:r>
            <a:endParaRPr lang="en-US" sz="1600"/>
          </a:p>
        </p:txBody>
      </p:sp>
      <p:sp>
        <p:nvSpPr>
          <p:cNvPr id="38922" name="Line 9"/>
          <p:cNvSpPr>
            <a:spLocks noChangeShapeType="1"/>
          </p:cNvSpPr>
          <p:nvPr/>
        </p:nvSpPr>
        <p:spPr bwMode="auto">
          <a:xfrm>
            <a:off x="4495800" y="3048000"/>
            <a:ext cx="0" cy="452438"/>
          </a:xfrm>
          <a:prstGeom prst="line">
            <a:avLst/>
          </a:prstGeom>
          <a:noFill/>
          <a:ln w="18923">
            <a:solidFill>
              <a:schemeClr val="tx1"/>
            </a:solidFill>
            <a:round/>
            <a:headEnd/>
            <a:tailEnd type="triangle" w="med" len="med"/>
          </a:ln>
        </p:spPr>
        <p:txBody>
          <a:bodyPr/>
          <a:lstStyle/>
          <a:p>
            <a:endParaRPr lang="en-US"/>
          </a:p>
        </p:txBody>
      </p:sp>
      <p:sp>
        <p:nvSpPr>
          <p:cNvPr id="38923" name="Line 10"/>
          <p:cNvSpPr>
            <a:spLocks noChangeShapeType="1"/>
          </p:cNvSpPr>
          <p:nvPr/>
        </p:nvSpPr>
        <p:spPr bwMode="auto">
          <a:xfrm flipH="1">
            <a:off x="2971800" y="2971800"/>
            <a:ext cx="617538" cy="1447800"/>
          </a:xfrm>
          <a:prstGeom prst="line">
            <a:avLst/>
          </a:prstGeom>
          <a:noFill/>
          <a:ln w="18923">
            <a:solidFill>
              <a:schemeClr val="tx1"/>
            </a:solidFill>
            <a:round/>
            <a:headEnd/>
            <a:tailEnd type="triangle" w="med" len="med"/>
          </a:ln>
        </p:spPr>
        <p:txBody>
          <a:bodyPr/>
          <a:lstStyle/>
          <a:p>
            <a:endParaRPr lang="en-US"/>
          </a:p>
        </p:txBody>
      </p:sp>
      <p:sp>
        <p:nvSpPr>
          <p:cNvPr id="38924" name="Line 11"/>
          <p:cNvSpPr>
            <a:spLocks noChangeShapeType="1"/>
          </p:cNvSpPr>
          <p:nvPr/>
        </p:nvSpPr>
        <p:spPr bwMode="auto">
          <a:xfrm flipH="1">
            <a:off x="1371600" y="2971800"/>
            <a:ext cx="557213" cy="366713"/>
          </a:xfrm>
          <a:prstGeom prst="line">
            <a:avLst/>
          </a:prstGeom>
          <a:noFill/>
          <a:ln w="18923">
            <a:solidFill>
              <a:schemeClr val="tx1"/>
            </a:solidFill>
            <a:round/>
            <a:headEnd/>
            <a:tailEnd type="triangle" w="med" len="med"/>
          </a:ln>
        </p:spPr>
        <p:txBody>
          <a:bodyPr/>
          <a:lstStyle/>
          <a:p>
            <a:endParaRPr lang="en-US"/>
          </a:p>
        </p:txBody>
      </p:sp>
      <p:sp>
        <p:nvSpPr>
          <p:cNvPr id="38925" name="Line 12"/>
          <p:cNvSpPr>
            <a:spLocks noChangeShapeType="1"/>
          </p:cNvSpPr>
          <p:nvPr/>
        </p:nvSpPr>
        <p:spPr bwMode="auto">
          <a:xfrm>
            <a:off x="6629400" y="2971800"/>
            <a:ext cx="557213" cy="366713"/>
          </a:xfrm>
          <a:prstGeom prst="line">
            <a:avLst/>
          </a:prstGeom>
          <a:noFill/>
          <a:ln w="18923">
            <a:solidFill>
              <a:schemeClr val="tx1"/>
            </a:solidFill>
            <a:round/>
            <a:headEnd/>
            <a:tailEnd type="triangle" w="med" len="med"/>
          </a:ln>
        </p:spPr>
        <p:txBody>
          <a:bodyPr/>
          <a:lstStyle/>
          <a:p>
            <a:endParaRPr lang="en-US"/>
          </a:p>
        </p:txBody>
      </p:sp>
      <p:sp>
        <p:nvSpPr>
          <p:cNvPr id="38926" name="Line 13"/>
          <p:cNvSpPr>
            <a:spLocks noChangeShapeType="1"/>
          </p:cNvSpPr>
          <p:nvPr/>
        </p:nvSpPr>
        <p:spPr bwMode="auto">
          <a:xfrm rot="19385096" flipH="1">
            <a:off x="5638800" y="2971800"/>
            <a:ext cx="617538" cy="1447800"/>
          </a:xfrm>
          <a:prstGeom prst="line">
            <a:avLst/>
          </a:prstGeom>
          <a:noFill/>
          <a:ln w="18923">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1BE43524-387C-4402-A0D6-80A6E62F27E8}" type="slidenum">
              <a:rPr lang="en-US"/>
              <a:pPr>
                <a:defRPr/>
              </a:pPr>
              <a:t>24</a:t>
            </a:fld>
            <a:endParaRPr lang="en-US"/>
          </a:p>
        </p:txBody>
      </p:sp>
      <p:graphicFrame>
        <p:nvGraphicFramePr>
          <p:cNvPr id="1026" name="Object 2"/>
          <p:cNvGraphicFramePr>
            <a:graphicFrameLocks noChangeAspect="1"/>
          </p:cNvGraphicFramePr>
          <p:nvPr/>
        </p:nvGraphicFramePr>
        <p:xfrm>
          <a:off x="420688" y="2724150"/>
          <a:ext cx="8301037" cy="1954213"/>
        </p:xfrm>
        <a:graphic>
          <a:graphicData uri="http://schemas.openxmlformats.org/presentationml/2006/ole">
            <mc:AlternateContent xmlns:mc="http://schemas.openxmlformats.org/markup-compatibility/2006">
              <mc:Choice xmlns:v="urn:schemas-microsoft-com:vml" Requires="v">
                <p:oleObj spid="_x0000_s1042" name="MS Org Chart" r:id="rId4" imgW="5187600" imgH="863280" progId="">
                  <p:embed followColorScheme="full"/>
                </p:oleObj>
              </mc:Choice>
              <mc:Fallback>
                <p:oleObj name="MS Org Chart" r:id="rId4" imgW="5187600" imgH="863280" progId="">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88" y="2724150"/>
                        <a:ext cx="8301037" cy="195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3"/>
          <p:cNvSpPr>
            <a:spLocks noGrp="1" noChangeArrowheads="1"/>
          </p:cNvSpPr>
          <p:nvPr>
            <p:ph type="title"/>
          </p:nvPr>
        </p:nvSpPr>
        <p:spPr>
          <a:xfrm>
            <a:off x="685800" y="304800"/>
            <a:ext cx="7772400" cy="1143000"/>
          </a:xfrm>
        </p:spPr>
        <p:txBody>
          <a:bodyPr/>
          <a:lstStyle/>
          <a:p>
            <a:pPr eaLnBrk="1" hangingPunct="1"/>
            <a:r>
              <a:rPr lang="en-US" smtClean="0"/>
              <a:t>State XYZ</a:t>
            </a:r>
            <a:br>
              <a:rPr lang="en-US" smtClean="0"/>
            </a:br>
            <a:r>
              <a:rPr lang="en-US" smtClean="0"/>
              <a:t>Changes by Industry Group</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FBD23BE9-31BF-478B-81F1-463587CBF0D8}" type="slidenum">
              <a:rPr lang="en-US"/>
              <a:pPr>
                <a:defRPr/>
              </a:pPr>
              <a:t>25</a:t>
            </a:fld>
            <a:endParaRPr lang="en-US"/>
          </a:p>
        </p:txBody>
      </p:sp>
      <p:sp>
        <p:nvSpPr>
          <p:cNvPr id="39939" name="Rectangle 2"/>
          <p:cNvSpPr>
            <a:spLocks noGrp="1" noChangeArrowheads="1"/>
          </p:cNvSpPr>
          <p:nvPr>
            <p:ph type="title"/>
          </p:nvPr>
        </p:nvSpPr>
        <p:spPr>
          <a:xfrm>
            <a:off x="685800" y="76200"/>
            <a:ext cx="7772400" cy="1143000"/>
          </a:xfrm>
        </p:spPr>
        <p:txBody>
          <a:bodyPr/>
          <a:lstStyle/>
          <a:p>
            <a:pPr eaLnBrk="1" hangingPunct="1"/>
            <a:r>
              <a:rPr lang="en-US" smtClean="0"/>
              <a:t>Individual Classifications</a:t>
            </a:r>
          </a:p>
        </p:txBody>
      </p:sp>
      <p:sp>
        <p:nvSpPr>
          <p:cNvPr id="39940" name="Rectangle 3"/>
          <p:cNvSpPr>
            <a:spLocks noGrp="1" noChangeArrowheads="1"/>
          </p:cNvSpPr>
          <p:nvPr>
            <p:ph type="body" idx="1"/>
          </p:nvPr>
        </p:nvSpPr>
        <p:spPr>
          <a:xfrm>
            <a:off x="1066800" y="1905000"/>
            <a:ext cx="7467600" cy="4038600"/>
          </a:xfrm>
        </p:spPr>
        <p:txBody>
          <a:bodyPr/>
          <a:lstStyle/>
          <a:p>
            <a:pPr eaLnBrk="1" hangingPunct="1">
              <a:spcBef>
                <a:spcPts val="4313"/>
              </a:spcBef>
            </a:pPr>
            <a:r>
              <a:rPr lang="en-US" sz="2600" smtClean="0"/>
              <a:t>Five years of WCSP experience used</a:t>
            </a:r>
          </a:p>
          <a:p>
            <a:pPr eaLnBrk="1" hangingPunct="1">
              <a:spcBef>
                <a:spcPts val="4313"/>
              </a:spcBef>
            </a:pPr>
            <a:r>
              <a:rPr lang="en-US" sz="2600" smtClean="0"/>
              <a:t>Individual claims are limited</a:t>
            </a:r>
          </a:p>
          <a:p>
            <a:pPr eaLnBrk="1" hangingPunct="1">
              <a:spcBef>
                <a:spcPts val="4313"/>
              </a:spcBef>
            </a:pPr>
            <a:r>
              <a:rPr lang="en-US" sz="2600" smtClean="0"/>
              <a:t>Credibility is assigned</a:t>
            </a:r>
          </a:p>
          <a:p>
            <a:pPr eaLnBrk="1" hangingPunct="1">
              <a:spcBef>
                <a:spcPts val="4313"/>
              </a:spcBef>
            </a:pPr>
            <a:r>
              <a:rPr lang="en-US" sz="2600" smtClean="0"/>
              <a:t>National data is used in low volume/credibility classes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8674A1DB-9729-4B38-AE29-A1D92FD4F69E}" type="slidenum">
              <a:rPr lang="en-US"/>
              <a:pPr>
                <a:defRPr/>
              </a:pPr>
              <a:t>26</a:t>
            </a:fld>
            <a:endParaRPr lang="en-US"/>
          </a:p>
        </p:txBody>
      </p:sp>
      <p:sp>
        <p:nvSpPr>
          <p:cNvPr id="40963" name="Rectangle 2"/>
          <p:cNvSpPr>
            <a:spLocks noGrp="1" noChangeArrowheads="1"/>
          </p:cNvSpPr>
          <p:nvPr>
            <p:ph type="title"/>
          </p:nvPr>
        </p:nvSpPr>
        <p:spPr>
          <a:xfrm>
            <a:off x="533400" y="381000"/>
            <a:ext cx="8153400" cy="457200"/>
          </a:xfrm>
        </p:spPr>
        <p:txBody>
          <a:bodyPr/>
          <a:lstStyle/>
          <a:p>
            <a:pPr eaLnBrk="1" hangingPunct="1"/>
            <a:r>
              <a:rPr lang="en-US" smtClean="0"/>
              <a:t>Formula Pure Premiums</a:t>
            </a:r>
          </a:p>
        </p:txBody>
      </p:sp>
      <p:sp>
        <p:nvSpPr>
          <p:cNvPr id="40964" name="Text Box 21"/>
          <p:cNvSpPr txBox="1">
            <a:spLocks noChangeArrowheads="1"/>
          </p:cNvSpPr>
          <p:nvPr/>
        </p:nvSpPr>
        <p:spPr bwMode="auto">
          <a:xfrm>
            <a:off x="3733800" y="2438400"/>
            <a:ext cx="381000" cy="625475"/>
          </a:xfrm>
          <a:prstGeom prst="rect">
            <a:avLst/>
          </a:prstGeom>
          <a:noFill/>
          <a:ln w="12700">
            <a:noFill/>
            <a:miter lim="800000"/>
            <a:headEnd/>
            <a:tailEnd/>
          </a:ln>
        </p:spPr>
        <p:txBody>
          <a:bodyPr>
            <a:spAutoFit/>
          </a:bodyPr>
          <a:lstStyle/>
          <a:p>
            <a:pPr>
              <a:spcBef>
                <a:spcPct val="50000"/>
              </a:spcBef>
            </a:pPr>
            <a:r>
              <a:rPr lang="en-US" sz="3500">
                <a:latin typeface="Arial" charset="0"/>
              </a:rPr>
              <a:t>+</a:t>
            </a:r>
          </a:p>
        </p:txBody>
      </p:sp>
      <p:sp>
        <p:nvSpPr>
          <p:cNvPr id="40965" name="Text Box 22"/>
          <p:cNvSpPr txBox="1">
            <a:spLocks noChangeArrowheads="1"/>
          </p:cNvSpPr>
          <p:nvPr/>
        </p:nvSpPr>
        <p:spPr bwMode="auto">
          <a:xfrm>
            <a:off x="3733800" y="4098925"/>
            <a:ext cx="381000" cy="625475"/>
          </a:xfrm>
          <a:prstGeom prst="rect">
            <a:avLst/>
          </a:prstGeom>
          <a:noFill/>
          <a:ln w="12700">
            <a:noFill/>
            <a:miter lim="800000"/>
            <a:headEnd/>
            <a:tailEnd/>
          </a:ln>
        </p:spPr>
        <p:txBody>
          <a:bodyPr>
            <a:spAutoFit/>
          </a:bodyPr>
          <a:lstStyle/>
          <a:p>
            <a:pPr>
              <a:spcBef>
                <a:spcPct val="50000"/>
              </a:spcBef>
            </a:pPr>
            <a:r>
              <a:rPr lang="en-US" sz="3500">
                <a:latin typeface="Arial" charset="0"/>
              </a:rPr>
              <a:t>+</a:t>
            </a:r>
          </a:p>
        </p:txBody>
      </p:sp>
      <p:sp>
        <p:nvSpPr>
          <p:cNvPr id="40966" name="Text Box 23"/>
          <p:cNvSpPr txBox="1">
            <a:spLocks noChangeArrowheads="1"/>
          </p:cNvSpPr>
          <p:nvPr/>
        </p:nvSpPr>
        <p:spPr bwMode="auto">
          <a:xfrm>
            <a:off x="457200" y="6324600"/>
            <a:ext cx="1600200" cy="260350"/>
          </a:xfrm>
          <a:prstGeom prst="rect">
            <a:avLst/>
          </a:prstGeom>
          <a:noFill/>
          <a:ln w="12700">
            <a:noFill/>
            <a:miter lim="800000"/>
            <a:headEnd/>
            <a:tailEnd/>
          </a:ln>
        </p:spPr>
        <p:txBody>
          <a:bodyPr>
            <a:spAutoFit/>
          </a:bodyPr>
          <a:lstStyle/>
          <a:p>
            <a:pPr>
              <a:spcBef>
                <a:spcPct val="50000"/>
              </a:spcBef>
            </a:pPr>
            <a:r>
              <a:rPr lang="en-US" sz="1100">
                <a:latin typeface="Verdana" pitchFamily="34" charset="0"/>
              </a:rPr>
              <a:t>Z = Credibility %</a:t>
            </a:r>
          </a:p>
        </p:txBody>
      </p:sp>
      <p:grpSp>
        <p:nvGrpSpPr>
          <p:cNvPr id="40967" name="Group 24"/>
          <p:cNvGrpSpPr>
            <a:grpSpLocks/>
          </p:cNvGrpSpPr>
          <p:nvPr/>
        </p:nvGrpSpPr>
        <p:grpSpPr bwMode="auto">
          <a:xfrm>
            <a:off x="1752600" y="1600200"/>
            <a:ext cx="5486400" cy="838200"/>
            <a:chOff x="1104" y="1008"/>
            <a:chExt cx="3456" cy="528"/>
          </a:xfrm>
        </p:grpSpPr>
        <p:sp>
          <p:nvSpPr>
            <p:cNvPr id="40978" name="Text Box 25"/>
            <p:cNvSpPr txBox="1">
              <a:spLocks noChangeArrowheads="1"/>
            </p:cNvSpPr>
            <p:nvPr/>
          </p:nvSpPr>
          <p:spPr bwMode="auto">
            <a:xfrm>
              <a:off x="1104" y="1104"/>
              <a:ext cx="1776" cy="288"/>
            </a:xfrm>
            <a:prstGeom prst="rect">
              <a:avLst/>
            </a:prstGeom>
            <a:noFill/>
            <a:ln w="12700">
              <a:noFill/>
              <a:miter lim="800000"/>
              <a:headEnd/>
              <a:tailEnd/>
            </a:ln>
          </p:spPr>
          <p:txBody>
            <a:bodyPr>
              <a:spAutoFit/>
            </a:bodyPr>
            <a:lstStyle/>
            <a:p>
              <a:pPr>
                <a:spcBef>
                  <a:spcPct val="50000"/>
                </a:spcBef>
              </a:pPr>
              <a:r>
                <a:rPr lang="en-US">
                  <a:latin typeface="Arial" charset="0"/>
                </a:rPr>
                <a:t>State Z     </a:t>
              </a:r>
              <a:r>
                <a:rPr lang="en-US" sz="1700" b="1">
                  <a:latin typeface="Arial" charset="0"/>
                </a:rPr>
                <a:t>X</a:t>
              </a:r>
            </a:p>
          </p:txBody>
        </p:sp>
        <p:grpSp>
          <p:nvGrpSpPr>
            <p:cNvPr id="40979" name="Group 26"/>
            <p:cNvGrpSpPr>
              <a:grpSpLocks/>
            </p:cNvGrpSpPr>
            <p:nvPr/>
          </p:nvGrpSpPr>
          <p:grpSpPr bwMode="auto">
            <a:xfrm>
              <a:off x="2448" y="1008"/>
              <a:ext cx="2112" cy="528"/>
              <a:chOff x="3120" y="816"/>
              <a:chExt cx="2112" cy="528"/>
            </a:xfrm>
          </p:grpSpPr>
          <p:sp>
            <p:nvSpPr>
              <p:cNvPr id="40980" name="Text Box 27"/>
              <p:cNvSpPr txBox="1">
                <a:spLocks noChangeArrowheads="1"/>
              </p:cNvSpPr>
              <p:nvPr/>
            </p:nvSpPr>
            <p:spPr bwMode="auto">
              <a:xfrm>
                <a:off x="3286" y="834"/>
                <a:ext cx="1946" cy="442"/>
              </a:xfrm>
              <a:prstGeom prst="rect">
                <a:avLst/>
              </a:prstGeom>
              <a:noFill/>
              <a:ln w="12700">
                <a:noFill/>
                <a:miter lim="800000"/>
                <a:headEnd/>
                <a:tailEnd/>
              </a:ln>
            </p:spPr>
            <p:txBody>
              <a:bodyPr>
                <a:spAutoFit/>
              </a:bodyPr>
              <a:lstStyle/>
              <a:p>
                <a:pPr>
                  <a:spcBef>
                    <a:spcPct val="50000"/>
                  </a:spcBef>
                </a:pPr>
                <a:r>
                  <a:rPr lang="en-US" sz="2000">
                    <a:latin typeface="Arial" charset="0"/>
                  </a:rPr>
                  <a:t>Indicated Pure Premium</a:t>
                </a:r>
              </a:p>
              <a:p>
                <a:r>
                  <a:rPr lang="en-US" sz="2000">
                    <a:latin typeface="Arial" charset="0"/>
                  </a:rPr>
                  <a:t>(State data, five years)</a:t>
                </a:r>
              </a:p>
            </p:txBody>
          </p:sp>
          <p:sp>
            <p:nvSpPr>
              <p:cNvPr id="40981" name="AutoShape 28"/>
              <p:cNvSpPr>
                <a:spLocks noChangeArrowheads="1"/>
              </p:cNvSpPr>
              <p:nvPr/>
            </p:nvSpPr>
            <p:spPr bwMode="auto">
              <a:xfrm>
                <a:off x="3120" y="816"/>
                <a:ext cx="2112" cy="528"/>
              </a:xfrm>
              <a:prstGeom prst="flowChartAlternateProcess">
                <a:avLst/>
              </a:prstGeom>
              <a:noFill/>
              <a:ln w="38100">
                <a:solidFill>
                  <a:schemeClr val="tx1"/>
                </a:solidFill>
                <a:miter lim="800000"/>
                <a:headEnd/>
                <a:tailEnd/>
              </a:ln>
            </p:spPr>
            <p:txBody>
              <a:bodyPr wrap="none" anchor="ctr"/>
              <a:lstStyle/>
              <a:p>
                <a:endParaRPr lang="en-US"/>
              </a:p>
            </p:txBody>
          </p:sp>
        </p:grpSp>
      </p:grpSp>
      <p:grpSp>
        <p:nvGrpSpPr>
          <p:cNvPr id="40968" name="Group 29"/>
          <p:cNvGrpSpPr>
            <a:grpSpLocks/>
          </p:cNvGrpSpPr>
          <p:nvPr/>
        </p:nvGrpSpPr>
        <p:grpSpPr bwMode="auto">
          <a:xfrm>
            <a:off x="1371600" y="3200400"/>
            <a:ext cx="5867400" cy="838200"/>
            <a:chOff x="864" y="2016"/>
            <a:chExt cx="3696" cy="528"/>
          </a:xfrm>
        </p:grpSpPr>
        <p:sp>
          <p:nvSpPr>
            <p:cNvPr id="40974" name="Text Box 30"/>
            <p:cNvSpPr txBox="1">
              <a:spLocks noChangeArrowheads="1"/>
            </p:cNvSpPr>
            <p:nvPr/>
          </p:nvSpPr>
          <p:spPr bwMode="auto">
            <a:xfrm>
              <a:off x="864" y="2136"/>
              <a:ext cx="1968" cy="288"/>
            </a:xfrm>
            <a:prstGeom prst="rect">
              <a:avLst/>
            </a:prstGeom>
            <a:noFill/>
            <a:ln w="12700">
              <a:noFill/>
              <a:miter lim="800000"/>
              <a:headEnd/>
              <a:tailEnd/>
            </a:ln>
          </p:spPr>
          <p:txBody>
            <a:bodyPr>
              <a:spAutoFit/>
            </a:bodyPr>
            <a:lstStyle/>
            <a:p>
              <a:pPr>
                <a:spcBef>
                  <a:spcPct val="50000"/>
                </a:spcBef>
              </a:pPr>
              <a:r>
                <a:rPr lang="en-US">
                  <a:latin typeface="Arial" charset="0"/>
                </a:rPr>
                <a:t>National Z     </a:t>
              </a:r>
              <a:r>
                <a:rPr lang="en-US" sz="1700" b="1">
                  <a:latin typeface="Arial" charset="0"/>
                </a:rPr>
                <a:t>X</a:t>
              </a:r>
            </a:p>
          </p:txBody>
        </p:sp>
        <p:grpSp>
          <p:nvGrpSpPr>
            <p:cNvPr id="40975" name="Group 31"/>
            <p:cNvGrpSpPr>
              <a:grpSpLocks/>
            </p:cNvGrpSpPr>
            <p:nvPr/>
          </p:nvGrpSpPr>
          <p:grpSpPr bwMode="auto">
            <a:xfrm>
              <a:off x="2448" y="2016"/>
              <a:ext cx="2112" cy="528"/>
              <a:chOff x="3120" y="1920"/>
              <a:chExt cx="2112" cy="528"/>
            </a:xfrm>
          </p:grpSpPr>
          <p:sp>
            <p:nvSpPr>
              <p:cNvPr id="40976" name="Text Box 32"/>
              <p:cNvSpPr txBox="1">
                <a:spLocks noChangeArrowheads="1"/>
              </p:cNvSpPr>
              <p:nvPr/>
            </p:nvSpPr>
            <p:spPr bwMode="auto">
              <a:xfrm>
                <a:off x="3286" y="1957"/>
                <a:ext cx="1946" cy="442"/>
              </a:xfrm>
              <a:prstGeom prst="rect">
                <a:avLst/>
              </a:prstGeom>
              <a:noFill/>
              <a:ln w="12700">
                <a:noFill/>
                <a:miter lim="800000"/>
                <a:headEnd/>
                <a:tailEnd/>
              </a:ln>
            </p:spPr>
            <p:txBody>
              <a:bodyPr>
                <a:spAutoFit/>
              </a:bodyPr>
              <a:lstStyle/>
              <a:p>
                <a:pPr>
                  <a:spcBef>
                    <a:spcPct val="50000"/>
                  </a:spcBef>
                </a:pPr>
                <a:r>
                  <a:rPr lang="en-US" sz="2000">
                    <a:latin typeface="Arial" charset="0"/>
                  </a:rPr>
                  <a:t>National Pure Premium</a:t>
                </a:r>
              </a:p>
              <a:p>
                <a:r>
                  <a:rPr lang="en-US" sz="2000">
                    <a:latin typeface="Arial" charset="0"/>
                  </a:rPr>
                  <a:t>(National data adjusted)</a:t>
                </a:r>
              </a:p>
            </p:txBody>
          </p:sp>
          <p:sp>
            <p:nvSpPr>
              <p:cNvPr id="40977" name="AutoShape 33"/>
              <p:cNvSpPr>
                <a:spLocks noChangeArrowheads="1"/>
              </p:cNvSpPr>
              <p:nvPr/>
            </p:nvSpPr>
            <p:spPr bwMode="auto">
              <a:xfrm>
                <a:off x="3120" y="1920"/>
                <a:ext cx="2112" cy="528"/>
              </a:xfrm>
              <a:prstGeom prst="flowChartAlternateProcess">
                <a:avLst/>
              </a:prstGeom>
              <a:noFill/>
              <a:ln w="38100">
                <a:solidFill>
                  <a:schemeClr val="tx1"/>
                </a:solidFill>
                <a:miter lim="800000"/>
                <a:headEnd/>
                <a:tailEnd/>
              </a:ln>
            </p:spPr>
            <p:txBody>
              <a:bodyPr wrap="none" anchor="ctr"/>
              <a:lstStyle/>
              <a:p>
                <a:endParaRPr lang="en-US"/>
              </a:p>
            </p:txBody>
          </p:sp>
        </p:grpSp>
      </p:grpSp>
      <p:grpSp>
        <p:nvGrpSpPr>
          <p:cNvPr id="40969" name="Group 34"/>
          <p:cNvGrpSpPr>
            <a:grpSpLocks/>
          </p:cNvGrpSpPr>
          <p:nvPr/>
        </p:nvGrpSpPr>
        <p:grpSpPr bwMode="auto">
          <a:xfrm>
            <a:off x="990600" y="4800600"/>
            <a:ext cx="7435850" cy="954088"/>
            <a:chOff x="624" y="3024"/>
            <a:chExt cx="4684" cy="601"/>
          </a:xfrm>
        </p:grpSpPr>
        <p:sp>
          <p:nvSpPr>
            <p:cNvPr id="40970" name="Text Box 35"/>
            <p:cNvSpPr txBox="1">
              <a:spLocks noChangeArrowheads="1"/>
            </p:cNvSpPr>
            <p:nvPr/>
          </p:nvSpPr>
          <p:spPr bwMode="auto">
            <a:xfrm>
              <a:off x="624" y="3216"/>
              <a:ext cx="1824" cy="288"/>
            </a:xfrm>
            <a:prstGeom prst="rect">
              <a:avLst/>
            </a:prstGeom>
            <a:noFill/>
            <a:ln w="12700">
              <a:noFill/>
              <a:miter lim="800000"/>
              <a:headEnd/>
              <a:tailEnd/>
            </a:ln>
          </p:spPr>
          <p:txBody>
            <a:bodyPr>
              <a:spAutoFit/>
            </a:bodyPr>
            <a:lstStyle/>
            <a:p>
              <a:pPr>
                <a:spcBef>
                  <a:spcPct val="50000"/>
                </a:spcBef>
              </a:pPr>
              <a:r>
                <a:rPr lang="en-US">
                  <a:latin typeface="Arial" charset="0"/>
                </a:rPr>
                <a:t>Remaining Z     </a:t>
              </a:r>
              <a:r>
                <a:rPr lang="en-US" sz="1700" b="1">
                  <a:latin typeface="Arial" charset="0"/>
                </a:rPr>
                <a:t>X</a:t>
              </a:r>
            </a:p>
          </p:txBody>
        </p:sp>
        <p:grpSp>
          <p:nvGrpSpPr>
            <p:cNvPr id="40971" name="Group 36"/>
            <p:cNvGrpSpPr>
              <a:grpSpLocks/>
            </p:cNvGrpSpPr>
            <p:nvPr/>
          </p:nvGrpSpPr>
          <p:grpSpPr bwMode="auto">
            <a:xfrm>
              <a:off x="2448" y="3024"/>
              <a:ext cx="2860" cy="601"/>
              <a:chOff x="2660" y="3216"/>
              <a:chExt cx="2860" cy="601"/>
            </a:xfrm>
          </p:grpSpPr>
          <p:sp>
            <p:nvSpPr>
              <p:cNvPr id="40972" name="Text Box 37"/>
              <p:cNvSpPr txBox="1">
                <a:spLocks noChangeArrowheads="1"/>
              </p:cNvSpPr>
              <p:nvPr/>
            </p:nvSpPr>
            <p:spPr bwMode="auto">
              <a:xfrm>
                <a:off x="2687" y="3301"/>
                <a:ext cx="2833" cy="442"/>
              </a:xfrm>
              <a:prstGeom prst="rect">
                <a:avLst/>
              </a:prstGeom>
              <a:noFill/>
              <a:ln w="12700">
                <a:noFill/>
                <a:miter lim="800000"/>
                <a:headEnd/>
                <a:tailEnd/>
              </a:ln>
            </p:spPr>
            <p:txBody>
              <a:bodyPr>
                <a:spAutoFit/>
              </a:bodyPr>
              <a:lstStyle/>
              <a:p>
                <a:pPr>
                  <a:spcBef>
                    <a:spcPct val="50000"/>
                  </a:spcBef>
                </a:pPr>
                <a:r>
                  <a:rPr lang="en-US" sz="2000">
                    <a:latin typeface="Arial" charset="0"/>
                  </a:rPr>
                  <a:t>Present on Rate Level Pure Premium</a:t>
                </a:r>
              </a:p>
              <a:p>
                <a:r>
                  <a:rPr lang="en-US" sz="2000">
                    <a:latin typeface="Arial" charset="0"/>
                  </a:rPr>
                  <a:t>(approved)</a:t>
                </a:r>
              </a:p>
            </p:txBody>
          </p:sp>
          <p:sp>
            <p:nvSpPr>
              <p:cNvPr id="40973" name="AutoShape 38"/>
              <p:cNvSpPr>
                <a:spLocks noChangeArrowheads="1"/>
              </p:cNvSpPr>
              <p:nvPr/>
            </p:nvSpPr>
            <p:spPr bwMode="auto">
              <a:xfrm>
                <a:off x="2660" y="3216"/>
                <a:ext cx="2786" cy="601"/>
              </a:xfrm>
              <a:prstGeom prst="flowChartAlternateProcess">
                <a:avLst/>
              </a:prstGeom>
              <a:noFill/>
              <a:ln w="38100">
                <a:solidFill>
                  <a:schemeClr val="tx1"/>
                </a:solidFill>
                <a:miter lim="800000"/>
                <a:headEnd/>
                <a:tailEnd/>
              </a:ln>
            </p:spPr>
            <p:txBody>
              <a:bodyPr wrap="none" anchor="ctr"/>
              <a:lstStyle/>
              <a:p>
                <a:endParaRPr lang="en-US"/>
              </a:p>
            </p:txBody>
          </p:sp>
        </p:gr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pPr>
              <a:defRPr/>
            </a:pPr>
            <a:fld id="{DA509D3A-D11D-4B1C-9C65-6E7734DE650E}" type="slidenum">
              <a:rPr lang="en-US"/>
              <a:pPr>
                <a:defRPr/>
              </a:pPr>
              <a:t>27</a:t>
            </a:fld>
            <a:endParaRPr lang="en-US"/>
          </a:p>
        </p:txBody>
      </p:sp>
      <p:sp>
        <p:nvSpPr>
          <p:cNvPr id="41987" name="Rectangle 2"/>
          <p:cNvSpPr>
            <a:spLocks noGrp="1" noChangeArrowheads="1"/>
          </p:cNvSpPr>
          <p:nvPr>
            <p:ph type="title"/>
          </p:nvPr>
        </p:nvSpPr>
        <p:spPr>
          <a:xfrm>
            <a:off x="838200" y="228600"/>
            <a:ext cx="7467600" cy="685800"/>
          </a:xfrm>
        </p:spPr>
        <p:txBody>
          <a:bodyPr/>
          <a:lstStyle/>
          <a:p>
            <a:pPr eaLnBrk="1" hangingPunct="1"/>
            <a:r>
              <a:rPr lang="en-US" smtClean="0"/>
              <a:t>Test Correction Procedure</a:t>
            </a:r>
          </a:p>
        </p:txBody>
      </p:sp>
      <p:sp>
        <p:nvSpPr>
          <p:cNvPr id="41988" name="Rectangle 3"/>
          <p:cNvSpPr>
            <a:spLocks noGrp="1" noChangeArrowheads="1"/>
          </p:cNvSpPr>
          <p:nvPr>
            <p:ph type="body" sz="half" idx="2"/>
          </p:nvPr>
        </p:nvSpPr>
        <p:spPr>
          <a:xfrm>
            <a:off x="1295400" y="2438400"/>
            <a:ext cx="6934200" cy="2133600"/>
          </a:xfrm>
        </p:spPr>
        <p:txBody>
          <a:bodyPr/>
          <a:lstStyle/>
          <a:p>
            <a:pPr eaLnBrk="1" hangingPunct="1">
              <a:spcBef>
                <a:spcPct val="0"/>
              </a:spcBef>
              <a:buClr>
                <a:schemeClr val="accent1"/>
              </a:buClr>
              <a:buFontTx/>
              <a:buNone/>
            </a:pPr>
            <a:r>
              <a:rPr lang="en-US" sz="2500" smtClean="0"/>
              <a:t>Iterative process to ensure that: </a:t>
            </a:r>
          </a:p>
          <a:p>
            <a:pPr lvl="1" eaLnBrk="1" hangingPunct="1">
              <a:spcBef>
                <a:spcPct val="100000"/>
              </a:spcBef>
              <a:buClr>
                <a:schemeClr val="accent1"/>
              </a:buClr>
              <a:buFontTx/>
              <a:buChar char="•"/>
            </a:pPr>
            <a:r>
              <a:rPr lang="en-US" sz="2500" smtClean="0"/>
              <a:t>class swing limits are adhered to</a:t>
            </a:r>
          </a:p>
          <a:p>
            <a:pPr lvl="1" eaLnBrk="1" hangingPunct="1">
              <a:spcBef>
                <a:spcPct val="100000"/>
              </a:spcBef>
              <a:buClr>
                <a:schemeClr val="accent1"/>
              </a:buClr>
              <a:buFontTx/>
              <a:buChar char="•"/>
            </a:pPr>
            <a:r>
              <a:rPr lang="en-US" sz="2500" smtClean="0"/>
              <a:t>the Industry Group change is achieved</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p:txBody>
          <a:bodyPr/>
          <a:lstStyle/>
          <a:p>
            <a:pPr>
              <a:defRPr/>
            </a:pPr>
            <a:fld id="{C673BD74-0005-4D0C-8660-9F3872B773CD}" type="slidenum">
              <a:rPr lang="en-US"/>
              <a:pPr>
                <a:defRPr/>
              </a:pPr>
              <a:t>28</a:t>
            </a:fld>
            <a:endParaRPr lang="en-US"/>
          </a:p>
        </p:txBody>
      </p:sp>
      <p:sp>
        <p:nvSpPr>
          <p:cNvPr id="43011" name="Rectangle 2"/>
          <p:cNvSpPr>
            <a:spLocks noChangeArrowheads="1"/>
          </p:cNvSpPr>
          <p:nvPr/>
        </p:nvSpPr>
        <p:spPr bwMode="auto">
          <a:xfrm>
            <a:off x="685800" y="228600"/>
            <a:ext cx="7772400" cy="6858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Classification Swing Limits</a:t>
            </a:r>
          </a:p>
        </p:txBody>
      </p:sp>
      <p:sp>
        <p:nvSpPr>
          <p:cNvPr id="43012" name="Text Box 3"/>
          <p:cNvSpPr txBox="1">
            <a:spLocks noChangeArrowheads="1"/>
          </p:cNvSpPr>
          <p:nvPr/>
        </p:nvSpPr>
        <p:spPr bwMode="auto">
          <a:xfrm>
            <a:off x="838200" y="2438400"/>
            <a:ext cx="1600200" cy="1766888"/>
          </a:xfrm>
          <a:prstGeom prst="rect">
            <a:avLst/>
          </a:prstGeom>
          <a:noFill/>
          <a:ln w="12700">
            <a:noFill/>
            <a:miter lim="800000"/>
            <a:headEnd/>
            <a:tailEnd/>
          </a:ln>
        </p:spPr>
        <p:txBody>
          <a:bodyPr>
            <a:spAutoFit/>
          </a:bodyPr>
          <a:lstStyle/>
          <a:p>
            <a:pPr algn="ctr"/>
            <a:r>
              <a:rPr lang="en-US" sz="2200">
                <a:latin typeface="Arial" charset="0"/>
              </a:rPr>
              <a:t>Individual class loss costs prior to swing limits</a:t>
            </a:r>
          </a:p>
        </p:txBody>
      </p:sp>
      <p:sp>
        <p:nvSpPr>
          <p:cNvPr id="43013" name="Text Box 4"/>
          <p:cNvSpPr txBox="1">
            <a:spLocks noChangeArrowheads="1"/>
          </p:cNvSpPr>
          <p:nvPr/>
        </p:nvSpPr>
        <p:spPr bwMode="auto">
          <a:xfrm>
            <a:off x="1431925" y="5670550"/>
            <a:ext cx="6492875" cy="958850"/>
          </a:xfrm>
          <a:prstGeom prst="rect">
            <a:avLst/>
          </a:prstGeom>
          <a:noFill/>
          <a:ln w="12700">
            <a:noFill/>
            <a:miter lim="800000"/>
            <a:headEnd/>
            <a:tailEnd/>
          </a:ln>
        </p:spPr>
        <p:txBody>
          <a:bodyPr>
            <a:spAutoFit/>
          </a:bodyPr>
          <a:lstStyle/>
          <a:p>
            <a:pPr marL="457200" indent="-457200"/>
            <a:r>
              <a:rPr lang="en-US" sz="1900">
                <a:latin typeface="Arial" charset="0"/>
              </a:rPr>
              <a:t>(A) = Indicated changes exceeding the upper swing limit</a:t>
            </a:r>
          </a:p>
          <a:p>
            <a:pPr marL="457200" indent="-457200"/>
            <a:r>
              <a:rPr lang="en-US" sz="1900">
                <a:latin typeface="Arial" charset="0"/>
              </a:rPr>
              <a:t>(B) = Indicated changes within the swing limits</a:t>
            </a:r>
          </a:p>
          <a:p>
            <a:pPr marL="457200" indent="-457200"/>
            <a:r>
              <a:rPr lang="en-US" sz="1900">
                <a:latin typeface="Arial" charset="0"/>
              </a:rPr>
              <a:t>(C) = Indicated changes less than the lower swing limit</a:t>
            </a:r>
          </a:p>
        </p:txBody>
      </p:sp>
      <p:grpSp>
        <p:nvGrpSpPr>
          <p:cNvPr id="43014" name="Group 5"/>
          <p:cNvGrpSpPr>
            <a:grpSpLocks/>
          </p:cNvGrpSpPr>
          <p:nvPr/>
        </p:nvGrpSpPr>
        <p:grpSpPr bwMode="auto">
          <a:xfrm>
            <a:off x="2514600" y="1143000"/>
            <a:ext cx="5181600" cy="4343400"/>
            <a:chOff x="1584" y="720"/>
            <a:chExt cx="3264" cy="2736"/>
          </a:xfrm>
        </p:grpSpPr>
        <p:sp>
          <p:nvSpPr>
            <p:cNvPr id="43015" name="AutoShape 6"/>
            <p:cNvSpPr>
              <a:spLocks/>
            </p:cNvSpPr>
            <p:nvPr/>
          </p:nvSpPr>
          <p:spPr bwMode="auto">
            <a:xfrm>
              <a:off x="1584" y="720"/>
              <a:ext cx="432" cy="2736"/>
            </a:xfrm>
            <a:prstGeom prst="leftBrace">
              <a:avLst>
                <a:gd name="adj1" fmla="val 52778"/>
                <a:gd name="adj2" fmla="val 50000"/>
              </a:avLst>
            </a:prstGeom>
            <a:noFill/>
            <a:ln w="38100">
              <a:solidFill>
                <a:schemeClr val="tx1"/>
              </a:solidFill>
              <a:round/>
              <a:headEnd/>
              <a:tailEnd/>
            </a:ln>
          </p:spPr>
          <p:txBody>
            <a:bodyPr wrap="none" anchor="ctr"/>
            <a:lstStyle/>
            <a:p>
              <a:endParaRPr lang="en-US"/>
            </a:p>
          </p:txBody>
        </p:sp>
        <p:sp>
          <p:nvSpPr>
            <p:cNvPr id="43016" name="Text Box 7"/>
            <p:cNvSpPr txBox="1">
              <a:spLocks noChangeArrowheads="1"/>
            </p:cNvSpPr>
            <p:nvPr/>
          </p:nvSpPr>
          <p:spPr bwMode="auto">
            <a:xfrm>
              <a:off x="2832" y="1958"/>
              <a:ext cx="1872" cy="250"/>
            </a:xfrm>
            <a:prstGeom prst="rect">
              <a:avLst/>
            </a:prstGeom>
            <a:noFill/>
            <a:ln w="12700">
              <a:noFill/>
              <a:miter lim="800000"/>
              <a:headEnd/>
              <a:tailEnd/>
            </a:ln>
          </p:spPr>
          <p:txBody>
            <a:bodyPr>
              <a:spAutoFit/>
            </a:bodyPr>
            <a:lstStyle/>
            <a:p>
              <a:pPr algn="ctr">
                <a:spcBef>
                  <a:spcPct val="50000"/>
                </a:spcBef>
              </a:pPr>
              <a:r>
                <a:rPr lang="en-US" sz="2000">
                  <a:latin typeface="Arial" charset="0"/>
                </a:rPr>
                <a:t>Industry Group Change</a:t>
              </a:r>
            </a:p>
          </p:txBody>
        </p:sp>
        <p:sp>
          <p:nvSpPr>
            <p:cNvPr id="43017" name="Line 8"/>
            <p:cNvSpPr>
              <a:spLocks noChangeShapeType="1"/>
            </p:cNvSpPr>
            <p:nvPr/>
          </p:nvSpPr>
          <p:spPr bwMode="auto">
            <a:xfrm>
              <a:off x="2112" y="1296"/>
              <a:ext cx="2736" cy="0"/>
            </a:xfrm>
            <a:prstGeom prst="line">
              <a:avLst/>
            </a:prstGeom>
            <a:noFill/>
            <a:ln w="38100">
              <a:solidFill>
                <a:schemeClr val="tx1"/>
              </a:solidFill>
              <a:round/>
              <a:headEnd/>
              <a:tailEnd/>
            </a:ln>
          </p:spPr>
          <p:txBody>
            <a:bodyPr wrap="none"/>
            <a:lstStyle/>
            <a:p>
              <a:endParaRPr lang="en-US"/>
            </a:p>
          </p:txBody>
        </p:sp>
        <p:sp>
          <p:nvSpPr>
            <p:cNvPr id="43018" name="Text Box 9"/>
            <p:cNvSpPr txBox="1">
              <a:spLocks noChangeArrowheads="1"/>
            </p:cNvSpPr>
            <p:nvPr/>
          </p:nvSpPr>
          <p:spPr bwMode="auto">
            <a:xfrm>
              <a:off x="3840" y="1478"/>
              <a:ext cx="576" cy="250"/>
            </a:xfrm>
            <a:prstGeom prst="rect">
              <a:avLst/>
            </a:prstGeom>
            <a:noFill/>
            <a:ln w="12700">
              <a:noFill/>
              <a:miter lim="800000"/>
              <a:headEnd/>
              <a:tailEnd/>
            </a:ln>
          </p:spPr>
          <p:txBody>
            <a:bodyPr>
              <a:spAutoFit/>
            </a:bodyPr>
            <a:lstStyle/>
            <a:p>
              <a:pPr algn="ctr">
                <a:spcBef>
                  <a:spcPct val="50000"/>
                </a:spcBef>
              </a:pPr>
              <a:r>
                <a:rPr lang="en-US" sz="2000">
                  <a:latin typeface="Arial" charset="0"/>
                </a:rPr>
                <a:t>+25%</a:t>
              </a:r>
            </a:p>
          </p:txBody>
        </p:sp>
        <p:sp>
          <p:nvSpPr>
            <p:cNvPr id="43019" name="Text Box 10"/>
            <p:cNvSpPr txBox="1">
              <a:spLocks noChangeArrowheads="1"/>
            </p:cNvSpPr>
            <p:nvPr/>
          </p:nvSpPr>
          <p:spPr bwMode="auto">
            <a:xfrm>
              <a:off x="3840" y="2448"/>
              <a:ext cx="576" cy="250"/>
            </a:xfrm>
            <a:prstGeom prst="rect">
              <a:avLst/>
            </a:prstGeom>
            <a:noFill/>
            <a:ln w="12700">
              <a:noFill/>
              <a:miter lim="800000"/>
              <a:headEnd/>
              <a:tailEnd/>
            </a:ln>
          </p:spPr>
          <p:txBody>
            <a:bodyPr>
              <a:spAutoFit/>
            </a:bodyPr>
            <a:lstStyle/>
            <a:p>
              <a:pPr algn="ctr">
                <a:spcBef>
                  <a:spcPct val="50000"/>
                </a:spcBef>
              </a:pPr>
              <a:r>
                <a:rPr lang="en-US" sz="2000">
                  <a:latin typeface="Arial" charset="0"/>
                </a:rPr>
                <a:t>-25%</a:t>
              </a:r>
            </a:p>
          </p:txBody>
        </p:sp>
        <p:sp>
          <p:nvSpPr>
            <p:cNvPr id="43020" name="Oval 11"/>
            <p:cNvSpPr>
              <a:spLocks noChangeArrowheads="1"/>
            </p:cNvSpPr>
            <p:nvPr/>
          </p:nvSpPr>
          <p:spPr bwMode="auto">
            <a:xfrm>
              <a:off x="2112" y="1296"/>
              <a:ext cx="384" cy="1584"/>
            </a:xfrm>
            <a:prstGeom prst="ellipse">
              <a:avLst/>
            </a:prstGeom>
            <a:noFill/>
            <a:ln w="38100">
              <a:solidFill>
                <a:schemeClr val="tx1"/>
              </a:solidFill>
              <a:round/>
              <a:headEnd/>
              <a:tailEnd/>
            </a:ln>
          </p:spPr>
          <p:txBody>
            <a:bodyPr wrap="none" anchor="ctr"/>
            <a:lstStyle/>
            <a:p>
              <a:endParaRPr lang="en-US"/>
            </a:p>
          </p:txBody>
        </p:sp>
        <p:sp>
          <p:nvSpPr>
            <p:cNvPr id="43021" name="Text Box 12"/>
            <p:cNvSpPr txBox="1">
              <a:spLocks noChangeArrowheads="1"/>
            </p:cNvSpPr>
            <p:nvPr/>
          </p:nvSpPr>
          <p:spPr bwMode="auto">
            <a:xfrm>
              <a:off x="2184" y="1920"/>
              <a:ext cx="240" cy="231"/>
            </a:xfrm>
            <a:prstGeom prst="rect">
              <a:avLst/>
            </a:prstGeom>
            <a:noFill/>
            <a:ln w="12700">
              <a:noFill/>
              <a:miter lim="800000"/>
              <a:headEnd/>
              <a:tailEnd/>
            </a:ln>
          </p:spPr>
          <p:txBody>
            <a:bodyPr>
              <a:spAutoFit/>
            </a:bodyPr>
            <a:lstStyle/>
            <a:p>
              <a:pPr algn="ctr">
                <a:spcBef>
                  <a:spcPct val="50000"/>
                </a:spcBef>
              </a:pPr>
              <a:r>
                <a:rPr lang="en-US" sz="1800">
                  <a:latin typeface="Arial" charset="0"/>
                </a:rPr>
                <a:t>B</a:t>
              </a:r>
            </a:p>
          </p:txBody>
        </p:sp>
        <p:sp>
          <p:nvSpPr>
            <p:cNvPr id="43022" name="Text Box 13"/>
            <p:cNvSpPr txBox="1">
              <a:spLocks noChangeArrowheads="1"/>
            </p:cNvSpPr>
            <p:nvPr/>
          </p:nvSpPr>
          <p:spPr bwMode="auto">
            <a:xfrm>
              <a:off x="2189" y="3046"/>
              <a:ext cx="240" cy="231"/>
            </a:xfrm>
            <a:prstGeom prst="rect">
              <a:avLst/>
            </a:prstGeom>
            <a:noFill/>
            <a:ln w="12700">
              <a:noFill/>
              <a:miter lim="800000"/>
              <a:headEnd/>
              <a:tailEnd/>
            </a:ln>
          </p:spPr>
          <p:txBody>
            <a:bodyPr>
              <a:spAutoFit/>
            </a:bodyPr>
            <a:lstStyle/>
            <a:p>
              <a:pPr algn="ctr">
                <a:spcBef>
                  <a:spcPct val="50000"/>
                </a:spcBef>
              </a:pPr>
              <a:r>
                <a:rPr lang="en-US" sz="1800">
                  <a:latin typeface="Arial" charset="0"/>
                </a:rPr>
                <a:t>C</a:t>
              </a:r>
            </a:p>
          </p:txBody>
        </p:sp>
        <p:sp>
          <p:nvSpPr>
            <p:cNvPr id="43023" name="Oval 14"/>
            <p:cNvSpPr>
              <a:spLocks noChangeArrowheads="1"/>
            </p:cNvSpPr>
            <p:nvPr/>
          </p:nvSpPr>
          <p:spPr bwMode="auto">
            <a:xfrm>
              <a:off x="2160" y="720"/>
              <a:ext cx="288" cy="576"/>
            </a:xfrm>
            <a:prstGeom prst="ellipse">
              <a:avLst/>
            </a:prstGeom>
            <a:noFill/>
            <a:ln w="38100">
              <a:solidFill>
                <a:schemeClr val="tx1"/>
              </a:solidFill>
              <a:round/>
              <a:headEnd/>
              <a:tailEnd/>
            </a:ln>
          </p:spPr>
          <p:txBody>
            <a:bodyPr wrap="none" anchor="ctr"/>
            <a:lstStyle/>
            <a:p>
              <a:endParaRPr lang="en-US"/>
            </a:p>
          </p:txBody>
        </p:sp>
        <p:sp>
          <p:nvSpPr>
            <p:cNvPr id="43024" name="Text Box 15"/>
            <p:cNvSpPr txBox="1">
              <a:spLocks noChangeArrowheads="1"/>
            </p:cNvSpPr>
            <p:nvPr/>
          </p:nvSpPr>
          <p:spPr bwMode="auto">
            <a:xfrm>
              <a:off x="2189" y="898"/>
              <a:ext cx="240" cy="231"/>
            </a:xfrm>
            <a:prstGeom prst="rect">
              <a:avLst/>
            </a:prstGeom>
            <a:noFill/>
            <a:ln w="12700">
              <a:noFill/>
              <a:miter lim="800000"/>
              <a:headEnd/>
              <a:tailEnd/>
            </a:ln>
          </p:spPr>
          <p:txBody>
            <a:bodyPr>
              <a:spAutoFit/>
            </a:bodyPr>
            <a:lstStyle/>
            <a:p>
              <a:pPr algn="ctr">
                <a:spcBef>
                  <a:spcPct val="50000"/>
                </a:spcBef>
              </a:pPr>
              <a:r>
                <a:rPr lang="en-US" sz="1800">
                  <a:latin typeface="Arial" charset="0"/>
                </a:rPr>
                <a:t>A</a:t>
              </a:r>
            </a:p>
          </p:txBody>
        </p:sp>
        <p:sp>
          <p:nvSpPr>
            <p:cNvPr id="43025" name="Line 16"/>
            <p:cNvSpPr>
              <a:spLocks noChangeShapeType="1"/>
            </p:cNvSpPr>
            <p:nvPr/>
          </p:nvSpPr>
          <p:spPr bwMode="auto">
            <a:xfrm flipV="1">
              <a:off x="2112" y="2880"/>
              <a:ext cx="2736" cy="0"/>
            </a:xfrm>
            <a:prstGeom prst="line">
              <a:avLst/>
            </a:prstGeom>
            <a:noFill/>
            <a:ln w="38100">
              <a:solidFill>
                <a:schemeClr val="tx1"/>
              </a:solidFill>
              <a:round/>
              <a:headEnd/>
              <a:tailEnd/>
            </a:ln>
          </p:spPr>
          <p:txBody>
            <a:bodyPr wrap="none"/>
            <a:lstStyle/>
            <a:p>
              <a:endParaRPr lang="en-US"/>
            </a:p>
          </p:txBody>
        </p:sp>
        <p:sp>
          <p:nvSpPr>
            <p:cNvPr id="43026" name="Oval 17"/>
            <p:cNvSpPr>
              <a:spLocks noChangeArrowheads="1"/>
            </p:cNvSpPr>
            <p:nvPr/>
          </p:nvSpPr>
          <p:spPr bwMode="auto">
            <a:xfrm>
              <a:off x="2160" y="2880"/>
              <a:ext cx="288" cy="576"/>
            </a:xfrm>
            <a:prstGeom prst="ellipse">
              <a:avLst/>
            </a:prstGeom>
            <a:noFill/>
            <a:ln w="38100">
              <a:solidFill>
                <a:schemeClr val="tx1"/>
              </a:solidFill>
              <a:round/>
              <a:headEnd/>
              <a:tailEnd/>
            </a:ln>
          </p:spPr>
          <p:txBody>
            <a:bodyPr wrap="none" anchor="ctr"/>
            <a:lstStyle/>
            <a:p>
              <a:endParaRPr lang="en-US"/>
            </a:p>
          </p:txBody>
        </p:sp>
        <p:sp>
          <p:nvSpPr>
            <p:cNvPr id="43027" name="Line 18"/>
            <p:cNvSpPr>
              <a:spLocks noChangeShapeType="1"/>
            </p:cNvSpPr>
            <p:nvPr/>
          </p:nvSpPr>
          <p:spPr bwMode="auto">
            <a:xfrm flipV="1">
              <a:off x="3792" y="1296"/>
              <a:ext cx="0" cy="576"/>
            </a:xfrm>
            <a:prstGeom prst="line">
              <a:avLst/>
            </a:prstGeom>
            <a:noFill/>
            <a:ln w="38100">
              <a:solidFill>
                <a:schemeClr val="tx1"/>
              </a:solidFill>
              <a:round/>
              <a:headEnd/>
              <a:tailEnd type="triangle" w="med" len="med"/>
            </a:ln>
          </p:spPr>
          <p:txBody>
            <a:bodyPr wrap="none"/>
            <a:lstStyle/>
            <a:p>
              <a:endParaRPr lang="en-US"/>
            </a:p>
          </p:txBody>
        </p:sp>
        <p:sp>
          <p:nvSpPr>
            <p:cNvPr id="43028" name="Line 19"/>
            <p:cNvSpPr>
              <a:spLocks noChangeShapeType="1"/>
            </p:cNvSpPr>
            <p:nvPr/>
          </p:nvSpPr>
          <p:spPr bwMode="auto">
            <a:xfrm>
              <a:off x="3792" y="2304"/>
              <a:ext cx="0" cy="576"/>
            </a:xfrm>
            <a:prstGeom prst="line">
              <a:avLst/>
            </a:prstGeom>
            <a:noFill/>
            <a:ln w="38100">
              <a:solidFill>
                <a:schemeClr val="tx1"/>
              </a:solidFill>
              <a:round/>
              <a:headEnd/>
              <a:tailEnd type="triangle" w="med" len="med"/>
            </a:ln>
          </p:spPr>
          <p:txBody>
            <a:bodyPr wrap="none"/>
            <a:lstStyle/>
            <a:p>
              <a:endParaRPr lang="en-US"/>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18BB7B42-C1DA-4675-AF13-317B333012CF}" type="slidenum">
              <a:rPr lang="en-US"/>
              <a:pPr>
                <a:defRPr/>
              </a:pPr>
              <a:t>29</a:t>
            </a:fld>
            <a:endParaRPr lang="en-US"/>
          </a:p>
        </p:txBody>
      </p:sp>
      <p:sp>
        <p:nvSpPr>
          <p:cNvPr id="44035" name="Text Box 2"/>
          <p:cNvSpPr txBox="1">
            <a:spLocks noChangeArrowheads="1"/>
          </p:cNvSpPr>
          <p:nvPr/>
        </p:nvSpPr>
        <p:spPr bwMode="auto">
          <a:xfrm>
            <a:off x="609600" y="2286000"/>
            <a:ext cx="4648200" cy="3276600"/>
          </a:xfrm>
          <a:prstGeom prst="rect">
            <a:avLst/>
          </a:prstGeom>
          <a:noFill/>
          <a:ln w="9525">
            <a:noFill/>
            <a:miter lim="800000"/>
            <a:headEnd/>
            <a:tailEnd/>
          </a:ln>
        </p:spPr>
        <p:txBody>
          <a:bodyPr lIns="0" tIns="0" rIns="0" bIns="0"/>
          <a:lstStyle/>
          <a:p>
            <a:pPr marL="214313" indent="-214313" defTabSz="471488" eaLnBrk="0" hangingPunct="0">
              <a:buClr>
                <a:schemeClr val="accent1"/>
              </a:buClr>
              <a:buSzPct val="120000"/>
              <a:buFontTx/>
              <a:buChar char="•"/>
            </a:pPr>
            <a:r>
              <a:rPr lang="en-US" sz="2300">
                <a:latin typeface="Arial" charset="0"/>
              </a:rPr>
              <a:t>Add in a provision for Loss Adjustment Expense (Expenses of an insurer which are directly chargeable to the settlement of claims—such as investigating cases and defending law suits)</a:t>
            </a:r>
          </a:p>
          <a:p>
            <a:pPr marL="214313" indent="-214313" defTabSz="471488" eaLnBrk="0" hangingPunct="0">
              <a:spcBef>
                <a:spcPct val="50000"/>
              </a:spcBef>
              <a:buClr>
                <a:schemeClr val="accent1"/>
              </a:buClr>
              <a:buSzPct val="120000"/>
              <a:buFontTx/>
              <a:buChar char="•"/>
            </a:pPr>
            <a:r>
              <a:rPr lang="en-US" sz="2300">
                <a:latin typeface="Arial" charset="0"/>
              </a:rPr>
              <a:t>May also include loss-based assessments</a:t>
            </a:r>
          </a:p>
        </p:txBody>
      </p:sp>
      <p:grpSp>
        <p:nvGrpSpPr>
          <p:cNvPr id="44036" name="Group 3"/>
          <p:cNvGrpSpPr>
            <a:grpSpLocks/>
          </p:cNvGrpSpPr>
          <p:nvPr/>
        </p:nvGrpSpPr>
        <p:grpSpPr bwMode="auto">
          <a:xfrm>
            <a:off x="5791200" y="1676400"/>
            <a:ext cx="2914650" cy="4003675"/>
            <a:chOff x="3648" y="1056"/>
            <a:chExt cx="1836" cy="2522"/>
          </a:xfrm>
        </p:grpSpPr>
        <p:sp>
          <p:nvSpPr>
            <p:cNvPr id="44038" name="AutoShape 4"/>
            <p:cNvSpPr>
              <a:spLocks noChangeArrowheads="1"/>
            </p:cNvSpPr>
            <p:nvPr/>
          </p:nvSpPr>
          <p:spPr bwMode="auto">
            <a:xfrm flipV="1">
              <a:off x="3669" y="1800"/>
              <a:ext cx="1682" cy="1778"/>
            </a:xfrm>
            <a:prstGeom prst="roundRect">
              <a:avLst>
                <a:gd name="adj" fmla="val 0"/>
              </a:avLst>
            </a:prstGeom>
            <a:noFill/>
            <a:ln w="31369">
              <a:solidFill>
                <a:schemeClr val="tx1"/>
              </a:solidFill>
              <a:round/>
              <a:headEnd/>
              <a:tailEnd/>
            </a:ln>
          </p:spPr>
          <p:txBody>
            <a:bodyPr wrap="none" anchor="ctr"/>
            <a:lstStyle/>
            <a:p>
              <a:endParaRPr lang="en-US"/>
            </a:p>
          </p:txBody>
        </p:sp>
        <p:sp>
          <p:nvSpPr>
            <p:cNvPr id="44039" name="Line 5"/>
            <p:cNvSpPr>
              <a:spLocks noChangeShapeType="1"/>
            </p:cNvSpPr>
            <p:nvPr/>
          </p:nvSpPr>
          <p:spPr bwMode="auto">
            <a:xfrm>
              <a:off x="3676" y="2227"/>
              <a:ext cx="1668" cy="0"/>
            </a:xfrm>
            <a:prstGeom prst="line">
              <a:avLst/>
            </a:prstGeom>
            <a:noFill/>
            <a:ln w="31369">
              <a:solidFill>
                <a:schemeClr val="tx1"/>
              </a:solidFill>
              <a:round/>
              <a:headEnd/>
              <a:tailEnd/>
            </a:ln>
          </p:spPr>
          <p:txBody>
            <a:bodyPr wrap="none" anchor="ctr"/>
            <a:lstStyle/>
            <a:p>
              <a:endParaRPr lang="en-US"/>
            </a:p>
          </p:txBody>
        </p:sp>
        <p:sp>
          <p:nvSpPr>
            <p:cNvPr id="44040" name="Text Box 6"/>
            <p:cNvSpPr txBox="1">
              <a:spLocks noChangeArrowheads="1"/>
            </p:cNvSpPr>
            <p:nvPr/>
          </p:nvSpPr>
          <p:spPr bwMode="auto">
            <a:xfrm>
              <a:off x="3938" y="1837"/>
              <a:ext cx="1283" cy="390"/>
            </a:xfrm>
            <a:prstGeom prst="rect">
              <a:avLst/>
            </a:prstGeom>
            <a:noFill/>
            <a:ln w="9525">
              <a:noFill/>
              <a:miter lim="800000"/>
              <a:headEnd/>
              <a:tailEnd/>
            </a:ln>
          </p:spPr>
          <p:txBody>
            <a:bodyPr lIns="0" tIns="0" rIns="0" bIns="0"/>
            <a:lstStyle/>
            <a:p>
              <a:pPr defTabSz="471488" eaLnBrk="0" hangingPunct="0">
                <a:buClr>
                  <a:srgbClr val="FF8100"/>
                </a:buClr>
                <a:buSzPct val="90000"/>
                <a:buFont typeface="Monotype Sorts" pitchFamily="2" charset="2"/>
                <a:buNone/>
              </a:pPr>
              <a:r>
                <a:rPr lang="en-US" sz="1800" b="1">
                  <a:latin typeface="Arial" charset="0"/>
                </a:rPr>
                <a:t>Loss Adjustment</a:t>
              </a:r>
            </a:p>
            <a:p>
              <a:pPr defTabSz="471488" eaLnBrk="0" hangingPunct="0">
                <a:buClr>
                  <a:srgbClr val="FF8100"/>
                </a:buClr>
                <a:buSzPct val="90000"/>
                <a:buFont typeface="Monotype Sorts" pitchFamily="2" charset="2"/>
                <a:buNone/>
              </a:pPr>
              <a:r>
                <a:rPr lang="en-US" sz="1800" b="1">
                  <a:latin typeface="Arial" charset="0"/>
                </a:rPr>
                <a:t>      Expense</a:t>
              </a:r>
              <a:endParaRPr lang="en-US">
                <a:latin typeface="Arial" charset="0"/>
              </a:endParaRPr>
            </a:p>
          </p:txBody>
        </p:sp>
        <p:sp>
          <p:nvSpPr>
            <p:cNvPr id="44041" name="Text Box 7"/>
            <p:cNvSpPr txBox="1">
              <a:spLocks noChangeArrowheads="1"/>
            </p:cNvSpPr>
            <p:nvPr/>
          </p:nvSpPr>
          <p:spPr bwMode="auto">
            <a:xfrm>
              <a:off x="3992" y="2538"/>
              <a:ext cx="1126" cy="595"/>
            </a:xfrm>
            <a:prstGeom prst="rect">
              <a:avLst/>
            </a:prstGeom>
            <a:noFill/>
            <a:ln w="9525">
              <a:noFill/>
              <a:miter lim="800000"/>
              <a:headEnd/>
              <a:tailEnd/>
            </a:ln>
          </p:spPr>
          <p:txBody>
            <a:bodyPr lIns="0" tIns="0" rIns="0" bIns="0"/>
            <a:lstStyle/>
            <a:p>
              <a:pPr defTabSz="471488" eaLnBrk="0" hangingPunct="0">
                <a:buClr>
                  <a:srgbClr val="FF8100"/>
                </a:buClr>
                <a:buSzPct val="90000"/>
                <a:buFont typeface="Monotype Sorts" pitchFamily="2" charset="2"/>
                <a:buNone/>
              </a:pPr>
              <a:r>
                <a:rPr lang="en-US" sz="1800" b="1">
                  <a:latin typeface="Arial" charset="0"/>
                </a:rPr>
                <a:t>Developed and</a:t>
              </a:r>
            </a:p>
            <a:p>
              <a:pPr defTabSz="471488" eaLnBrk="0" hangingPunct="0">
                <a:buClr>
                  <a:srgbClr val="FF8100"/>
                </a:buClr>
                <a:buSzPct val="90000"/>
                <a:buFont typeface="Monotype Sorts" pitchFamily="2" charset="2"/>
                <a:buNone/>
              </a:pPr>
              <a:r>
                <a:rPr lang="en-US" sz="1800" b="1">
                  <a:latin typeface="Arial" charset="0"/>
                </a:rPr>
                <a:t>     Trended</a:t>
              </a:r>
            </a:p>
            <a:p>
              <a:pPr defTabSz="471488" eaLnBrk="0" hangingPunct="0">
                <a:buClr>
                  <a:srgbClr val="FF8100"/>
                </a:buClr>
                <a:buSzPct val="90000"/>
                <a:buFont typeface="Monotype Sorts" pitchFamily="2" charset="2"/>
                <a:buNone/>
              </a:pPr>
              <a:r>
                <a:rPr lang="en-US" sz="1800" b="1">
                  <a:latin typeface="Arial" charset="0"/>
                </a:rPr>
                <a:t>      Losses</a:t>
              </a:r>
              <a:endParaRPr lang="en-US">
                <a:latin typeface="Arial" charset="0"/>
              </a:endParaRPr>
            </a:p>
          </p:txBody>
        </p:sp>
        <p:grpSp>
          <p:nvGrpSpPr>
            <p:cNvPr id="44042" name="Group 8"/>
            <p:cNvGrpSpPr>
              <a:grpSpLocks/>
            </p:cNvGrpSpPr>
            <p:nvPr/>
          </p:nvGrpSpPr>
          <p:grpSpPr bwMode="auto">
            <a:xfrm>
              <a:off x="3648" y="1056"/>
              <a:ext cx="1836" cy="517"/>
              <a:chOff x="4276" y="1691"/>
              <a:chExt cx="1836" cy="517"/>
            </a:xfrm>
          </p:grpSpPr>
          <p:sp>
            <p:nvSpPr>
              <p:cNvPr id="44043" name="Text Box 9"/>
              <p:cNvSpPr txBox="1">
                <a:spLocks noChangeArrowheads="1"/>
              </p:cNvSpPr>
              <p:nvPr/>
            </p:nvSpPr>
            <p:spPr bwMode="auto">
              <a:xfrm>
                <a:off x="4653" y="1691"/>
                <a:ext cx="1019" cy="247"/>
              </a:xfrm>
              <a:prstGeom prst="rect">
                <a:avLst/>
              </a:prstGeom>
              <a:noFill/>
              <a:ln w="9525">
                <a:noFill/>
                <a:miter lim="800000"/>
                <a:headEnd/>
                <a:tailEnd/>
              </a:ln>
            </p:spPr>
            <p:txBody>
              <a:bodyPr lIns="0" tIns="0" rIns="0" bIns="0"/>
              <a:lstStyle/>
              <a:p>
                <a:pPr defTabSz="471488" eaLnBrk="0" hangingPunct="0">
                  <a:buClr>
                    <a:srgbClr val="FF8100"/>
                  </a:buClr>
                  <a:buSzPct val="90000"/>
                  <a:buFont typeface="Monotype Sorts" pitchFamily="2" charset="2"/>
                  <a:buNone/>
                </a:pPr>
                <a:r>
                  <a:rPr lang="en-US" b="1">
                    <a:latin typeface="Arial" charset="0"/>
                  </a:rPr>
                  <a:t>Loss Cost </a:t>
                </a:r>
                <a:r>
                  <a:rPr lang="en-US" sz="1800" b="1">
                    <a:latin typeface="Arial" charset="0"/>
                  </a:rPr>
                  <a:t>including LAE</a:t>
                </a:r>
              </a:p>
            </p:txBody>
          </p:sp>
          <p:sp>
            <p:nvSpPr>
              <p:cNvPr id="44044" name="Text Box 10"/>
              <p:cNvSpPr txBox="1">
                <a:spLocks noChangeArrowheads="1"/>
              </p:cNvSpPr>
              <p:nvPr/>
            </p:nvSpPr>
            <p:spPr bwMode="auto">
              <a:xfrm>
                <a:off x="4276" y="1961"/>
                <a:ext cx="1836" cy="247"/>
              </a:xfrm>
              <a:prstGeom prst="rect">
                <a:avLst/>
              </a:prstGeom>
              <a:noFill/>
              <a:ln w="9525">
                <a:noFill/>
                <a:miter lim="800000"/>
                <a:headEnd/>
                <a:tailEnd/>
              </a:ln>
            </p:spPr>
            <p:txBody>
              <a:bodyPr lIns="0" tIns="0" rIns="0" bIns="0"/>
              <a:lstStyle/>
              <a:p>
                <a:pPr defTabSz="471488" eaLnBrk="0" hangingPunct="0">
                  <a:buClr>
                    <a:srgbClr val="FF8100"/>
                  </a:buClr>
                  <a:buSzPct val="90000"/>
                  <a:buFont typeface="Monotype Sorts" pitchFamily="2" charset="2"/>
                  <a:buNone/>
                </a:pPr>
                <a:endParaRPr lang="en-US">
                  <a:latin typeface="Arial" charset="0"/>
                </a:endParaRPr>
              </a:p>
            </p:txBody>
          </p:sp>
        </p:grpSp>
      </p:grpSp>
      <p:sp>
        <p:nvSpPr>
          <p:cNvPr id="44037" name="Rectangle 11"/>
          <p:cNvSpPr>
            <a:spLocks noChangeArrowheads="1"/>
          </p:cNvSpPr>
          <p:nvPr/>
        </p:nvSpPr>
        <p:spPr bwMode="auto">
          <a:xfrm>
            <a:off x="685800" y="228600"/>
            <a:ext cx="7772400" cy="838200"/>
          </a:xfrm>
          <a:prstGeom prst="rect">
            <a:avLst/>
          </a:prstGeom>
          <a:noFill/>
          <a:ln w="9525">
            <a:noFill/>
            <a:miter lim="800000"/>
            <a:headEnd/>
            <a:tailEnd/>
          </a:ln>
        </p:spPr>
        <p:txBody>
          <a:bodyPr anchor="ctr"/>
          <a:lstStyle/>
          <a:p>
            <a:pPr algn="ctr"/>
            <a:r>
              <a:rPr lang="en-US" sz="3200" b="1">
                <a:solidFill>
                  <a:srgbClr val="0033CC"/>
                </a:solidFill>
                <a:latin typeface="Arial" charset="0"/>
              </a:rPr>
              <a:t>Final Loss Cost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A96E6C52-904B-4F3F-9887-B05346BB25E2}" type="slidenum">
              <a:rPr lang="en-US"/>
              <a:pPr>
                <a:defRPr/>
              </a:pPr>
              <a:t>3</a:t>
            </a:fld>
            <a:endParaRPr lang="en-US"/>
          </a:p>
        </p:txBody>
      </p:sp>
      <p:sp>
        <p:nvSpPr>
          <p:cNvPr id="18435" name="Rectangle 2"/>
          <p:cNvSpPr>
            <a:spLocks noGrp="1" noChangeArrowheads="1"/>
          </p:cNvSpPr>
          <p:nvPr>
            <p:ph type="title"/>
          </p:nvPr>
        </p:nvSpPr>
        <p:spPr>
          <a:xfrm>
            <a:off x="1168400" y="152400"/>
            <a:ext cx="6908800" cy="1143000"/>
          </a:xfrm>
        </p:spPr>
        <p:txBody>
          <a:bodyPr lIns="90488" tIns="44450" rIns="90488" bIns="44450"/>
          <a:lstStyle/>
          <a:p>
            <a:pPr eaLnBrk="1" hangingPunct="1"/>
            <a:r>
              <a:rPr lang="en-US" smtClean="0"/>
              <a:t>Rating Bureau Perspective Outline</a:t>
            </a:r>
          </a:p>
        </p:txBody>
      </p:sp>
      <p:sp>
        <p:nvSpPr>
          <p:cNvPr id="18436" name="Rectangle 3"/>
          <p:cNvSpPr>
            <a:spLocks noGrp="1" noChangeArrowheads="1"/>
          </p:cNvSpPr>
          <p:nvPr>
            <p:ph type="body" idx="1"/>
          </p:nvPr>
        </p:nvSpPr>
        <p:spPr>
          <a:xfrm>
            <a:off x="914400" y="2057400"/>
            <a:ext cx="7620000" cy="3581400"/>
          </a:xfrm>
        </p:spPr>
        <p:txBody>
          <a:bodyPr lIns="90488" tIns="44450" rIns="90488" bIns="44450"/>
          <a:lstStyle/>
          <a:p>
            <a:pPr eaLnBrk="1" hangingPunct="1">
              <a:spcBef>
                <a:spcPct val="150000"/>
              </a:spcBef>
            </a:pPr>
            <a:r>
              <a:rPr lang="en-US" sz="2400" smtClean="0"/>
              <a:t>Overview of Workers Compensation Insurance</a:t>
            </a:r>
          </a:p>
          <a:p>
            <a:pPr eaLnBrk="1" hangingPunct="1">
              <a:spcBef>
                <a:spcPct val="150000"/>
              </a:spcBef>
            </a:pPr>
            <a:r>
              <a:rPr lang="en-US" sz="2400" smtClean="0"/>
              <a:t>NCCI Filing</a:t>
            </a:r>
          </a:p>
          <a:p>
            <a:pPr eaLnBrk="1" hangingPunct="1">
              <a:spcBef>
                <a:spcPct val="150000"/>
              </a:spcBef>
            </a:pPr>
            <a:r>
              <a:rPr lang="en-US" sz="2400" smtClean="0"/>
              <a:t>Overall Rate / Loss Cost Level Change</a:t>
            </a:r>
          </a:p>
          <a:p>
            <a:pPr eaLnBrk="1" hangingPunct="1">
              <a:spcBef>
                <a:spcPct val="150000"/>
              </a:spcBef>
            </a:pPr>
            <a:r>
              <a:rPr lang="en-US" sz="2400" smtClean="0"/>
              <a:t>Classification Rate / Loss Cost Changes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3048000"/>
            <a:ext cx="9220200" cy="1752600"/>
          </a:xfrm>
          <a:prstGeom prst="rect">
            <a:avLst/>
          </a:prstGeom>
          <a:noFill/>
          <a:ln w="9525">
            <a:noFill/>
            <a:miter lim="800000"/>
            <a:headEnd/>
            <a:tailEnd/>
          </a:ln>
        </p:spPr>
        <p:txBody>
          <a:bodyPr/>
          <a:lstStyle/>
          <a:p>
            <a:pPr algn="ctr">
              <a:spcBef>
                <a:spcPct val="20000"/>
              </a:spcBef>
              <a:buClr>
                <a:srgbClr val="0033CC"/>
              </a:buClr>
              <a:buSzPct val="120000"/>
              <a:defRPr/>
            </a:pPr>
            <a:r>
              <a:rPr lang="en-US" sz="3500" b="1" kern="0" dirty="0">
                <a:latin typeface="+mn-lt"/>
              </a:rPr>
              <a:t>Insurance Company Perspective</a:t>
            </a:r>
          </a:p>
          <a:p>
            <a:pPr algn="ctr">
              <a:spcBef>
                <a:spcPct val="20000"/>
              </a:spcBef>
              <a:buClr>
                <a:srgbClr val="0033CC"/>
              </a:buClr>
              <a:buSzPct val="120000"/>
              <a:defRPr/>
            </a:pPr>
            <a:endParaRPr lang="en-US" sz="3500" b="1" kern="0" dirty="0">
              <a:latin typeface="+mn-lt"/>
            </a:endParaRPr>
          </a:p>
          <a:p>
            <a:pPr algn="ctr">
              <a:spcBef>
                <a:spcPct val="20000"/>
              </a:spcBef>
              <a:buClr>
                <a:srgbClr val="0033CC"/>
              </a:buClr>
              <a:buSzPct val="120000"/>
              <a:defRPr/>
            </a:pPr>
            <a:endParaRPr lang="en-US" sz="3500" b="1" kern="0" dirty="0">
              <a:latin typeface="+mn-lt"/>
            </a:endParaRPr>
          </a:p>
        </p:txBody>
      </p:sp>
      <p:sp>
        <p:nvSpPr>
          <p:cNvPr id="5" name="Rectangle 2"/>
          <p:cNvSpPr txBox="1">
            <a:spLocks noChangeArrowheads="1"/>
          </p:cNvSpPr>
          <p:nvPr/>
        </p:nvSpPr>
        <p:spPr bwMode="auto">
          <a:xfrm>
            <a:off x="304800" y="441325"/>
            <a:ext cx="8610600" cy="11588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lvl1pPr algn="ctr" rtl="0" eaLnBrk="0" fontAlgn="base" hangingPunct="0">
              <a:spcBef>
                <a:spcPct val="0"/>
              </a:spcBef>
              <a:spcAft>
                <a:spcPct val="0"/>
              </a:spcAft>
              <a:defRPr sz="3200" b="1">
                <a:solidFill>
                  <a:srgbClr val="0033CC"/>
                </a:solidFill>
                <a:latin typeface="+mj-lt"/>
                <a:ea typeface="+mj-ea"/>
                <a:cs typeface="+mj-cs"/>
              </a:defRPr>
            </a:lvl1pPr>
            <a:lvl2pPr algn="ctr" rtl="0" eaLnBrk="0" fontAlgn="base" hangingPunct="0">
              <a:spcBef>
                <a:spcPct val="0"/>
              </a:spcBef>
              <a:spcAft>
                <a:spcPct val="0"/>
              </a:spcAft>
              <a:defRPr sz="3200" b="1">
                <a:solidFill>
                  <a:srgbClr val="0033CC"/>
                </a:solidFill>
                <a:latin typeface="Arial" charset="0"/>
              </a:defRPr>
            </a:lvl2pPr>
            <a:lvl3pPr algn="ctr" rtl="0" eaLnBrk="0" fontAlgn="base" hangingPunct="0">
              <a:spcBef>
                <a:spcPct val="0"/>
              </a:spcBef>
              <a:spcAft>
                <a:spcPct val="0"/>
              </a:spcAft>
              <a:defRPr sz="3200" b="1">
                <a:solidFill>
                  <a:srgbClr val="0033CC"/>
                </a:solidFill>
                <a:latin typeface="Arial" charset="0"/>
              </a:defRPr>
            </a:lvl3pPr>
            <a:lvl4pPr algn="ctr" rtl="0" eaLnBrk="0" fontAlgn="base" hangingPunct="0">
              <a:spcBef>
                <a:spcPct val="0"/>
              </a:spcBef>
              <a:spcAft>
                <a:spcPct val="0"/>
              </a:spcAft>
              <a:defRPr sz="3200" b="1">
                <a:solidFill>
                  <a:srgbClr val="0033CC"/>
                </a:solidFill>
                <a:latin typeface="Arial" charset="0"/>
              </a:defRPr>
            </a:lvl4pPr>
            <a:lvl5pPr algn="ctr" rtl="0" eaLnBrk="0" fontAlgn="base" hangingPunct="0">
              <a:spcBef>
                <a:spcPct val="0"/>
              </a:spcBef>
              <a:spcAft>
                <a:spcPct val="0"/>
              </a:spcAft>
              <a:defRPr sz="3200" b="1">
                <a:solidFill>
                  <a:srgbClr val="0033CC"/>
                </a:solidFill>
                <a:latin typeface="Arial" charset="0"/>
              </a:defRPr>
            </a:lvl5pPr>
            <a:lvl6pPr marL="457200" algn="ctr" rtl="0" fontAlgn="base">
              <a:spcBef>
                <a:spcPct val="0"/>
              </a:spcBef>
              <a:spcAft>
                <a:spcPct val="0"/>
              </a:spcAft>
              <a:defRPr sz="3200" b="1">
                <a:solidFill>
                  <a:srgbClr val="0033CC"/>
                </a:solidFill>
                <a:latin typeface="Arial" charset="0"/>
              </a:defRPr>
            </a:lvl6pPr>
            <a:lvl7pPr marL="914400" algn="ctr" rtl="0" fontAlgn="base">
              <a:spcBef>
                <a:spcPct val="0"/>
              </a:spcBef>
              <a:spcAft>
                <a:spcPct val="0"/>
              </a:spcAft>
              <a:defRPr sz="3200" b="1">
                <a:solidFill>
                  <a:srgbClr val="0033CC"/>
                </a:solidFill>
                <a:latin typeface="Arial" charset="0"/>
              </a:defRPr>
            </a:lvl7pPr>
            <a:lvl8pPr marL="1371600" algn="ctr" rtl="0" fontAlgn="base">
              <a:spcBef>
                <a:spcPct val="0"/>
              </a:spcBef>
              <a:spcAft>
                <a:spcPct val="0"/>
              </a:spcAft>
              <a:defRPr sz="3200" b="1">
                <a:solidFill>
                  <a:srgbClr val="0033CC"/>
                </a:solidFill>
                <a:latin typeface="Arial" charset="0"/>
              </a:defRPr>
            </a:lvl8pPr>
            <a:lvl9pPr marL="1828800" algn="ctr" rtl="0" fontAlgn="base">
              <a:spcBef>
                <a:spcPct val="0"/>
              </a:spcBef>
              <a:spcAft>
                <a:spcPct val="0"/>
              </a:spcAft>
              <a:defRPr sz="3200" b="1">
                <a:solidFill>
                  <a:srgbClr val="0033CC"/>
                </a:solidFill>
                <a:latin typeface="Arial" charset="0"/>
              </a:defRPr>
            </a:lvl9pPr>
          </a:lstStyle>
          <a:p>
            <a:pPr eaLnBrk="1" hangingPunct="1"/>
            <a:r>
              <a:rPr lang="en-US" sz="3500" smtClean="0"/>
              <a:t>Workers Compensation Ratemaking—An Overview</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D62C9D5-3A9F-4EB5-BD76-C1E7083B739C}" type="slidenum">
              <a:rPr lang="en-US"/>
              <a:pPr>
                <a:defRPr/>
              </a:pPr>
              <a:t>31</a:t>
            </a:fld>
            <a:endParaRPr lang="en-US"/>
          </a:p>
        </p:txBody>
      </p:sp>
      <p:sp>
        <p:nvSpPr>
          <p:cNvPr id="46083" name="Rectangle 2"/>
          <p:cNvSpPr>
            <a:spLocks noChangeArrowheads="1"/>
          </p:cNvSpPr>
          <p:nvPr/>
        </p:nvSpPr>
        <p:spPr bwMode="auto">
          <a:xfrm>
            <a:off x="1828800" y="1981200"/>
            <a:ext cx="6400800" cy="3886200"/>
          </a:xfrm>
          <a:prstGeom prst="rect">
            <a:avLst/>
          </a:prstGeom>
          <a:noFill/>
          <a:ln w="12700">
            <a:noFill/>
            <a:miter lim="800000"/>
            <a:headEnd/>
            <a:tailEnd/>
          </a:ln>
        </p:spPr>
        <p:txBody>
          <a:bodyPr lIns="90488" tIns="44450" rIns="90488" bIns="44450"/>
          <a:lstStyle/>
          <a:p>
            <a:pPr marL="342900" indent="-342900">
              <a:spcBef>
                <a:spcPct val="100000"/>
              </a:spcBef>
              <a:buClr>
                <a:schemeClr val="accent1"/>
              </a:buClr>
              <a:buSzPct val="120000"/>
              <a:buFontTx/>
              <a:buChar char="•"/>
            </a:pPr>
            <a:r>
              <a:rPr lang="en-US">
                <a:latin typeface="Arial" charset="0"/>
              </a:rPr>
              <a:t>Expenses</a:t>
            </a:r>
          </a:p>
          <a:p>
            <a:pPr marL="342900" indent="-342900">
              <a:spcBef>
                <a:spcPct val="100000"/>
              </a:spcBef>
              <a:buClr>
                <a:schemeClr val="accent1"/>
              </a:buClr>
              <a:buSzPct val="120000"/>
              <a:buFontTx/>
              <a:buChar char="•"/>
            </a:pPr>
            <a:r>
              <a:rPr lang="en-US">
                <a:latin typeface="Arial" charset="0"/>
              </a:rPr>
              <a:t>Loss Cost Multipliers</a:t>
            </a:r>
          </a:p>
          <a:p>
            <a:pPr marL="342900" indent="-342900">
              <a:spcBef>
                <a:spcPct val="100000"/>
              </a:spcBef>
              <a:buClr>
                <a:schemeClr val="accent1"/>
              </a:buClr>
              <a:buSzPct val="120000"/>
              <a:buFontTx/>
              <a:buChar char="•"/>
            </a:pPr>
            <a:r>
              <a:rPr lang="en-US">
                <a:latin typeface="Arial" charset="0"/>
              </a:rPr>
              <a:t>Company Pricing Programs</a:t>
            </a:r>
          </a:p>
          <a:p>
            <a:pPr marL="342900" indent="-342900">
              <a:spcBef>
                <a:spcPct val="100000"/>
              </a:spcBef>
              <a:buClr>
                <a:schemeClr val="accent1"/>
              </a:buClr>
              <a:buSzPct val="120000"/>
              <a:buFontTx/>
              <a:buChar char="•"/>
            </a:pPr>
            <a:r>
              <a:rPr lang="en-US">
                <a:latin typeface="Arial" charset="0"/>
              </a:rPr>
              <a:t>Predictive Modeling</a:t>
            </a:r>
          </a:p>
          <a:p>
            <a:pPr marL="342900" indent="-342900">
              <a:spcBef>
                <a:spcPct val="100000"/>
              </a:spcBef>
              <a:buClr>
                <a:schemeClr val="accent1"/>
              </a:buClr>
              <a:buSzPct val="120000"/>
              <a:buFontTx/>
              <a:buChar char="•"/>
            </a:pPr>
            <a:r>
              <a:rPr lang="en-US">
                <a:latin typeface="Arial" charset="0"/>
              </a:rPr>
              <a:t>Current Workers Compensation Market</a:t>
            </a:r>
          </a:p>
        </p:txBody>
      </p:sp>
      <p:sp>
        <p:nvSpPr>
          <p:cNvPr id="46084" name="Rectangle 3"/>
          <p:cNvSpPr>
            <a:spLocks noGrp="1" noChangeArrowheads="1"/>
          </p:cNvSpPr>
          <p:nvPr>
            <p:ph type="title"/>
          </p:nvPr>
        </p:nvSpPr>
        <p:spPr>
          <a:xfrm>
            <a:off x="457200" y="228600"/>
            <a:ext cx="8305800" cy="1143000"/>
          </a:xfrm>
        </p:spPr>
        <p:txBody>
          <a:bodyPr lIns="90488" tIns="44450" rIns="90488" bIns="44450"/>
          <a:lstStyle/>
          <a:p>
            <a:pPr eaLnBrk="1" hangingPunct="1"/>
            <a:r>
              <a:rPr lang="en-US" smtClean="0"/>
              <a:t>Insurance Company Perspective Outline</a:t>
            </a:r>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2"/>
          </p:nvPr>
        </p:nvSpPr>
        <p:spPr/>
        <p:txBody>
          <a:bodyPr/>
          <a:lstStyle/>
          <a:p>
            <a:pPr>
              <a:defRPr/>
            </a:pPr>
            <a:fld id="{726A472D-1C35-4D7F-A05D-F0E6EF56F116}" type="slidenum">
              <a:rPr lang="en-US"/>
              <a:pPr>
                <a:defRPr/>
              </a:pPr>
              <a:t>32</a:t>
            </a:fld>
            <a:endParaRPr lang="en-US"/>
          </a:p>
        </p:txBody>
      </p:sp>
      <p:sp>
        <p:nvSpPr>
          <p:cNvPr id="47107" name="Text Box 2"/>
          <p:cNvSpPr txBox="1">
            <a:spLocks noChangeArrowheads="1"/>
          </p:cNvSpPr>
          <p:nvPr/>
        </p:nvSpPr>
        <p:spPr bwMode="auto">
          <a:xfrm>
            <a:off x="457200" y="5754688"/>
            <a:ext cx="8305800" cy="722312"/>
          </a:xfrm>
          <a:prstGeom prst="rect">
            <a:avLst/>
          </a:prstGeom>
          <a:noFill/>
          <a:ln w="9525">
            <a:noFill/>
            <a:miter lim="800000"/>
            <a:headEnd/>
            <a:tailEnd/>
          </a:ln>
        </p:spPr>
        <p:txBody>
          <a:bodyPr lIns="0" tIns="0" rIns="0" bIns="0"/>
          <a:lstStyle/>
          <a:p>
            <a:pPr marL="192088" indent="-192088" defTabSz="423863">
              <a:buClr>
                <a:srgbClr val="E12000"/>
              </a:buClr>
              <a:buSzPct val="46000"/>
              <a:buFont typeface="Monotype Sorts" pitchFamily="2" charset="2"/>
              <a:buNone/>
            </a:pPr>
            <a:r>
              <a:rPr lang="en-US">
                <a:solidFill>
                  <a:srgbClr val="000000"/>
                </a:solidFill>
                <a:latin typeface="Arial" charset="0"/>
              </a:rPr>
              <a:t>	</a:t>
            </a:r>
            <a:r>
              <a:rPr lang="en-US" sz="1800" b="1">
                <a:solidFill>
                  <a:srgbClr val="000000"/>
                </a:solidFill>
                <a:latin typeface="Arial" charset="0"/>
              </a:rPr>
              <a:t>A provision for each expense item is added to the final loss cost to produce a full manual rate</a:t>
            </a:r>
            <a:endParaRPr lang="en-US" sz="1800" b="1">
              <a:latin typeface="Arial" charset="0"/>
            </a:endParaRPr>
          </a:p>
        </p:txBody>
      </p:sp>
      <p:grpSp>
        <p:nvGrpSpPr>
          <p:cNvPr id="47108" name="Group 3"/>
          <p:cNvGrpSpPr>
            <a:grpSpLocks/>
          </p:cNvGrpSpPr>
          <p:nvPr/>
        </p:nvGrpSpPr>
        <p:grpSpPr bwMode="auto">
          <a:xfrm>
            <a:off x="6043613" y="1219200"/>
            <a:ext cx="2566987" cy="4406900"/>
            <a:chOff x="3552" y="1097"/>
            <a:chExt cx="1617" cy="2776"/>
          </a:xfrm>
        </p:grpSpPr>
        <p:sp>
          <p:nvSpPr>
            <p:cNvPr id="47112" name="AutoShape 4"/>
            <p:cNvSpPr>
              <a:spLocks noChangeArrowheads="1"/>
            </p:cNvSpPr>
            <p:nvPr/>
          </p:nvSpPr>
          <p:spPr bwMode="auto">
            <a:xfrm flipV="1">
              <a:off x="3552" y="1446"/>
              <a:ext cx="1529" cy="2427"/>
            </a:xfrm>
            <a:prstGeom prst="roundRect">
              <a:avLst>
                <a:gd name="adj" fmla="val 0"/>
              </a:avLst>
            </a:prstGeom>
            <a:noFill/>
            <a:ln w="31396">
              <a:solidFill>
                <a:srgbClr val="000000"/>
              </a:solidFill>
              <a:round/>
              <a:headEnd/>
              <a:tailEnd/>
            </a:ln>
          </p:spPr>
          <p:txBody>
            <a:bodyPr wrap="none" anchor="ctr"/>
            <a:lstStyle/>
            <a:p>
              <a:endParaRPr lang="en-US"/>
            </a:p>
          </p:txBody>
        </p:sp>
        <p:sp>
          <p:nvSpPr>
            <p:cNvPr id="47113" name="Line 5"/>
            <p:cNvSpPr>
              <a:spLocks noChangeShapeType="1"/>
            </p:cNvSpPr>
            <p:nvPr/>
          </p:nvSpPr>
          <p:spPr bwMode="auto">
            <a:xfrm>
              <a:off x="3552" y="1672"/>
              <a:ext cx="1517" cy="0"/>
            </a:xfrm>
            <a:prstGeom prst="line">
              <a:avLst/>
            </a:prstGeom>
            <a:noFill/>
            <a:ln w="31396">
              <a:solidFill>
                <a:srgbClr val="000000"/>
              </a:solidFill>
              <a:round/>
              <a:headEnd/>
              <a:tailEnd/>
            </a:ln>
          </p:spPr>
          <p:txBody>
            <a:bodyPr/>
            <a:lstStyle/>
            <a:p>
              <a:endParaRPr lang="en-US"/>
            </a:p>
          </p:txBody>
        </p:sp>
        <p:sp>
          <p:nvSpPr>
            <p:cNvPr id="47114" name="Line 6"/>
            <p:cNvSpPr>
              <a:spLocks noChangeShapeType="1"/>
            </p:cNvSpPr>
            <p:nvPr/>
          </p:nvSpPr>
          <p:spPr bwMode="auto">
            <a:xfrm>
              <a:off x="3552" y="1922"/>
              <a:ext cx="1517" cy="0"/>
            </a:xfrm>
            <a:prstGeom prst="line">
              <a:avLst/>
            </a:prstGeom>
            <a:noFill/>
            <a:ln w="31396">
              <a:solidFill>
                <a:srgbClr val="000000"/>
              </a:solidFill>
              <a:round/>
              <a:headEnd/>
              <a:tailEnd/>
            </a:ln>
          </p:spPr>
          <p:txBody>
            <a:bodyPr/>
            <a:lstStyle/>
            <a:p>
              <a:endParaRPr lang="en-US"/>
            </a:p>
          </p:txBody>
        </p:sp>
        <p:sp>
          <p:nvSpPr>
            <p:cNvPr id="47115" name="Line 7"/>
            <p:cNvSpPr>
              <a:spLocks noChangeShapeType="1"/>
            </p:cNvSpPr>
            <p:nvPr/>
          </p:nvSpPr>
          <p:spPr bwMode="auto">
            <a:xfrm>
              <a:off x="3552" y="2301"/>
              <a:ext cx="1517" cy="0"/>
            </a:xfrm>
            <a:prstGeom prst="line">
              <a:avLst/>
            </a:prstGeom>
            <a:noFill/>
            <a:ln w="31396">
              <a:solidFill>
                <a:srgbClr val="000000"/>
              </a:solidFill>
              <a:round/>
              <a:headEnd/>
              <a:tailEnd/>
            </a:ln>
          </p:spPr>
          <p:txBody>
            <a:bodyPr/>
            <a:lstStyle/>
            <a:p>
              <a:endParaRPr lang="en-US"/>
            </a:p>
          </p:txBody>
        </p:sp>
        <p:sp>
          <p:nvSpPr>
            <p:cNvPr id="47116" name="Line 8"/>
            <p:cNvSpPr>
              <a:spLocks noChangeShapeType="1"/>
            </p:cNvSpPr>
            <p:nvPr/>
          </p:nvSpPr>
          <p:spPr bwMode="auto">
            <a:xfrm>
              <a:off x="3552" y="2681"/>
              <a:ext cx="1517" cy="0"/>
            </a:xfrm>
            <a:prstGeom prst="line">
              <a:avLst/>
            </a:prstGeom>
            <a:noFill/>
            <a:ln w="31396">
              <a:solidFill>
                <a:srgbClr val="000000"/>
              </a:solidFill>
              <a:round/>
              <a:headEnd/>
              <a:tailEnd/>
            </a:ln>
          </p:spPr>
          <p:txBody>
            <a:bodyPr/>
            <a:lstStyle/>
            <a:p>
              <a:endParaRPr lang="en-US"/>
            </a:p>
          </p:txBody>
        </p:sp>
        <p:sp>
          <p:nvSpPr>
            <p:cNvPr id="47117" name="Text Box 9"/>
            <p:cNvSpPr txBox="1">
              <a:spLocks noChangeArrowheads="1"/>
            </p:cNvSpPr>
            <p:nvPr/>
          </p:nvSpPr>
          <p:spPr bwMode="auto">
            <a:xfrm>
              <a:off x="3622" y="1492"/>
              <a:ext cx="1547" cy="164"/>
            </a:xfrm>
            <a:prstGeom prst="rect">
              <a:avLst/>
            </a:prstGeom>
            <a:noFill/>
            <a:ln w="9525">
              <a:noFill/>
              <a:miter lim="800000"/>
              <a:headEnd/>
              <a:tailEnd/>
            </a:ln>
          </p:spPr>
          <p:txBody>
            <a:bodyPr lIns="0" tIns="0" rIns="0" bIns="0"/>
            <a:lstStyle/>
            <a:p>
              <a:pPr defTabSz="423863">
                <a:buClr>
                  <a:srgbClr val="FF8100"/>
                </a:buClr>
                <a:buSzPct val="90000"/>
                <a:buFont typeface="Monotype Sorts" pitchFamily="2" charset="2"/>
                <a:buNone/>
              </a:pPr>
              <a:r>
                <a:rPr lang="en-US" sz="1600" b="1">
                  <a:solidFill>
                    <a:srgbClr val="000000"/>
                  </a:solidFill>
                  <a:latin typeface="Arial" charset="0"/>
                </a:rPr>
                <a:t>Profit &amp; Contingencies</a:t>
              </a:r>
              <a:endParaRPr lang="en-US" sz="2200"/>
            </a:p>
          </p:txBody>
        </p:sp>
        <p:sp>
          <p:nvSpPr>
            <p:cNvPr id="47118" name="Text Box 10"/>
            <p:cNvSpPr txBox="1">
              <a:spLocks noChangeArrowheads="1"/>
            </p:cNvSpPr>
            <p:nvPr/>
          </p:nvSpPr>
          <p:spPr bwMode="auto">
            <a:xfrm>
              <a:off x="3591" y="1718"/>
              <a:ext cx="1545" cy="202"/>
            </a:xfrm>
            <a:prstGeom prst="rect">
              <a:avLst/>
            </a:prstGeom>
            <a:noFill/>
            <a:ln w="9525">
              <a:noFill/>
              <a:miter lim="800000"/>
              <a:headEnd/>
              <a:tailEnd/>
            </a:ln>
          </p:spPr>
          <p:txBody>
            <a:bodyPr lIns="0" tIns="0" rIns="0" bIns="0"/>
            <a:lstStyle/>
            <a:p>
              <a:pPr defTabSz="423863">
                <a:buClr>
                  <a:srgbClr val="FF8100"/>
                </a:buClr>
                <a:buSzPct val="90000"/>
                <a:buFont typeface="Monotype Sorts" pitchFamily="2" charset="2"/>
                <a:buNone/>
              </a:pPr>
              <a:r>
                <a:rPr lang="en-US" sz="1600" b="1">
                  <a:solidFill>
                    <a:srgbClr val="000000"/>
                  </a:solidFill>
                  <a:latin typeface="Arial" charset="0"/>
                </a:rPr>
                <a:t>Taxes, Licenses &amp; Fees</a:t>
              </a:r>
              <a:endParaRPr lang="en-US" sz="2200"/>
            </a:p>
          </p:txBody>
        </p:sp>
        <p:sp>
          <p:nvSpPr>
            <p:cNvPr id="47119" name="Text Box 11"/>
            <p:cNvSpPr txBox="1">
              <a:spLocks noChangeArrowheads="1"/>
            </p:cNvSpPr>
            <p:nvPr/>
          </p:nvSpPr>
          <p:spPr bwMode="auto">
            <a:xfrm>
              <a:off x="3779" y="1956"/>
              <a:ext cx="1165" cy="344"/>
            </a:xfrm>
            <a:prstGeom prst="rect">
              <a:avLst/>
            </a:prstGeom>
            <a:noFill/>
            <a:ln w="9525">
              <a:noFill/>
              <a:miter lim="800000"/>
              <a:headEnd/>
              <a:tailEnd/>
            </a:ln>
          </p:spPr>
          <p:txBody>
            <a:bodyPr lIns="0" tIns="0" rIns="0" bIns="0"/>
            <a:lstStyle/>
            <a:p>
              <a:pPr defTabSz="423863">
                <a:buClr>
                  <a:srgbClr val="FF8100"/>
                </a:buClr>
                <a:buSzPct val="90000"/>
                <a:buFont typeface="Monotype Sorts" pitchFamily="2" charset="2"/>
                <a:buNone/>
              </a:pPr>
              <a:r>
                <a:rPr lang="en-US" sz="1600" b="1">
                  <a:solidFill>
                    <a:srgbClr val="000000"/>
                  </a:solidFill>
                  <a:latin typeface="Arial" charset="0"/>
                </a:rPr>
                <a:t>   Production &amp;</a:t>
              </a:r>
            </a:p>
            <a:p>
              <a:pPr defTabSz="423863">
                <a:buClr>
                  <a:srgbClr val="FF8100"/>
                </a:buClr>
                <a:buSzPct val="90000"/>
                <a:buFont typeface="Monotype Sorts" pitchFamily="2" charset="2"/>
                <a:buNone/>
              </a:pPr>
              <a:r>
                <a:rPr lang="en-US" sz="1600" b="1">
                  <a:solidFill>
                    <a:srgbClr val="000000"/>
                  </a:solidFill>
                  <a:latin typeface="Arial" charset="0"/>
                </a:rPr>
                <a:t>General Expense</a:t>
              </a:r>
              <a:endParaRPr lang="en-US" sz="2200"/>
            </a:p>
          </p:txBody>
        </p:sp>
        <p:sp>
          <p:nvSpPr>
            <p:cNvPr id="47120" name="Text Box 12"/>
            <p:cNvSpPr txBox="1">
              <a:spLocks noChangeArrowheads="1"/>
            </p:cNvSpPr>
            <p:nvPr/>
          </p:nvSpPr>
          <p:spPr bwMode="auto">
            <a:xfrm>
              <a:off x="3801" y="2337"/>
              <a:ext cx="1166" cy="344"/>
            </a:xfrm>
            <a:prstGeom prst="rect">
              <a:avLst/>
            </a:prstGeom>
            <a:noFill/>
            <a:ln w="9525">
              <a:noFill/>
              <a:miter lim="800000"/>
              <a:headEnd/>
              <a:tailEnd/>
            </a:ln>
          </p:spPr>
          <p:txBody>
            <a:bodyPr lIns="0" tIns="0" rIns="0" bIns="0"/>
            <a:lstStyle/>
            <a:p>
              <a:pPr defTabSz="423863">
                <a:buClr>
                  <a:srgbClr val="FF8100"/>
                </a:buClr>
                <a:buSzPct val="90000"/>
                <a:buFont typeface="Monotype Sorts" pitchFamily="2" charset="2"/>
                <a:buNone/>
              </a:pPr>
              <a:r>
                <a:rPr lang="en-US" sz="1600" b="1">
                  <a:solidFill>
                    <a:srgbClr val="000000"/>
                  </a:solidFill>
                  <a:latin typeface="Arial" charset="0"/>
                </a:rPr>
                <a:t>Loss Adjustment</a:t>
              </a:r>
            </a:p>
            <a:p>
              <a:pPr defTabSz="423863">
                <a:buClr>
                  <a:srgbClr val="FF8100"/>
                </a:buClr>
                <a:buSzPct val="90000"/>
                <a:buFont typeface="Monotype Sorts" pitchFamily="2" charset="2"/>
                <a:buNone/>
              </a:pPr>
              <a:r>
                <a:rPr lang="en-US" sz="1600" b="1">
                  <a:solidFill>
                    <a:srgbClr val="000000"/>
                  </a:solidFill>
                  <a:latin typeface="Arial" charset="0"/>
                </a:rPr>
                <a:t>      Expense</a:t>
              </a:r>
              <a:endParaRPr lang="en-US" sz="2200"/>
            </a:p>
          </p:txBody>
        </p:sp>
        <p:sp>
          <p:nvSpPr>
            <p:cNvPr id="47121" name="Text Box 13"/>
            <p:cNvSpPr txBox="1">
              <a:spLocks noChangeArrowheads="1"/>
            </p:cNvSpPr>
            <p:nvPr/>
          </p:nvSpPr>
          <p:spPr bwMode="auto">
            <a:xfrm>
              <a:off x="3851" y="2954"/>
              <a:ext cx="1023" cy="525"/>
            </a:xfrm>
            <a:prstGeom prst="rect">
              <a:avLst/>
            </a:prstGeom>
            <a:noFill/>
            <a:ln w="9525">
              <a:noFill/>
              <a:miter lim="800000"/>
              <a:headEnd/>
              <a:tailEnd/>
            </a:ln>
          </p:spPr>
          <p:txBody>
            <a:bodyPr lIns="0" tIns="0" rIns="0" bIns="0"/>
            <a:lstStyle/>
            <a:p>
              <a:pPr defTabSz="423863">
                <a:buClr>
                  <a:srgbClr val="FF8100"/>
                </a:buClr>
                <a:buSzPct val="90000"/>
                <a:buFont typeface="Monotype Sorts" pitchFamily="2" charset="2"/>
                <a:buNone/>
              </a:pPr>
              <a:r>
                <a:rPr lang="en-US" sz="1600" b="1">
                  <a:solidFill>
                    <a:srgbClr val="000000"/>
                  </a:solidFill>
                  <a:latin typeface="Arial" charset="0"/>
                </a:rPr>
                <a:t>Developed and</a:t>
              </a:r>
            </a:p>
            <a:p>
              <a:pPr defTabSz="423863">
                <a:buClr>
                  <a:srgbClr val="FF8100"/>
                </a:buClr>
                <a:buSzPct val="90000"/>
                <a:buFont typeface="Monotype Sorts" pitchFamily="2" charset="2"/>
                <a:buNone/>
              </a:pPr>
              <a:r>
                <a:rPr lang="en-US" sz="1600" b="1">
                  <a:solidFill>
                    <a:srgbClr val="000000"/>
                  </a:solidFill>
                  <a:latin typeface="Arial" charset="0"/>
                </a:rPr>
                <a:t>     Trended</a:t>
              </a:r>
            </a:p>
            <a:p>
              <a:pPr defTabSz="423863">
                <a:buClr>
                  <a:srgbClr val="FF8100"/>
                </a:buClr>
                <a:buSzPct val="90000"/>
                <a:buFont typeface="Monotype Sorts" pitchFamily="2" charset="2"/>
                <a:buNone/>
              </a:pPr>
              <a:r>
                <a:rPr lang="en-US" sz="1600" b="1">
                  <a:solidFill>
                    <a:srgbClr val="000000"/>
                  </a:solidFill>
                  <a:latin typeface="Arial" charset="0"/>
                </a:rPr>
                <a:t>      Losses</a:t>
              </a:r>
              <a:endParaRPr lang="en-US" sz="2200"/>
            </a:p>
          </p:txBody>
        </p:sp>
        <p:sp>
          <p:nvSpPr>
            <p:cNvPr id="47122" name="Text Box 14"/>
            <p:cNvSpPr txBox="1">
              <a:spLocks noChangeArrowheads="1"/>
            </p:cNvSpPr>
            <p:nvPr/>
          </p:nvSpPr>
          <p:spPr bwMode="auto">
            <a:xfrm>
              <a:off x="3917" y="1097"/>
              <a:ext cx="811" cy="217"/>
            </a:xfrm>
            <a:prstGeom prst="rect">
              <a:avLst/>
            </a:prstGeom>
            <a:noFill/>
            <a:ln w="9525">
              <a:noFill/>
              <a:miter lim="800000"/>
              <a:headEnd/>
              <a:tailEnd/>
            </a:ln>
          </p:spPr>
          <p:txBody>
            <a:bodyPr lIns="0" tIns="0" rIns="0" bIns="0"/>
            <a:lstStyle/>
            <a:p>
              <a:pPr defTabSz="423863">
                <a:buClr>
                  <a:srgbClr val="FF8100"/>
                </a:buClr>
                <a:buSzPct val="90000"/>
                <a:buFont typeface="Monotype Sorts" pitchFamily="2" charset="2"/>
                <a:buNone/>
              </a:pPr>
              <a:r>
                <a:rPr lang="en-US" sz="2200" b="1">
                  <a:solidFill>
                    <a:srgbClr val="000000"/>
                  </a:solidFill>
                  <a:latin typeface="Arial" charset="0"/>
                </a:rPr>
                <a:t>Full Rate</a:t>
              </a:r>
              <a:endParaRPr lang="en-US" sz="2200"/>
            </a:p>
          </p:txBody>
        </p:sp>
      </p:grpSp>
      <p:sp>
        <p:nvSpPr>
          <p:cNvPr id="47109" name="Rectangle 15"/>
          <p:cNvSpPr>
            <a:spLocks noChangeArrowheads="1"/>
          </p:cNvSpPr>
          <p:nvPr/>
        </p:nvSpPr>
        <p:spPr bwMode="auto">
          <a:xfrm>
            <a:off x="1066800" y="381000"/>
            <a:ext cx="6977063" cy="7620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Components of a Rate</a:t>
            </a:r>
          </a:p>
        </p:txBody>
      </p:sp>
      <p:sp>
        <p:nvSpPr>
          <p:cNvPr id="47110" name="Rectangle 16"/>
          <p:cNvSpPr>
            <a:spLocks noChangeArrowheads="1"/>
          </p:cNvSpPr>
          <p:nvPr/>
        </p:nvSpPr>
        <p:spPr bwMode="auto">
          <a:xfrm>
            <a:off x="693738" y="1905000"/>
            <a:ext cx="4868862" cy="3352800"/>
          </a:xfrm>
          <a:prstGeom prst="rect">
            <a:avLst/>
          </a:prstGeom>
          <a:noFill/>
          <a:ln w="12700">
            <a:noFill/>
            <a:miter lim="800000"/>
            <a:headEnd/>
            <a:tailEnd/>
          </a:ln>
        </p:spPr>
        <p:txBody>
          <a:bodyPr lIns="90488" tIns="44450" rIns="90488" bIns="44450"/>
          <a:lstStyle/>
          <a:p>
            <a:pPr marL="342900" indent="-342900">
              <a:spcBef>
                <a:spcPct val="150000"/>
              </a:spcBef>
              <a:buClr>
                <a:schemeClr val="accent1"/>
              </a:buClr>
              <a:buSzPct val="120000"/>
              <a:buFontTx/>
              <a:buChar char="•"/>
            </a:pPr>
            <a:r>
              <a:rPr lang="en-US">
                <a:latin typeface="Arial" charset="0"/>
              </a:rPr>
              <a:t>Losses</a:t>
            </a:r>
          </a:p>
          <a:p>
            <a:pPr marL="342900" indent="-342900">
              <a:spcBef>
                <a:spcPct val="150000"/>
              </a:spcBef>
              <a:buClr>
                <a:schemeClr val="accent1"/>
              </a:buClr>
              <a:buSzPct val="120000"/>
              <a:buFontTx/>
              <a:buChar char="•"/>
            </a:pPr>
            <a:r>
              <a:rPr lang="en-US">
                <a:latin typeface="Arial" charset="0"/>
              </a:rPr>
              <a:t>Loss Adjustment Expenses</a:t>
            </a:r>
          </a:p>
          <a:p>
            <a:pPr marL="342900" indent="-342900">
              <a:spcBef>
                <a:spcPct val="150000"/>
              </a:spcBef>
              <a:buClr>
                <a:schemeClr val="accent1"/>
              </a:buClr>
              <a:buSzPct val="120000"/>
              <a:buFontTx/>
              <a:buChar char="•"/>
            </a:pPr>
            <a:r>
              <a:rPr lang="en-US">
                <a:latin typeface="Arial" charset="0"/>
              </a:rPr>
              <a:t>Loss-Based Assessments</a:t>
            </a:r>
          </a:p>
          <a:p>
            <a:pPr marL="342900" indent="-342900">
              <a:spcBef>
                <a:spcPct val="150000"/>
              </a:spcBef>
              <a:buClr>
                <a:schemeClr val="accent1"/>
              </a:buClr>
              <a:buSzPct val="120000"/>
              <a:buFontTx/>
              <a:buChar char="•"/>
            </a:pPr>
            <a:r>
              <a:rPr lang="en-US">
                <a:latin typeface="Arial" charset="0"/>
              </a:rPr>
              <a:t>Expenses and Profit</a:t>
            </a:r>
          </a:p>
        </p:txBody>
      </p:sp>
      <p:sp>
        <p:nvSpPr>
          <p:cNvPr id="47111" name="AutoShape 17"/>
          <p:cNvSpPr>
            <a:spLocks noChangeArrowheads="1"/>
          </p:cNvSpPr>
          <p:nvPr/>
        </p:nvSpPr>
        <p:spPr bwMode="auto">
          <a:xfrm>
            <a:off x="5334000" y="1828800"/>
            <a:ext cx="304800" cy="3810000"/>
          </a:xfrm>
          <a:prstGeom prst="upArrow">
            <a:avLst>
              <a:gd name="adj1" fmla="val 50000"/>
              <a:gd name="adj2" fmla="val 312500"/>
            </a:avLst>
          </a:prstGeom>
          <a:solidFill>
            <a:schemeClr val="accent1"/>
          </a:solidFill>
          <a:ln w="12700">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3538073-8AFC-4BE1-BA21-CBF972022E86}" type="slidenum">
              <a:rPr lang="en-US"/>
              <a:pPr>
                <a:defRPr/>
              </a:pPr>
              <a:t>33</a:t>
            </a:fld>
            <a:endParaRPr lang="en-US"/>
          </a:p>
        </p:txBody>
      </p:sp>
      <p:sp>
        <p:nvSpPr>
          <p:cNvPr id="48131" name="Rectangle 2"/>
          <p:cNvSpPr>
            <a:spLocks noChangeArrowheads="1"/>
          </p:cNvSpPr>
          <p:nvPr/>
        </p:nvSpPr>
        <p:spPr bwMode="auto">
          <a:xfrm>
            <a:off x="1295400" y="457200"/>
            <a:ext cx="6596063" cy="6858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Expense Components</a:t>
            </a:r>
          </a:p>
        </p:txBody>
      </p:sp>
      <p:sp>
        <p:nvSpPr>
          <p:cNvPr id="48132" name="Rectangle 3"/>
          <p:cNvSpPr>
            <a:spLocks noChangeArrowheads="1"/>
          </p:cNvSpPr>
          <p:nvPr/>
        </p:nvSpPr>
        <p:spPr bwMode="auto">
          <a:xfrm>
            <a:off x="1150938" y="1600200"/>
            <a:ext cx="7459662" cy="4495800"/>
          </a:xfrm>
          <a:prstGeom prst="rect">
            <a:avLst/>
          </a:prstGeom>
          <a:noFill/>
          <a:ln w="12700">
            <a:noFill/>
            <a:miter lim="800000"/>
            <a:headEnd/>
            <a:tailEnd/>
          </a:ln>
        </p:spPr>
        <p:txBody>
          <a:bodyPr lIns="90488" tIns="44450" rIns="90488" bIns="44450"/>
          <a:lstStyle/>
          <a:p>
            <a:pPr marL="342900" indent="-342900">
              <a:spcBef>
                <a:spcPct val="110000"/>
              </a:spcBef>
              <a:buClr>
                <a:schemeClr val="accent1"/>
              </a:buClr>
              <a:buSzPct val="120000"/>
              <a:buFontTx/>
              <a:buChar char="•"/>
            </a:pPr>
            <a:r>
              <a:rPr lang="en-US" b="1">
                <a:latin typeface="Arial" charset="0"/>
              </a:rPr>
              <a:t>Production</a:t>
            </a:r>
            <a:r>
              <a:rPr lang="en-US">
                <a:latin typeface="Arial" charset="0"/>
              </a:rPr>
              <a:t> – commissions, premium collection, underwriting</a:t>
            </a:r>
            <a:endParaRPr lang="en-US" b="1">
              <a:latin typeface="Arial" charset="0"/>
            </a:endParaRPr>
          </a:p>
          <a:p>
            <a:pPr marL="342900" indent="-342900">
              <a:spcBef>
                <a:spcPct val="110000"/>
              </a:spcBef>
              <a:buClr>
                <a:schemeClr val="accent1"/>
              </a:buClr>
              <a:buSzPct val="120000"/>
              <a:buFontTx/>
              <a:buChar char="•"/>
            </a:pPr>
            <a:r>
              <a:rPr lang="en-US" b="1">
                <a:latin typeface="Arial" charset="0"/>
              </a:rPr>
              <a:t>Taxes, Licenses, and Fees</a:t>
            </a:r>
            <a:r>
              <a:rPr lang="en-US">
                <a:latin typeface="Arial" charset="0"/>
              </a:rPr>
              <a:t> – various premium taxes, bureau and filing fees</a:t>
            </a:r>
            <a:endParaRPr lang="en-US" b="1">
              <a:latin typeface="Arial" charset="0"/>
            </a:endParaRPr>
          </a:p>
          <a:p>
            <a:pPr marL="342900" indent="-342900">
              <a:spcBef>
                <a:spcPct val="110000"/>
              </a:spcBef>
              <a:buClr>
                <a:schemeClr val="accent1"/>
              </a:buClr>
              <a:buSzPct val="120000"/>
              <a:buFontTx/>
              <a:buChar char="•"/>
            </a:pPr>
            <a:r>
              <a:rPr lang="en-US" b="1">
                <a:latin typeface="Arial" charset="0"/>
              </a:rPr>
              <a:t>General </a:t>
            </a:r>
            <a:r>
              <a:rPr lang="en-US">
                <a:latin typeface="Arial" charset="0"/>
              </a:rPr>
              <a:t>– policy processing, overhead, premium audits, actuarial</a:t>
            </a:r>
            <a:endParaRPr lang="en-US" b="1">
              <a:latin typeface="Arial" charset="0"/>
            </a:endParaRPr>
          </a:p>
          <a:p>
            <a:pPr marL="342900" indent="-342900">
              <a:spcBef>
                <a:spcPct val="110000"/>
              </a:spcBef>
              <a:buClr>
                <a:schemeClr val="accent1"/>
              </a:buClr>
              <a:buSzPct val="120000"/>
              <a:buFontTx/>
              <a:buChar char="•"/>
            </a:pPr>
            <a:r>
              <a:rPr lang="en-US" b="1">
                <a:latin typeface="Arial" charset="0"/>
              </a:rPr>
              <a:t>Profit and Contingencies</a:t>
            </a:r>
            <a:r>
              <a:rPr lang="en-US">
                <a:latin typeface="Arial" charset="0"/>
              </a:rPr>
              <a:t> – combined with investment income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2579DDE-5615-4FA5-B81D-4FDD0082A6A3}" type="slidenum">
              <a:rPr lang="en-US"/>
              <a:pPr>
                <a:defRPr/>
              </a:pPr>
              <a:t>34</a:t>
            </a:fld>
            <a:endParaRPr lang="en-US"/>
          </a:p>
        </p:txBody>
      </p:sp>
      <p:sp>
        <p:nvSpPr>
          <p:cNvPr id="49155" name="Rectangle 2"/>
          <p:cNvSpPr>
            <a:spLocks noChangeArrowheads="1"/>
          </p:cNvSpPr>
          <p:nvPr/>
        </p:nvSpPr>
        <p:spPr bwMode="auto">
          <a:xfrm>
            <a:off x="1100138" y="304800"/>
            <a:ext cx="6977062" cy="10668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Evaluation of the Needs Outside of the Loss Cost</a:t>
            </a:r>
          </a:p>
        </p:txBody>
      </p:sp>
      <p:sp>
        <p:nvSpPr>
          <p:cNvPr id="499715" name="Rectangle 3"/>
          <p:cNvSpPr>
            <a:spLocks noChangeArrowheads="1"/>
          </p:cNvSpPr>
          <p:nvPr/>
        </p:nvSpPr>
        <p:spPr bwMode="auto">
          <a:xfrm>
            <a:off x="1447800" y="1524000"/>
            <a:ext cx="7289800" cy="4800600"/>
          </a:xfrm>
          <a:prstGeom prst="rect">
            <a:avLst/>
          </a:prstGeom>
          <a:noFill/>
          <a:ln w="12700">
            <a:noFill/>
            <a:miter lim="800000"/>
            <a:headEnd/>
            <a:tailEnd/>
          </a:ln>
        </p:spPr>
        <p:txBody>
          <a:bodyPr lIns="90488" tIns="44450" rIns="90488" bIns="44450"/>
          <a:lstStyle/>
          <a:p>
            <a:pPr marL="342900" indent="-342900">
              <a:spcBef>
                <a:spcPct val="20000"/>
              </a:spcBef>
              <a:buClr>
                <a:schemeClr val="accent1"/>
              </a:buClr>
              <a:buSzPct val="120000"/>
              <a:buFontTx/>
              <a:buChar char="•"/>
            </a:pPr>
            <a:r>
              <a:rPr lang="en-US">
                <a:latin typeface="Arial" charset="0"/>
              </a:rPr>
              <a:t>Items Always Outside of the Loss Cost</a:t>
            </a:r>
          </a:p>
          <a:p>
            <a:pPr marL="742950" lvl="1" indent="-285750">
              <a:spcBef>
                <a:spcPct val="20000"/>
              </a:spcBef>
              <a:buClr>
                <a:schemeClr val="accent2"/>
              </a:buClr>
              <a:buSzPct val="120000"/>
              <a:buFontTx/>
              <a:buChar char="–"/>
            </a:pPr>
            <a:r>
              <a:rPr lang="en-US" sz="2200">
                <a:latin typeface="Arial" charset="0"/>
              </a:rPr>
              <a:t>Production</a:t>
            </a:r>
          </a:p>
          <a:p>
            <a:pPr marL="742950" lvl="1" indent="-285750">
              <a:spcBef>
                <a:spcPct val="20000"/>
              </a:spcBef>
              <a:buClr>
                <a:schemeClr val="accent2"/>
              </a:buClr>
              <a:buSzPct val="120000"/>
              <a:buFontTx/>
              <a:buChar char="–"/>
            </a:pPr>
            <a:r>
              <a:rPr lang="en-US" sz="2200">
                <a:latin typeface="Arial" charset="0"/>
              </a:rPr>
              <a:t>Taxes, Licenses, and Fees</a:t>
            </a:r>
          </a:p>
          <a:p>
            <a:pPr marL="742950" lvl="1" indent="-285750">
              <a:spcBef>
                <a:spcPct val="20000"/>
              </a:spcBef>
              <a:buClr>
                <a:schemeClr val="accent2"/>
              </a:buClr>
              <a:buSzPct val="120000"/>
              <a:buFontTx/>
              <a:buChar char="–"/>
            </a:pPr>
            <a:r>
              <a:rPr lang="en-US" sz="2200">
                <a:latin typeface="Arial" charset="0"/>
              </a:rPr>
              <a:t>General</a:t>
            </a:r>
          </a:p>
          <a:p>
            <a:pPr marL="742950" lvl="1" indent="-285750">
              <a:spcBef>
                <a:spcPct val="20000"/>
              </a:spcBef>
              <a:buClr>
                <a:schemeClr val="accent2"/>
              </a:buClr>
              <a:buSzPct val="120000"/>
              <a:buFontTx/>
              <a:buChar char="–"/>
            </a:pPr>
            <a:r>
              <a:rPr lang="en-US" sz="2200">
                <a:latin typeface="Arial" charset="0"/>
              </a:rPr>
              <a:t>Profit and Contingencies</a:t>
            </a:r>
          </a:p>
          <a:p>
            <a:pPr marL="342900" indent="-342900">
              <a:spcBef>
                <a:spcPct val="60000"/>
              </a:spcBef>
              <a:buClr>
                <a:schemeClr val="accent1"/>
              </a:buClr>
              <a:buSzPct val="120000"/>
              <a:buFontTx/>
              <a:buChar char="•"/>
            </a:pPr>
            <a:r>
              <a:rPr lang="en-US">
                <a:latin typeface="Arial" charset="0"/>
              </a:rPr>
              <a:t>Items Sometimes Outside of the Loss Cost</a:t>
            </a:r>
          </a:p>
          <a:p>
            <a:pPr marL="742950" lvl="1" indent="-285750">
              <a:spcBef>
                <a:spcPct val="20000"/>
              </a:spcBef>
              <a:buClr>
                <a:schemeClr val="accent2"/>
              </a:buClr>
              <a:buSzPct val="120000"/>
              <a:buFontTx/>
              <a:buChar char="–"/>
            </a:pPr>
            <a:r>
              <a:rPr lang="en-US" sz="2200">
                <a:latin typeface="Arial" charset="0"/>
              </a:rPr>
              <a:t>Loss Adjustment Expenses</a:t>
            </a:r>
          </a:p>
          <a:p>
            <a:pPr marL="742950" lvl="1" indent="-285750">
              <a:spcBef>
                <a:spcPct val="20000"/>
              </a:spcBef>
              <a:buClr>
                <a:schemeClr val="accent2"/>
              </a:buClr>
              <a:buSzPct val="120000"/>
              <a:buFontTx/>
              <a:buChar char="–"/>
            </a:pPr>
            <a:r>
              <a:rPr lang="en-US" sz="2200">
                <a:latin typeface="Arial" charset="0"/>
              </a:rPr>
              <a:t>Loss-Based Assessments</a:t>
            </a:r>
          </a:p>
          <a:p>
            <a:pPr marL="342900" indent="-342900">
              <a:spcBef>
                <a:spcPct val="60000"/>
              </a:spcBef>
              <a:buClr>
                <a:schemeClr val="accent1"/>
              </a:buClr>
              <a:buSzPct val="120000"/>
              <a:buFontTx/>
              <a:buChar char="•"/>
            </a:pPr>
            <a:r>
              <a:rPr lang="en-US">
                <a:latin typeface="Arial" charset="0"/>
              </a:rPr>
              <a:t>Items Rarely Outside of the Loss Cost (MN)</a:t>
            </a:r>
          </a:p>
          <a:p>
            <a:pPr marL="742950" lvl="1" indent="-285750">
              <a:spcBef>
                <a:spcPct val="20000"/>
              </a:spcBef>
              <a:buClr>
                <a:schemeClr val="accent2"/>
              </a:buClr>
              <a:buSzPct val="120000"/>
              <a:buFontTx/>
              <a:buChar char="–"/>
            </a:pPr>
            <a:r>
              <a:rPr lang="en-US" sz="2200">
                <a:latin typeface="Arial" charset="0"/>
              </a:rPr>
              <a:t>Trend</a:t>
            </a:r>
          </a:p>
          <a:p>
            <a:pPr marL="742950" lvl="1" indent="-285750">
              <a:spcBef>
                <a:spcPct val="20000"/>
              </a:spcBef>
              <a:buClr>
                <a:schemeClr val="accent2"/>
              </a:buClr>
              <a:buSzPct val="120000"/>
              <a:buFontTx/>
              <a:buChar char="–"/>
            </a:pPr>
            <a:r>
              <a:rPr lang="en-US" sz="2200">
                <a:latin typeface="Arial" charset="0"/>
              </a:rPr>
              <a:t>Loss Development beyond 8th report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9715">
                                            <p:txEl>
                                              <p:pRg st="0" end="0"/>
                                            </p:txEl>
                                          </p:spTgt>
                                        </p:tgtEl>
                                        <p:attrNameLst>
                                          <p:attrName>style.visibility</p:attrName>
                                        </p:attrNameLst>
                                      </p:cBhvr>
                                      <p:to>
                                        <p:strVal val="visible"/>
                                      </p:to>
                                    </p:set>
                                    <p:anim calcmode="lin" valueType="num">
                                      <p:cBhvr additive="base">
                                        <p:cTn id="7" dur="500" fill="hold"/>
                                        <p:tgtEl>
                                          <p:spTgt spid="4997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97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99715">
                                            <p:txEl>
                                              <p:pRg st="1" end="1"/>
                                            </p:txEl>
                                          </p:spTgt>
                                        </p:tgtEl>
                                        <p:attrNameLst>
                                          <p:attrName>style.visibility</p:attrName>
                                        </p:attrNameLst>
                                      </p:cBhvr>
                                      <p:to>
                                        <p:strVal val="visible"/>
                                      </p:to>
                                    </p:set>
                                    <p:anim calcmode="lin" valueType="num">
                                      <p:cBhvr additive="base">
                                        <p:cTn id="11" dur="500" fill="hold"/>
                                        <p:tgtEl>
                                          <p:spTgt spid="4997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997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99715">
                                            <p:txEl>
                                              <p:pRg st="2" end="2"/>
                                            </p:txEl>
                                          </p:spTgt>
                                        </p:tgtEl>
                                        <p:attrNameLst>
                                          <p:attrName>style.visibility</p:attrName>
                                        </p:attrNameLst>
                                      </p:cBhvr>
                                      <p:to>
                                        <p:strVal val="visible"/>
                                      </p:to>
                                    </p:set>
                                    <p:anim calcmode="lin" valueType="num">
                                      <p:cBhvr additive="base">
                                        <p:cTn id="15" dur="500" fill="hold"/>
                                        <p:tgtEl>
                                          <p:spTgt spid="49971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9971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99715">
                                            <p:txEl>
                                              <p:pRg st="3" end="3"/>
                                            </p:txEl>
                                          </p:spTgt>
                                        </p:tgtEl>
                                        <p:attrNameLst>
                                          <p:attrName>style.visibility</p:attrName>
                                        </p:attrNameLst>
                                      </p:cBhvr>
                                      <p:to>
                                        <p:strVal val="visible"/>
                                      </p:to>
                                    </p:set>
                                    <p:anim calcmode="lin" valueType="num">
                                      <p:cBhvr additive="base">
                                        <p:cTn id="19" dur="500" fill="hold"/>
                                        <p:tgtEl>
                                          <p:spTgt spid="4997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971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99715">
                                            <p:txEl>
                                              <p:pRg st="4" end="4"/>
                                            </p:txEl>
                                          </p:spTgt>
                                        </p:tgtEl>
                                        <p:attrNameLst>
                                          <p:attrName>style.visibility</p:attrName>
                                        </p:attrNameLst>
                                      </p:cBhvr>
                                      <p:to>
                                        <p:strVal val="visible"/>
                                      </p:to>
                                    </p:set>
                                    <p:anim calcmode="lin" valueType="num">
                                      <p:cBhvr additive="base">
                                        <p:cTn id="23" dur="500" fill="hold"/>
                                        <p:tgtEl>
                                          <p:spTgt spid="49971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99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99715">
                                            <p:txEl>
                                              <p:pRg st="5" end="5"/>
                                            </p:txEl>
                                          </p:spTgt>
                                        </p:tgtEl>
                                        <p:attrNameLst>
                                          <p:attrName>style.visibility</p:attrName>
                                        </p:attrNameLst>
                                      </p:cBhvr>
                                      <p:to>
                                        <p:strVal val="visible"/>
                                      </p:to>
                                    </p:set>
                                    <p:anim calcmode="lin" valueType="num">
                                      <p:cBhvr additive="base">
                                        <p:cTn id="29" dur="500" fill="hold"/>
                                        <p:tgtEl>
                                          <p:spTgt spid="499715">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99715">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99715">
                                            <p:txEl>
                                              <p:pRg st="6" end="6"/>
                                            </p:txEl>
                                          </p:spTgt>
                                        </p:tgtEl>
                                        <p:attrNameLst>
                                          <p:attrName>style.visibility</p:attrName>
                                        </p:attrNameLst>
                                      </p:cBhvr>
                                      <p:to>
                                        <p:strVal val="visible"/>
                                      </p:to>
                                    </p:set>
                                    <p:anim calcmode="lin" valueType="num">
                                      <p:cBhvr additive="base">
                                        <p:cTn id="33" dur="500" fill="hold"/>
                                        <p:tgtEl>
                                          <p:spTgt spid="499715">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99715">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99715">
                                            <p:txEl>
                                              <p:pRg st="7" end="7"/>
                                            </p:txEl>
                                          </p:spTgt>
                                        </p:tgtEl>
                                        <p:attrNameLst>
                                          <p:attrName>style.visibility</p:attrName>
                                        </p:attrNameLst>
                                      </p:cBhvr>
                                      <p:to>
                                        <p:strVal val="visible"/>
                                      </p:to>
                                    </p:set>
                                    <p:anim calcmode="lin" valueType="num">
                                      <p:cBhvr additive="base">
                                        <p:cTn id="37" dur="500" fill="hold"/>
                                        <p:tgtEl>
                                          <p:spTgt spid="499715">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971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9715">
                                            <p:txEl>
                                              <p:pRg st="8" end="8"/>
                                            </p:txEl>
                                          </p:spTgt>
                                        </p:tgtEl>
                                        <p:attrNameLst>
                                          <p:attrName>style.visibility</p:attrName>
                                        </p:attrNameLst>
                                      </p:cBhvr>
                                      <p:to>
                                        <p:strVal val="visible"/>
                                      </p:to>
                                    </p:set>
                                    <p:anim calcmode="lin" valueType="num">
                                      <p:cBhvr additive="base">
                                        <p:cTn id="43" dur="500" fill="hold"/>
                                        <p:tgtEl>
                                          <p:spTgt spid="49971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99715">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499715">
                                            <p:txEl>
                                              <p:pRg st="9" end="9"/>
                                            </p:txEl>
                                          </p:spTgt>
                                        </p:tgtEl>
                                        <p:attrNameLst>
                                          <p:attrName>style.visibility</p:attrName>
                                        </p:attrNameLst>
                                      </p:cBhvr>
                                      <p:to>
                                        <p:strVal val="visible"/>
                                      </p:to>
                                    </p:set>
                                    <p:anim calcmode="lin" valueType="num">
                                      <p:cBhvr additive="base">
                                        <p:cTn id="47" dur="500" fill="hold"/>
                                        <p:tgtEl>
                                          <p:spTgt spid="499715">
                                            <p:txEl>
                                              <p:pRg st="9" end="9"/>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99715">
                                            <p:txEl>
                                              <p:pRg st="9" end="9"/>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499715">
                                            <p:txEl>
                                              <p:pRg st="10" end="10"/>
                                            </p:txEl>
                                          </p:spTgt>
                                        </p:tgtEl>
                                        <p:attrNameLst>
                                          <p:attrName>style.visibility</p:attrName>
                                        </p:attrNameLst>
                                      </p:cBhvr>
                                      <p:to>
                                        <p:strVal val="visible"/>
                                      </p:to>
                                    </p:set>
                                    <p:anim calcmode="lin" valueType="num">
                                      <p:cBhvr additive="base">
                                        <p:cTn id="51" dur="500" fill="hold"/>
                                        <p:tgtEl>
                                          <p:spTgt spid="499715">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49971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5F62982F-A5A5-4A26-B7AB-060B0799374A}" type="slidenum">
              <a:rPr lang="en-US"/>
              <a:pPr>
                <a:defRPr/>
              </a:pPr>
              <a:t>35</a:t>
            </a:fld>
            <a:endParaRPr lang="en-US"/>
          </a:p>
        </p:txBody>
      </p:sp>
      <p:sp>
        <p:nvSpPr>
          <p:cNvPr id="2052" name="Rectangle 2"/>
          <p:cNvSpPr>
            <a:spLocks noChangeArrowheads="1"/>
          </p:cNvSpPr>
          <p:nvPr/>
        </p:nvSpPr>
        <p:spPr bwMode="auto">
          <a:xfrm>
            <a:off x="457200" y="457200"/>
            <a:ext cx="8229600" cy="7620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Costs as a Percentage of</a:t>
            </a:r>
            <a:br>
              <a:rPr lang="en-US" sz="3200" b="1">
                <a:solidFill>
                  <a:srgbClr val="0033CC"/>
                </a:solidFill>
                <a:latin typeface="Arial" charset="0"/>
              </a:rPr>
            </a:br>
            <a:r>
              <a:rPr lang="en-US" sz="3200" b="1">
                <a:solidFill>
                  <a:srgbClr val="0033CC"/>
                </a:solidFill>
                <a:latin typeface="Arial" charset="0"/>
              </a:rPr>
              <a:t>Standard Premium</a:t>
            </a:r>
          </a:p>
        </p:txBody>
      </p:sp>
      <p:graphicFrame>
        <p:nvGraphicFramePr>
          <p:cNvPr id="2050" name="Object 2"/>
          <p:cNvGraphicFramePr>
            <a:graphicFrameLocks noChangeAspect="1"/>
          </p:cNvGraphicFramePr>
          <p:nvPr/>
        </p:nvGraphicFramePr>
        <p:xfrm>
          <a:off x="304800" y="1524000"/>
          <a:ext cx="7150100" cy="4191000"/>
        </p:xfrm>
        <a:graphic>
          <a:graphicData uri="http://schemas.openxmlformats.org/presentationml/2006/ole">
            <mc:AlternateContent xmlns:mc="http://schemas.openxmlformats.org/markup-compatibility/2006">
              <mc:Choice xmlns:v="urn:schemas-microsoft-com:vml" Requires="v">
                <p:oleObj spid="_x0000_s2066" name="Chart" r:id="rId4" imgW="8001000" imgH="4695749" progId="MSGraph.Chart.8">
                  <p:embed followColorScheme="full"/>
                </p:oleObj>
              </mc:Choice>
              <mc:Fallback>
                <p:oleObj name="Chart" r:id="rId4" imgW="8001000" imgH="4695749"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715010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1"/>
          <p:cNvGrpSpPr>
            <a:grpSpLocks/>
          </p:cNvGrpSpPr>
          <p:nvPr/>
        </p:nvGrpSpPr>
        <p:grpSpPr bwMode="auto">
          <a:xfrm>
            <a:off x="3886200" y="2057400"/>
            <a:ext cx="914400" cy="3200400"/>
            <a:chOff x="2448" y="1296"/>
            <a:chExt cx="576" cy="2016"/>
          </a:xfrm>
        </p:grpSpPr>
        <p:sp>
          <p:nvSpPr>
            <p:cNvPr id="2059" name="Line 4"/>
            <p:cNvSpPr>
              <a:spLocks noChangeShapeType="1"/>
            </p:cNvSpPr>
            <p:nvPr/>
          </p:nvSpPr>
          <p:spPr bwMode="auto">
            <a:xfrm flipV="1">
              <a:off x="2448" y="1296"/>
              <a:ext cx="1" cy="864"/>
            </a:xfrm>
            <a:prstGeom prst="line">
              <a:avLst/>
            </a:prstGeom>
            <a:noFill/>
            <a:ln w="50800">
              <a:solidFill>
                <a:schemeClr val="tx1"/>
              </a:solidFill>
              <a:round/>
              <a:headEnd/>
              <a:tailEnd/>
            </a:ln>
          </p:spPr>
          <p:txBody>
            <a:bodyPr wrap="none" anchor="ctr"/>
            <a:lstStyle/>
            <a:p>
              <a:endParaRPr lang="en-US"/>
            </a:p>
          </p:txBody>
        </p:sp>
        <p:sp>
          <p:nvSpPr>
            <p:cNvPr id="2060" name="Line 5"/>
            <p:cNvSpPr>
              <a:spLocks noChangeShapeType="1"/>
            </p:cNvSpPr>
            <p:nvPr/>
          </p:nvSpPr>
          <p:spPr bwMode="auto">
            <a:xfrm>
              <a:off x="2448" y="2160"/>
              <a:ext cx="576" cy="1152"/>
            </a:xfrm>
            <a:prstGeom prst="line">
              <a:avLst/>
            </a:prstGeom>
            <a:noFill/>
            <a:ln w="50800">
              <a:solidFill>
                <a:schemeClr val="tx1"/>
              </a:solidFill>
              <a:round/>
              <a:headEnd/>
              <a:tailEnd/>
            </a:ln>
          </p:spPr>
          <p:txBody>
            <a:bodyPr wrap="none" anchor="ctr"/>
            <a:lstStyle/>
            <a:p>
              <a:endParaRPr lang="en-US"/>
            </a:p>
          </p:txBody>
        </p:sp>
      </p:grpSp>
      <p:sp>
        <p:nvSpPr>
          <p:cNvPr id="500742" name="Line 6"/>
          <p:cNvSpPr>
            <a:spLocks noChangeShapeType="1"/>
          </p:cNvSpPr>
          <p:nvPr/>
        </p:nvSpPr>
        <p:spPr bwMode="auto">
          <a:xfrm>
            <a:off x="3886200" y="3429000"/>
            <a:ext cx="1905000" cy="685800"/>
          </a:xfrm>
          <a:prstGeom prst="line">
            <a:avLst/>
          </a:prstGeom>
          <a:noFill/>
          <a:ln w="50800">
            <a:solidFill>
              <a:schemeClr val="tx1"/>
            </a:solidFill>
            <a:round/>
            <a:headEnd/>
            <a:tailEnd/>
          </a:ln>
        </p:spPr>
        <p:txBody>
          <a:bodyPr wrap="none" anchor="ctr"/>
          <a:lstStyle/>
          <a:p>
            <a:endParaRPr lang="en-US"/>
          </a:p>
        </p:txBody>
      </p:sp>
      <p:sp>
        <p:nvSpPr>
          <p:cNvPr id="500743" name="Line 7"/>
          <p:cNvSpPr>
            <a:spLocks noChangeShapeType="1"/>
          </p:cNvSpPr>
          <p:nvPr/>
        </p:nvSpPr>
        <p:spPr bwMode="auto">
          <a:xfrm>
            <a:off x="3962400" y="3429000"/>
            <a:ext cx="2133600" cy="381000"/>
          </a:xfrm>
          <a:prstGeom prst="line">
            <a:avLst/>
          </a:prstGeom>
          <a:noFill/>
          <a:ln w="50800">
            <a:solidFill>
              <a:schemeClr val="tx1"/>
            </a:solidFill>
            <a:round/>
            <a:headEnd/>
            <a:tailEnd/>
          </a:ln>
        </p:spPr>
        <p:txBody>
          <a:bodyPr wrap="none" anchor="ctr"/>
          <a:lstStyle/>
          <a:p>
            <a:endParaRPr lang="en-US"/>
          </a:p>
        </p:txBody>
      </p:sp>
      <p:sp>
        <p:nvSpPr>
          <p:cNvPr id="500744" name="Text Box 8"/>
          <p:cNvSpPr txBox="1">
            <a:spLocks noChangeArrowheads="1"/>
          </p:cNvSpPr>
          <p:nvPr/>
        </p:nvSpPr>
        <p:spPr bwMode="auto">
          <a:xfrm>
            <a:off x="3733800" y="5334000"/>
            <a:ext cx="2971800" cy="304800"/>
          </a:xfrm>
          <a:prstGeom prst="rect">
            <a:avLst/>
          </a:prstGeom>
          <a:noFill/>
          <a:ln w="12700">
            <a:noFill/>
            <a:miter lim="800000"/>
            <a:headEnd/>
            <a:tailEnd/>
          </a:ln>
        </p:spPr>
        <p:txBody>
          <a:bodyPr>
            <a:spAutoFit/>
          </a:bodyPr>
          <a:lstStyle/>
          <a:p>
            <a:pPr eaLnBrk="0" hangingPunct="0"/>
            <a:r>
              <a:rPr lang="en-US" sz="1400" b="1">
                <a:solidFill>
                  <a:schemeClr val="tx2"/>
                </a:solidFill>
                <a:latin typeface="Arial" charset="0"/>
              </a:rPr>
              <a:t>Almost Always in the Loss Cost</a:t>
            </a:r>
            <a:endParaRPr lang="en-US">
              <a:solidFill>
                <a:schemeClr val="tx2"/>
              </a:solidFill>
              <a:latin typeface="Arial" charset="0"/>
            </a:endParaRPr>
          </a:p>
        </p:txBody>
      </p:sp>
      <p:sp>
        <p:nvSpPr>
          <p:cNvPr id="500745" name="Text Box 9"/>
          <p:cNvSpPr txBox="1">
            <a:spLocks noChangeArrowheads="1"/>
          </p:cNvSpPr>
          <p:nvPr/>
        </p:nvSpPr>
        <p:spPr bwMode="auto">
          <a:xfrm>
            <a:off x="5943600" y="4114800"/>
            <a:ext cx="2590800" cy="517525"/>
          </a:xfrm>
          <a:prstGeom prst="rect">
            <a:avLst/>
          </a:prstGeom>
          <a:noFill/>
          <a:ln w="12700">
            <a:noFill/>
            <a:miter lim="800000"/>
            <a:headEnd/>
            <a:tailEnd/>
          </a:ln>
        </p:spPr>
        <p:txBody>
          <a:bodyPr>
            <a:spAutoFit/>
          </a:bodyPr>
          <a:lstStyle/>
          <a:p>
            <a:pPr eaLnBrk="0" hangingPunct="0"/>
            <a:r>
              <a:rPr lang="en-US" sz="1400" b="1">
                <a:solidFill>
                  <a:schemeClr val="tx2"/>
                </a:solidFill>
                <a:latin typeface="Arial" charset="0"/>
              </a:rPr>
              <a:t>Most of the time in the Loss Cost</a:t>
            </a:r>
            <a:endParaRPr lang="en-US">
              <a:solidFill>
                <a:schemeClr val="tx2"/>
              </a:solidFill>
              <a:latin typeface="Arial" charset="0"/>
            </a:endParaRPr>
          </a:p>
        </p:txBody>
      </p:sp>
      <p:sp>
        <p:nvSpPr>
          <p:cNvPr id="500746" name="Text Box 10"/>
          <p:cNvSpPr txBox="1">
            <a:spLocks noChangeArrowheads="1"/>
          </p:cNvSpPr>
          <p:nvPr/>
        </p:nvSpPr>
        <p:spPr bwMode="auto">
          <a:xfrm>
            <a:off x="6172200" y="3657600"/>
            <a:ext cx="2590800" cy="304800"/>
          </a:xfrm>
          <a:prstGeom prst="rect">
            <a:avLst/>
          </a:prstGeom>
          <a:noFill/>
          <a:ln w="12700">
            <a:noFill/>
            <a:miter lim="800000"/>
            <a:headEnd/>
            <a:tailEnd/>
          </a:ln>
        </p:spPr>
        <p:txBody>
          <a:bodyPr>
            <a:spAutoFit/>
          </a:bodyPr>
          <a:lstStyle/>
          <a:p>
            <a:pPr eaLnBrk="0" hangingPunct="0"/>
            <a:r>
              <a:rPr lang="en-US" sz="1400" b="1">
                <a:solidFill>
                  <a:schemeClr val="tx2"/>
                </a:solidFill>
                <a:latin typeface="Arial" charset="0"/>
              </a:rPr>
              <a:t>Sometimes in the Loss Cost</a:t>
            </a:r>
            <a:endParaRPr lang="en-US">
              <a:solidFill>
                <a:schemeClr val="tx2"/>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00744"/>
                                        </p:tgtEl>
                                        <p:attrNameLst>
                                          <p:attrName>style.visibility</p:attrName>
                                        </p:attrNameLst>
                                      </p:cBhvr>
                                      <p:to>
                                        <p:strVal val="visible"/>
                                      </p:to>
                                    </p:set>
                                    <p:anim calcmode="lin" valueType="num">
                                      <p:cBhvr additive="base">
                                        <p:cTn id="12" dur="500" fill="hold"/>
                                        <p:tgtEl>
                                          <p:spTgt spid="500744"/>
                                        </p:tgtEl>
                                        <p:attrNameLst>
                                          <p:attrName>ppt_x</p:attrName>
                                        </p:attrNameLst>
                                      </p:cBhvr>
                                      <p:tavLst>
                                        <p:tav tm="0">
                                          <p:val>
                                            <p:strVal val="1+#ppt_w/2"/>
                                          </p:val>
                                        </p:tav>
                                        <p:tav tm="100000">
                                          <p:val>
                                            <p:strVal val="#ppt_x"/>
                                          </p:val>
                                        </p:tav>
                                      </p:tavLst>
                                    </p:anim>
                                    <p:anim calcmode="lin" valueType="num">
                                      <p:cBhvr additive="base">
                                        <p:cTn id="13" dur="500" fill="hold"/>
                                        <p:tgtEl>
                                          <p:spTgt spid="50074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500742"/>
                                        </p:tgtEl>
                                        <p:attrNameLst>
                                          <p:attrName>style.visibility</p:attrName>
                                        </p:attrNameLst>
                                      </p:cBhvr>
                                      <p:to>
                                        <p:strVal val="visible"/>
                                      </p:to>
                                    </p:set>
                                  </p:childTnLst>
                                </p:cTn>
                              </p:par>
                            </p:childTnLst>
                          </p:cTn>
                        </p:par>
                        <p:par>
                          <p:cTn id="18" fill="hold">
                            <p:stCondLst>
                              <p:cond delay="500"/>
                            </p:stCondLst>
                            <p:childTnLst>
                              <p:par>
                                <p:cTn id="19" presetID="2" presetClass="entr" presetSubtype="1" fill="hold" grpId="0" nodeType="afterEffect">
                                  <p:stCondLst>
                                    <p:cond delay="0"/>
                                  </p:stCondLst>
                                  <p:childTnLst>
                                    <p:set>
                                      <p:cBhvr>
                                        <p:cTn id="20" dur="1" fill="hold">
                                          <p:stCondLst>
                                            <p:cond delay="0"/>
                                          </p:stCondLst>
                                        </p:cTn>
                                        <p:tgtEl>
                                          <p:spTgt spid="500745"/>
                                        </p:tgtEl>
                                        <p:attrNameLst>
                                          <p:attrName>style.visibility</p:attrName>
                                        </p:attrNameLst>
                                      </p:cBhvr>
                                      <p:to>
                                        <p:strVal val="visible"/>
                                      </p:to>
                                    </p:set>
                                    <p:anim calcmode="lin" valueType="num">
                                      <p:cBhvr additive="base">
                                        <p:cTn id="21" dur="500" fill="hold"/>
                                        <p:tgtEl>
                                          <p:spTgt spid="500745"/>
                                        </p:tgtEl>
                                        <p:attrNameLst>
                                          <p:attrName>ppt_x</p:attrName>
                                        </p:attrNameLst>
                                      </p:cBhvr>
                                      <p:tavLst>
                                        <p:tav tm="0">
                                          <p:val>
                                            <p:strVal val="#ppt_x"/>
                                          </p:val>
                                        </p:tav>
                                        <p:tav tm="100000">
                                          <p:val>
                                            <p:strVal val="#ppt_x"/>
                                          </p:val>
                                        </p:tav>
                                      </p:tavLst>
                                    </p:anim>
                                    <p:anim calcmode="lin" valueType="num">
                                      <p:cBhvr additive="base">
                                        <p:cTn id="22" dur="500" fill="hold"/>
                                        <p:tgtEl>
                                          <p:spTgt spid="50074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00743"/>
                                        </p:tgtEl>
                                        <p:attrNameLst>
                                          <p:attrName>style.visibility</p:attrName>
                                        </p:attrNameLst>
                                      </p:cBhvr>
                                      <p:to>
                                        <p:strVal val="visible"/>
                                      </p:to>
                                    </p:set>
                                  </p:childTnLst>
                                </p:cTn>
                              </p:par>
                            </p:childTnLst>
                          </p:cTn>
                        </p:par>
                        <p:par>
                          <p:cTn id="27" fill="hold">
                            <p:stCondLst>
                              <p:cond delay="500"/>
                            </p:stCondLst>
                            <p:childTnLst>
                              <p:par>
                                <p:cTn id="28" presetID="2" presetClass="entr" presetSubtype="1" fill="hold" grpId="0" nodeType="afterEffect">
                                  <p:stCondLst>
                                    <p:cond delay="0"/>
                                  </p:stCondLst>
                                  <p:childTnLst>
                                    <p:set>
                                      <p:cBhvr>
                                        <p:cTn id="29" dur="1" fill="hold">
                                          <p:stCondLst>
                                            <p:cond delay="0"/>
                                          </p:stCondLst>
                                        </p:cTn>
                                        <p:tgtEl>
                                          <p:spTgt spid="500746"/>
                                        </p:tgtEl>
                                        <p:attrNameLst>
                                          <p:attrName>style.visibility</p:attrName>
                                        </p:attrNameLst>
                                      </p:cBhvr>
                                      <p:to>
                                        <p:strVal val="visible"/>
                                      </p:to>
                                    </p:set>
                                    <p:anim calcmode="lin" valueType="num">
                                      <p:cBhvr additive="base">
                                        <p:cTn id="30" dur="500" fill="hold"/>
                                        <p:tgtEl>
                                          <p:spTgt spid="500746"/>
                                        </p:tgtEl>
                                        <p:attrNameLst>
                                          <p:attrName>ppt_x</p:attrName>
                                        </p:attrNameLst>
                                      </p:cBhvr>
                                      <p:tavLst>
                                        <p:tav tm="0">
                                          <p:val>
                                            <p:strVal val="#ppt_x"/>
                                          </p:val>
                                        </p:tav>
                                        <p:tav tm="100000">
                                          <p:val>
                                            <p:strVal val="#ppt_x"/>
                                          </p:val>
                                        </p:tav>
                                      </p:tavLst>
                                    </p:anim>
                                    <p:anim calcmode="lin" valueType="num">
                                      <p:cBhvr additive="base">
                                        <p:cTn id="31" dur="500" fill="hold"/>
                                        <p:tgtEl>
                                          <p:spTgt spid="50074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42" grpId="0" animBg="1"/>
      <p:bldP spid="500743" grpId="0" animBg="1"/>
      <p:bldP spid="500744" grpId="0" autoUpdateAnimBg="0"/>
      <p:bldP spid="500745" grpId="0" autoUpdateAnimBg="0"/>
      <p:bldP spid="50074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7184EE6-72B3-44E7-BDAC-44D35DE5EE72}" type="slidenum">
              <a:rPr lang="en-US"/>
              <a:pPr>
                <a:defRPr/>
              </a:pPr>
              <a:t>36</a:t>
            </a:fld>
            <a:endParaRPr lang="en-US"/>
          </a:p>
        </p:txBody>
      </p:sp>
      <p:sp>
        <p:nvSpPr>
          <p:cNvPr id="50179" name="Rectangle 2"/>
          <p:cNvSpPr>
            <a:spLocks noChangeArrowheads="1"/>
          </p:cNvSpPr>
          <p:nvPr/>
        </p:nvSpPr>
        <p:spPr bwMode="auto">
          <a:xfrm>
            <a:off x="1100138" y="304800"/>
            <a:ext cx="6977062" cy="10668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How to Account for Items</a:t>
            </a:r>
            <a:br>
              <a:rPr lang="en-US" sz="3200" b="1">
                <a:solidFill>
                  <a:srgbClr val="0033CC"/>
                </a:solidFill>
                <a:latin typeface="Arial" charset="0"/>
              </a:rPr>
            </a:br>
            <a:r>
              <a:rPr lang="en-US" sz="3200" b="1">
                <a:solidFill>
                  <a:srgbClr val="0033CC"/>
                </a:solidFill>
                <a:latin typeface="Arial" charset="0"/>
              </a:rPr>
              <a:t>Outside of the Loss Cost</a:t>
            </a:r>
          </a:p>
        </p:txBody>
      </p:sp>
      <p:sp>
        <p:nvSpPr>
          <p:cNvPr id="502787" name="Rectangle 3"/>
          <p:cNvSpPr>
            <a:spLocks noChangeArrowheads="1"/>
          </p:cNvSpPr>
          <p:nvPr/>
        </p:nvSpPr>
        <p:spPr bwMode="auto">
          <a:xfrm>
            <a:off x="1176338" y="1752600"/>
            <a:ext cx="7205662" cy="4419600"/>
          </a:xfrm>
          <a:prstGeom prst="rect">
            <a:avLst/>
          </a:prstGeom>
          <a:noFill/>
          <a:ln w="12700">
            <a:noFill/>
            <a:miter lim="800000"/>
            <a:headEnd/>
            <a:tailEnd/>
          </a:ln>
        </p:spPr>
        <p:txBody>
          <a:bodyPr lIns="90488" tIns="44450" rIns="90488" bIns="44450"/>
          <a:lstStyle/>
          <a:p>
            <a:pPr marL="342900" indent="-342900">
              <a:spcBef>
                <a:spcPct val="20000"/>
              </a:spcBef>
              <a:buClr>
                <a:schemeClr val="tx1"/>
              </a:buClr>
            </a:pPr>
            <a:r>
              <a:rPr lang="en-US">
                <a:latin typeface="Arial" charset="0"/>
              </a:rPr>
              <a:t>The Loss Cost Multiplier (LCM)</a:t>
            </a:r>
          </a:p>
          <a:p>
            <a:pPr marL="742950" lvl="1" indent="-285750">
              <a:spcBef>
                <a:spcPct val="70000"/>
              </a:spcBef>
              <a:buClr>
                <a:schemeClr val="accent1"/>
              </a:buClr>
              <a:buSzPct val="120000"/>
              <a:buFontTx/>
              <a:buChar char="•"/>
            </a:pPr>
            <a:r>
              <a:rPr lang="en-US" sz="2300">
                <a:latin typeface="Arial" charset="0"/>
              </a:rPr>
              <a:t>Also known as a Pure Premium Multiplier</a:t>
            </a:r>
          </a:p>
          <a:p>
            <a:pPr marL="742950" lvl="1" indent="-285750">
              <a:spcBef>
                <a:spcPct val="50000"/>
              </a:spcBef>
              <a:buClr>
                <a:schemeClr val="accent1"/>
              </a:buClr>
              <a:buSzPct val="120000"/>
              <a:buFontTx/>
              <a:buChar char="•"/>
            </a:pPr>
            <a:r>
              <a:rPr lang="en-US" sz="2300">
                <a:latin typeface="Arial" charset="0"/>
              </a:rPr>
              <a:t>Loss Cost x LCM = Rate</a:t>
            </a:r>
          </a:p>
          <a:p>
            <a:pPr marL="742950" lvl="1" indent="-285750">
              <a:spcBef>
                <a:spcPct val="50000"/>
              </a:spcBef>
              <a:buClr>
                <a:schemeClr val="accent1"/>
              </a:buClr>
              <a:buSzPct val="120000"/>
              <a:buFontTx/>
              <a:buChar char="•"/>
            </a:pPr>
            <a:r>
              <a:rPr lang="en-US" sz="2300">
                <a:latin typeface="Arial" charset="0"/>
              </a:rPr>
              <a:t>Factor to load loss costs for insurer’s expense and profit</a:t>
            </a:r>
          </a:p>
          <a:p>
            <a:pPr marL="742950" lvl="1" indent="-285750">
              <a:spcBef>
                <a:spcPct val="50000"/>
              </a:spcBef>
              <a:buClr>
                <a:schemeClr val="accent1"/>
              </a:buClr>
              <a:buSzPct val="120000"/>
              <a:buFontTx/>
              <a:buChar char="•"/>
            </a:pPr>
            <a:r>
              <a:rPr lang="en-US" sz="2300">
                <a:latin typeface="Arial" charset="0"/>
              </a:rPr>
              <a:t>Must also consider other items not included in the Loss Cost (trend, development, etc.)</a:t>
            </a:r>
          </a:p>
          <a:p>
            <a:pPr marL="742950" lvl="1" indent="-285750">
              <a:spcBef>
                <a:spcPct val="50000"/>
              </a:spcBef>
              <a:buClr>
                <a:schemeClr val="accent1"/>
              </a:buClr>
              <a:buSzPct val="120000"/>
              <a:buFontTx/>
              <a:buChar char="•"/>
            </a:pPr>
            <a:r>
              <a:rPr lang="en-US" sz="2300">
                <a:latin typeface="Arial" charset="0"/>
              </a:rPr>
              <a:t>Insurance companies must file LCMs for approval in loss cost states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02787">
                                            <p:txEl>
                                              <p:pRg st="0" end="0"/>
                                            </p:txEl>
                                          </p:spTgt>
                                        </p:tgtEl>
                                        <p:attrNameLst>
                                          <p:attrName>style.visibility</p:attrName>
                                        </p:attrNameLst>
                                      </p:cBhvr>
                                      <p:to>
                                        <p:strVal val="visible"/>
                                      </p:to>
                                    </p:set>
                                    <p:anim calcmode="lin" valueType="num">
                                      <p:cBhvr additive="base">
                                        <p:cTn id="7" dur="500" fill="hold"/>
                                        <p:tgtEl>
                                          <p:spTgt spid="502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278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02787">
                                            <p:txEl>
                                              <p:pRg st="1" end="1"/>
                                            </p:txEl>
                                          </p:spTgt>
                                        </p:tgtEl>
                                        <p:attrNameLst>
                                          <p:attrName>style.visibility</p:attrName>
                                        </p:attrNameLst>
                                      </p:cBhvr>
                                      <p:to>
                                        <p:strVal val="visible"/>
                                      </p:to>
                                    </p:set>
                                    <p:anim calcmode="lin" valueType="num">
                                      <p:cBhvr additive="base">
                                        <p:cTn id="11" dur="500" fill="hold"/>
                                        <p:tgtEl>
                                          <p:spTgt spid="50278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0278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02787">
                                            <p:txEl>
                                              <p:pRg st="2" end="2"/>
                                            </p:txEl>
                                          </p:spTgt>
                                        </p:tgtEl>
                                        <p:attrNameLst>
                                          <p:attrName>style.visibility</p:attrName>
                                        </p:attrNameLst>
                                      </p:cBhvr>
                                      <p:to>
                                        <p:strVal val="visible"/>
                                      </p:to>
                                    </p:set>
                                    <p:anim calcmode="lin" valueType="num">
                                      <p:cBhvr additive="base">
                                        <p:cTn id="15" dur="500" fill="hold"/>
                                        <p:tgtEl>
                                          <p:spTgt spid="50278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0278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502787">
                                            <p:txEl>
                                              <p:pRg st="3" end="3"/>
                                            </p:txEl>
                                          </p:spTgt>
                                        </p:tgtEl>
                                        <p:attrNameLst>
                                          <p:attrName>style.visibility</p:attrName>
                                        </p:attrNameLst>
                                      </p:cBhvr>
                                      <p:to>
                                        <p:strVal val="visible"/>
                                      </p:to>
                                    </p:set>
                                    <p:anim calcmode="lin" valueType="num">
                                      <p:cBhvr additive="base">
                                        <p:cTn id="19" dur="500" fill="hold"/>
                                        <p:tgtEl>
                                          <p:spTgt spid="50278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278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502787">
                                            <p:txEl>
                                              <p:pRg st="4" end="4"/>
                                            </p:txEl>
                                          </p:spTgt>
                                        </p:tgtEl>
                                        <p:attrNameLst>
                                          <p:attrName>style.visibility</p:attrName>
                                        </p:attrNameLst>
                                      </p:cBhvr>
                                      <p:to>
                                        <p:strVal val="visible"/>
                                      </p:to>
                                    </p:set>
                                    <p:anim calcmode="lin" valueType="num">
                                      <p:cBhvr additive="base">
                                        <p:cTn id="23" dur="500" fill="hold"/>
                                        <p:tgtEl>
                                          <p:spTgt spid="50278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0278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502787">
                                            <p:txEl>
                                              <p:pRg st="5" end="5"/>
                                            </p:txEl>
                                          </p:spTgt>
                                        </p:tgtEl>
                                        <p:attrNameLst>
                                          <p:attrName>style.visibility</p:attrName>
                                        </p:attrNameLst>
                                      </p:cBhvr>
                                      <p:to>
                                        <p:strVal val="visible"/>
                                      </p:to>
                                    </p:set>
                                    <p:anim calcmode="lin" valueType="num">
                                      <p:cBhvr additive="base">
                                        <p:cTn id="27" dur="500" fill="hold"/>
                                        <p:tgtEl>
                                          <p:spTgt spid="502787">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027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90CA7846-A802-4C8A-8721-10ACFFB85B22}" type="slidenum">
              <a:rPr lang="en-US"/>
              <a:pPr>
                <a:defRPr/>
              </a:pPr>
              <a:t>37</a:t>
            </a:fld>
            <a:endParaRPr lang="en-US"/>
          </a:p>
        </p:txBody>
      </p:sp>
      <p:sp>
        <p:nvSpPr>
          <p:cNvPr id="51203" name="Rectangle 2"/>
          <p:cNvSpPr>
            <a:spLocks noChangeArrowheads="1"/>
          </p:cNvSpPr>
          <p:nvPr/>
        </p:nvSpPr>
        <p:spPr bwMode="auto">
          <a:xfrm>
            <a:off x="685800" y="304800"/>
            <a:ext cx="7924800" cy="8382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Derivation of a Loss Cost Multiplier</a:t>
            </a:r>
          </a:p>
        </p:txBody>
      </p:sp>
      <p:sp>
        <p:nvSpPr>
          <p:cNvPr id="51204" name="Rectangle 3"/>
          <p:cNvSpPr>
            <a:spLocks noChangeArrowheads="1"/>
          </p:cNvSpPr>
          <p:nvPr/>
        </p:nvSpPr>
        <p:spPr bwMode="auto">
          <a:xfrm>
            <a:off x="1414463" y="1752600"/>
            <a:ext cx="6891337" cy="2819400"/>
          </a:xfrm>
          <a:prstGeom prst="rect">
            <a:avLst/>
          </a:prstGeom>
          <a:noFill/>
          <a:ln w="12700">
            <a:noFill/>
            <a:miter lim="800000"/>
            <a:headEnd/>
            <a:tailEnd/>
          </a:ln>
        </p:spPr>
        <p:txBody>
          <a:bodyPr lIns="90488" tIns="44450" rIns="90488" bIns="44450"/>
          <a:lstStyle/>
          <a:p>
            <a:pPr marL="342900" indent="-342900">
              <a:spcBef>
                <a:spcPct val="20000"/>
              </a:spcBef>
              <a:buClr>
                <a:schemeClr val="accent1"/>
              </a:buClr>
              <a:buSzPct val="120000"/>
              <a:buFontTx/>
              <a:buChar char="•"/>
            </a:pPr>
            <a:r>
              <a:rPr lang="en-US" b="1">
                <a:latin typeface="Arial" charset="0"/>
              </a:rPr>
              <a:t>State A:</a:t>
            </a:r>
            <a:r>
              <a:rPr lang="en-US">
                <a:latin typeface="Arial" charset="0"/>
              </a:rPr>
              <a:t>  Loss Cost includes Loss, Loss Adjustment Expense, and Assessments</a:t>
            </a:r>
            <a:endParaRPr lang="en-US" b="1">
              <a:latin typeface="Arial" charset="0"/>
            </a:endParaRPr>
          </a:p>
          <a:p>
            <a:pPr marL="342900" indent="-342900">
              <a:spcBef>
                <a:spcPct val="90000"/>
              </a:spcBef>
              <a:buClr>
                <a:schemeClr val="accent1"/>
              </a:buClr>
              <a:buSzPct val="120000"/>
              <a:buFontTx/>
              <a:buChar char="•"/>
            </a:pPr>
            <a:r>
              <a:rPr lang="en-US" b="1">
                <a:latin typeface="Arial" charset="0"/>
              </a:rPr>
              <a:t>State B:</a:t>
            </a:r>
            <a:r>
              <a:rPr lang="en-US">
                <a:latin typeface="Arial" charset="0"/>
              </a:rPr>
              <a:t>  Loss Cost includes Loss and Loss Adjustment Expense</a:t>
            </a:r>
            <a:endParaRPr lang="en-US" b="1">
              <a:latin typeface="Arial" charset="0"/>
            </a:endParaRPr>
          </a:p>
          <a:p>
            <a:pPr marL="342900" indent="-342900">
              <a:spcBef>
                <a:spcPct val="90000"/>
              </a:spcBef>
              <a:buClr>
                <a:schemeClr val="accent1"/>
              </a:buClr>
              <a:buSzPct val="120000"/>
              <a:buFontTx/>
              <a:buChar char="•"/>
            </a:pPr>
            <a:r>
              <a:rPr lang="en-US" b="1">
                <a:latin typeface="Arial" charset="0"/>
              </a:rPr>
              <a:t>State C: </a:t>
            </a:r>
            <a:r>
              <a:rPr lang="en-US">
                <a:latin typeface="Arial" charset="0"/>
              </a:rPr>
              <a:t> Loss Cost includes Loss Only</a:t>
            </a:r>
            <a:endParaRPr lang="en-US" b="1">
              <a:latin typeface="Arial" charset="0"/>
            </a:endParaRPr>
          </a:p>
        </p:txBody>
      </p:sp>
      <p:sp>
        <p:nvSpPr>
          <p:cNvPr id="504836" name="Text Box 4"/>
          <p:cNvSpPr txBox="1">
            <a:spLocks noChangeArrowheads="1"/>
          </p:cNvSpPr>
          <p:nvPr/>
        </p:nvSpPr>
        <p:spPr bwMode="auto">
          <a:xfrm>
            <a:off x="1676400" y="4953000"/>
            <a:ext cx="6172200" cy="762000"/>
          </a:xfrm>
          <a:prstGeom prst="rect">
            <a:avLst/>
          </a:prstGeom>
          <a:noFill/>
          <a:ln w="12700">
            <a:noFill/>
            <a:miter lim="800000"/>
            <a:headEnd/>
            <a:tailEnd/>
          </a:ln>
        </p:spPr>
        <p:txBody>
          <a:bodyPr>
            <a:spAutoFit/>
          </a:bodyPr>
          <a:lstStyle/>
          <a:p>
            <a:pPr eaLnBrk="0" hangingPunct="0"/>
            <a:r>
              <a:rPr lang="en-US" sz="2200">
                <a:latin typeface="Arial" charset="0"/>
              </a:rPr>
              <a:t>In all three cases, loss includes full trend and loss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4836"/>
                                        </p:tgtEl>
                                        <p:attrNameLst>
                                          <p:attrName>style.visibility</p:attrName>
                                        </p:attrNameLst>
                                      </p:cBhvr>
                                      <p:to>
                                        <p:strVal val="visible"/>
                                      </p:to>
                                    </p:set>
                                    <p:anim calcmode="lin" valueType="num">
                                      <p:cBhvr additive="base">
                                        <p:cTn id="7" dur="500" fill="hold"/>
                                        <p:tgtEl>
                                          <p:spTgt spid="504836"/>
                                        </p:tgtEl>
                                        <p:attrNameLst>
                                          <p:attrName>ppt_x</p:attrName>
                                        </p:attrNameLst>
                                      </p:cBhvr>
                                      <p:tavLst>
                                        <p:tav tm="0">
                                          <p:val>
                                            <p:strVal val="0-#ppt_w/2"/>
                                          </p:val>
                                        </p:tav>
                                        <p:tav tm="100000">
                                          <p:val>
                                            <p:strVal val="#ppt_x"/>
                                          </p:val>
                                        </p:tav>
                                      </p:tavLst>
                                    </p:anim>
                                    <p:anim calcmode="lin" valueType="num">
                                      <p:cBhvr additive="base">
                                        <p:cTn id="8" dur="500" fill="hold"/>
                                        <p:tgtEl>
                                          <p:spTgt spid="5048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84B3862F-97D9-482A-A09F-F06CC7B8E59C}" type="slidenum">
              <a:rPr lang="en-US"/>
              <a:pPr>
                <a:defRPr/>
              </a:pPr>
              <a:t>38</a:t>
            </a:fld>
            <a:endParaRPr lang="en-US"/>
          </a:p>
        </p:txBody>
      </p:sp>
      <p:sp>
        <p:nvSpPr>
          <p:cNvPr id="52227" name="Rectangle 2"/>
          <p:cNvSpPr>
            <a:spLocks noChangeArrowheads="1"/>
          </p:cNvSpPr>
          <p:nvPr/>
        </p:nvSpPr>
        <p:spPr bwMode="auto">
          <a:xfrm>
            <a:off x="1000125" y="1600200"/>
            <a:ext cx="7762875" cy="1143000"/>
          </a:xfrm>
          <a:prstGeom prst="rect">
            <a:avLst/>
          </a:prstGeom>
          <a:noFill/>
          <a:ln w="12700">
            <a:noFill/>
            <a:miter lim="800000"/>
            <a:headEnd/>
            <a:tailEnd/>
          </a:ln>
        </p:spPr>
        <p:txBody>
          <a:bodyPr lIns="90488" tIns="44450" rIns="90488" bIns="44450"/>
          <a:lstStyle/>
          <a:p>
            <a:pPr marL="342900" indent="-342900">
              <a:spcBef>
                <a:spcPct val="20000"/>
              </a:spcBef>
              <a:buClr>
                <a:srgbClr val="0033CC"/>
              </a:buClr>
              <a:buSzPct val="120000"/>
            </a:pPr>
            <a:r>
              <a:rPr lang="en-US" sz="1800">
                <a:latin typeface="Arial" charset="0"/>
              </a:rPr>
              <a:t>                                                               Portion of Standard Premium   </a:t>
            </a:r>
          </a:p>
          <a:p>
            <a:pPr marL="342900" indent="-342900">
              <a:spcBef>
                <a:spcPct val="20000"/>
              </a:spcBef>
              <a:buClr>
                <a:srgbClr val="0033CC"/>
              </a:buClr>
              <a:buSzPct val="120000"/>
            </a:pPr>
            <a:r>
              <a:rPr lang="en-US" sz="1800">
                <a:latin typeface="Arial" charset="0"/>
              </a:rPr>
              <a:t>                                                                                    State</a:t>
            </a:r>
          </a:p>
          <a:p>
            <a:pPr marL="342900" indent="-342900">
              <a:spcBef>
                <a:spcPct val="20000"/>
              </a:spcBef>
              <a:buClr>
                <a:srgbClr val="0033CC"/>
              </a:buClr>
              <a:buSzPct val="120000"/>
            </a:pPr>
            <a:r>
              <a:rPr lang="en-US" sz="1800">
                <a:latin typeface="Arial" charset="0"/>
              </a:rPr>
              <a:t>                                                                       </a:t>
            </a:r>
            <a:r>
              <a:rPr lang="en-US" sz="1800" u="sng">
                <a:latin typeface="Arial" charset="0"/>
              </a:rPr>
              <a:t>A</a:t>
            </a:r>
            <a:r>
              <a:rPr lang="en-US" sz="1800">
                <a:latin typeface="Arial" charset="0"/>
              </a:rPr>
              <a:t>              </a:t>
            </a:r>
            <a:r>
              <a:rPr lang="en-US" sz="1800" u="sng">
                <a:latin typeface="Arial" charset="0"/>
              </a:rPr>
              <a:t>B</a:t>
            </a:r>
            <a:r>
              <a:rPr lang="en-US" sz="1800">
                <a:latin typeface="Arial" charset="0"/>
              </a:rPr>
              <a:t>             </a:t>
            </a:r>
            <a:r>
              <a:rPr lang="en-US" sz="1800" u="sng">
                <a:latin typeface="Arial" charset="0"/>
              </a:rPr>
              <a:t>C</a:t>
            </a:r>
          </a:p>
        </p:txBody>
      </p:sp>
      <p:sp>
        <p:nvSpPr>
          <p:cNvPr id="52228" name="Rectangle 3"/>
          <p:cNvSpPr>
            <a:spLocks noChangeArrowheads="1"/>
          </p:cNvSpPr>
          <p:nvPr/>
        </p:nvSpPr>
        <p:spPr bwMode="auto">
          <a:xfrm>
            <a:off x="1033463" y="4800600"/>
            <a:ext cx="5562600" cy="1143000"/>
          </a:xfrm>
          <a:prstGeom prst="rect">
            <a:avLst/>
          </a:prstGeom>
          <a:noFill/>
          <a:ln w="12700">
            <a:noFill/>
            <a:miter lim="800000"/>
            <a:headEnd/>
            <a:tailEnd/>
          </a:ln>
        </p:spPr>
        <p:txBody>
          <a:bodyPr lIns="90488" tIns="44450" rIns="90488" bIns="44450"/>
          <a:lstStyle/>
          <a:p>
            <a:pPr marL="342900" indent="-342900">
              <a:spcBef>
                <a:spcPct val="20000"/>
              </a:spcBef>
              <a:buClr>
                <a:srgbClr val="0033CC"/>
              </a:buClr>
              <a:buSzPct val="120000"/>
            </a:pPr>
            <a:r>
              <a:rPr lang="en-US" sz="1800">
                <a:latin typeface="Arial" charset="0"/>
              </a:rPr>
              <a:t>Total of Items to Load on Loss Cost          .300    </a:t>
            </a:r>
          </a:p>
          <a:p>
            <a:pPr marL="342900" indent="-342900">
              <a:spcBef>
                <a:spcPct val="20000"/>
              </a:spcBef>
              <a:buClr>
                <a:srgbClr val="0033CC"/>
              </a:buClr>
              <a:buSzPct val="120000"/>
            </a:pPr>
            <a:r>
              <a:rPr lang="en-US" sz="1800">
                <a:latin typeface="Arial" charset="0"/>
              </a:rPr>
              <a:t>Indicated Loss Cost Multiplier                  1.429 </a:t>
            </a:r>
          </a:p>
          <a:p>
            <a:pPr marL="342900" indent="-342900">
              <a:spcBef>
                <a:spcPct val="20000"/>
              </a:spcBef>
              <a:buClr>
                <a:srgbClr val="0033CC"/>
              </a:buClr>
              <a:buSzPct val="120000"/>
            </a:pPr>
            <a:r>
              <a:rPr lang="en-US" sz="1800">
                <a:latin typeface="Arial" charset="0"/>
              </a:rPr>
              <a:t>     = 1/(1 - Load Needed)                                                                     </a:t>
            </a:r>
          </a:p>
        </p:txBody>
      </p:sp>
      <p:sp>
        <p:nvSpPr>
          <p:cNvPr id="505860" name="Rectangle 4"/>
          <p:cNvSpPr>
            <a:spLocks noChangeArrowheads="1"/>
          </p:cNvSpPr>
          <p:nvPr/>
        </p:nvSpPr>
        <p:spPr bwMode="auto">
          <a:xfrm>
            <a:off x="1033463" y="3810000"/>
            <a:ext cx="8001000" cy="762000"/>
          </a:xfrm>
          <a:prstGeom prst="rect">
            <a:avLst/>
          </a:prstGeom>
          <a:noFill/>
          <a:ln w="12700">
            <a:noFill/>
            <a:miter lim="800000"/>
            <a:headEnd/>
            <a:tailEnd/>
          </a:ln>
        </p:spPr>
        <p:txBody>
          <a:bodyPr lIns="90488" tIns="44450" rIns="90488" bIns="44450"/>
          <a:lstStyle/>
          <a:p>
            <a:pPr marL="342900" indent="-342900">
              <a:spcBef>
                <a:spcPct val="20000"/>
              </a:spcBef>
              <a:buClr>
                <a:srgbClr val="0033CC"/>
              </a:buClr>
              <a:buSzPct val="120000"/>
            </a:pPr>
            <a:r>
              <a:rPr lang="en-US" sz="1800">
                <a:latin typeface="Arial" charset="0"/>
              </a:rPr>
              <a:t>Loss Assessments (% Prem)                                      .020         .020</a:t>
            </a:r>
          </a:p>
          <a:p>
            <a:pPr marL="342900" indent="-342900">
              <a:spcBef>
                <a:spcPct val="20000"/>
              </a:spcBef>
              <a:buClr>
                <a:srgbClr val="0033CC"/>
              </a:buClr>
              <a:buSzPct val="120000"/>
            </a:pPr>
            <a:r>
              <a:rPr lang="en-US" sz="1800">
                <a:latin typeface="Arial" charset="0"/>
              </a:rPr>
              <a:t>Loss Adj. Expense (% Prem)                                                      .080                                                    </a:t>
            </a:r>
          </a:p>
        </p:txBody>
      </p:sp>
      <p:sp>
        <p:nvSpPr>
          <p:cNvPr id="52230" name="Rectangle 5"/>
          <p:cNvSpPr>
            <a:spLocks noChangeArrowheads="1"/>
          </p:cNvSpPr>
          <p:nvPr/>
        </p:nvSpPr>
        <p:spPr bwMode="auto">
          <a:xfrm>
            <a:off x="1033463" y="2819400"/>
            <a:ext cx="5638800" cy="762000"/>
          </a:xfrm>
          <a:prstGeom prst="rect">
            <a:avLst/>
          </a:prstGeom>
          <a:noFill/>
          <a:ln w="12700">
            <a:noFill/>
            <a:miter lim="800000"/>
            <a:headEnd/>
            <a:tailEnd/>
          </a:ln>
        </p:spPr>
        <p:txBody>
          <a:bodyPr lIns="90488" tIns="44450" rIns="90488" bIns="44450"/>
          <a:lstStyle/>
          <a:p>
            <a:pPr marL="342900" indent="-342900">
              <a:spcBef>
                <a:spcPct val="20000"/>
              </a:spcBef>
              <a:buClr>
                <a:srgbClr val="0033CC"/>
              </a:buClr>
              <a:buSzPct val="120000"/>
            </a:pPr>
            <a:r>
              <a:rPr lang="en-US" sz="1800">
                <a:latin typeface="Arial" charset="0"/>
              </a:rPr>
              <a:t>Expenses                                                    .275        </a:t>
            </a:r>
          </a:p>
          <a:p>
            <a:pPr marL="342900" indent="-342900">
              <a:spcBef>
                <a:spcPct val="20000"/>
              </a:spcBef>
              <a:buClr>
                <a:srgbClr val="0033CC"/>
              </a:buClr>
              <a:buSzPct val="120000"/>
            </a:pPr>
            <a:r>
              <a:rPr lang="en-US" sz="1800">
                <a:latin typeface="Arial" charset="0"/>
              </a:rPr>
              <a:t>Profit                                                           .025</a:t>
            </a:r>
          </a:p>
        </p:txBody>
      </p:sp>
      <p:sp>
        <p:nvSpPr>
          <p:cNvPr id="505862" name="Rectangle 6"/>
          <p:cNvSpPr>
            <a:spLocks noChangeArrowheads="1"/>
          </p:cNvSpPr>
          <p:nvPr/>
        </p:nvSpPr>
        <p:spPr bwMode="auto">
          <a:xfrm>
            <a:off x="6172200" y="2819400"/>
            <a:ext cx="2133600" cy="762000"/>
          </a:xfrm>
          <a:prstGeom prst="rect">
            <a:avLst/>
          </a:prstGeom>
          <a:noFill/>
          <a:ln w="12700">
            <a:noFill/>
            <a:miter lim="800000"/>
            <a:headEnd/>
            <a:tailEnd/>
          </a:ln>
        </p:spPr>
        <p:txBody>
          <a:bodyPr lIns="90488" tIns="44450" rIns="90488" bIns="44450"/>
          <a:lstStyle/>
          <a:p>
            <a:pPr marL="342900" indent="-342900">
              <a:spcBef>
                <a:spcPct val="20000"/>
              </a:spcBef>
              <a:buClr>
                <a:srgbClr val="0033CC"/>
              </a:buClr>
              <a:buSzPct val="120000"/>
            </a:pPr>
            <a:r>
              <a:rPr lang="en-US" sz="1800">
                <a:latin typeface="Arial" charset="0"/>
              </a:rPr>
              <a:t>   .275         .275</a:t>
            </a:r>
          </a:p>
          <a:p>
            <a:pPr marL="342900" indent="-342900">
              <a:spcBef>
                <a:spcPct val="20000"/>
              </a:spcBef>
              <a:buClr>
                <a:srgbClr val="0033CC"/>
              </a:buClr>
              <a:buSzPct val="120000"/>
            </a:pPr>
            <a:r>
              <a:rPr lang="en-US" sz="1800">
                <a:latin typeface="Arial" charset="0"/>
              </a:rPr>
              <a:t>   .025         .025</a:t>
            </a:r>
          </a:p>
        </p:txBody>
      </p:sp>
      <p:sp>
        <p:nvSpPr>
          <p:cNvPr id="505863" name="Rectangle 7"/>
          <p:cNvSpPr>
            <a:spLocks noChangeArrowheads="1"/>
          </p:cNvSpPr>
          <p:nvPr/>
        </p:nvSpPr>
        <p:spPr bwMode="auto">
          <a:xfrm>
            <a:off x="6172200" y="4800600"/>
            <a:ext cx="2133600" cy="762000"/>
          </a:xfrm>
          <a:prstGeom prst="rect">
            <a:avLst/>
          </a:prstGeom>
          <a:noFill/>
          <a:ln w="12700">
            <a:noFill/>
            <a:miter lim="800000"/>
            <a:headEnd/>
            <a:tailEnd/>
          </a:ln>
        </p:spPr>
        <p:txBody>
          <a:bodyPr lIns="90488" tIns="44450" rIns="90488" bIns="44450"/>
          <a:lstStyle/>
          <a:p>
            <a:pPr marL="342900" indent="-342900">
              <a:spcBef>
                <a:spcPct val="20000"/>
              </a:spcBef>
              <a:buClr>
                <a:srgbClr val="0033CC"/>
              </a:buClr>
              <a:buSzPct val="120000"/>
            </a:pPr>
            <a:r>
              <a:rPr lang="en-US" sz="1800">
                <a:latin typeface="Arial" charset="0"/>
              </a:rPr>
              <a:t>   .320         .400</a:t>
            </a:r>
          </a:p>
          <a:p>
            <a:pPr marL="342900" indent="-342900">
              <a:spcBef>
                <a:spcPct val="20000"/>
              </a:spcBef>
              <a:buClr>
                <a:srgbClr val="0033CC"/>
              </a:buClr>
              <a:buSzPct val="120000"/>
            </a:pPr>
            <a:r>
              <a:rPr lang="en-US" sz="1800">
                <a:latin typeface="Arial" charset="0"/>
              </a:rPr>
              <a:t> 1.471       1.667</a:t>
            </a:r>
          </a:p>
        </p:txBody>
      </p:sp>
      <p:sp>
        <p:nvSpPr>
          <p:cNvPr id="52233" name="Rectangle 8"/>
          <p:cNvSpPr>
            <a:spLocks noChangeArrowheads="1"/>
          </p:cNvSpPr>
          <p:nvPr/>
        </p:nvSpPr>
        <p:spPr bwMode="auto">
          <a:xfrm>
            <a:off x="685800" y="304800"/>
            <a:ext cx="7924800" cy="8382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Derivation of a Loss Cost Multiplier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58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58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05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60" grpId="0" autoUpdateAnimBg="0"/>
      <p:bldP spid="505862" grpId="0" autoUpdateAnimBg="0"/>
      <p:bldP spid="50586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E06834C1-3A67-4E45-AC62-D3FDCB23B8F3}" type="slidenum">
              <a:rPr lang="en-US"/>
              <a:pPr>
                <a:defRPr/>
              </a:pPr>
              <a:t>39</a:t>
            </a:fld>
            <a:endParaRPr lang="en-US"/>
          </a:p>
        </p:txBody>
      </p:sp>
      <p:sp>
        <p:nvSpPr>
          <p:cNvPr id="53251" name="Rectangle 2"/>
          <p:cNvSpPr>
            <a:spLocks noChangeArrowheads="1"/>
          </p:cNvSpPr>
          <p:nvPr/>
        </p:nvSpPr>
        <p:spPr bwMode="auto">
          <a:xfrm>
            <a:off x="685800" y="304800"/>
            <a:ext cx="7848600" cy="11430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Derivation of the LCM—</a:t>
            </a:r>
            <a:br>
              <a:rPr lang="en-US" sz="3200" b="1">
                <a:solidFill>
                  <a:srgbClr val="0033CC"/>
                </a:solidFill>
                <a:latin typeface="Arial" charset="0"/>
              </a:rPr>
            </a:br>
            <a:r>
              <a:rPr lang="en-US" sz="3200" b="1">
                <a:solidFill>
                  <a:srgbClr val="0033CC"/>
                </a:solidFill>
                <a:latin typeface="Arial" charset="0"/>
              </a:rPr>
              <a:t>Alternative Approach</a:t>
            </a:r>
          </a:p>
        </p:txBody>
      </p:sp>
      <p:sp>
        <p:nvSpPr>
          <p:cNvPr id="53252" name="Rectangle 3"/>
          <p:cNvSpPr>
            <a:spLocks noChangeArrowheads="1"/>
          </p:cNvSpPr>
          <p:nvPr/>
        </p:nvSpPr>
        <p:spPr bwMode="auto">
          <a:xfrm>
            <a:off x="914400" y="1828800"/>
            <a:ext cx="7756525" cy="4267200"/>
          </a:xfrm>
          <a:prstGeom prst="rect">
            <a:avLst/>
          </a:prstGeom>
          <a:noFill/>
          <a:ln w="12700">
            <a:noFill/>
            <a:miter lim="800000"/>
            <a:headEnd/>
            <a:tailEnd/>
          </a:ln>
        </p:spPr>
        <p:txBody>
          <a:bodyPr lIns="90488" tIns="44450" rIns="90488" bIns="44450"/>
          <a:lstStyle/>
          <a:p>
            <a:pPr marL="342900" indent="-342900">
              <a:spcBef>
                <a:spcPct val="70000"/>
              </a:spcBef>
              <a:buClr>
                <a:schemeClr val="accent1"/>
              </a:buClr>
              <a:buSzPct val="120000"/>
              <a:buFontTx/>
              <a:buChar char="•"/>
            </a:pPr>
            <a:r>
              <a:rPr lang="en-US" sz="2200">
                <a:latin typeface="Arial" charset="0"/>
              </a:rPr>
              <a:t>Prior methodology assumes that all items included in the LCM are related to Premium</a:t>
            </a:r>
          </a:p>
          <a:p>
            <a:pPr marL="342900" indent="-342900">
              <a:spcBef>
                <a:spcPct val="70000"/>
              </a:spcBef>
              <a:buClr>
                <a:schemeClr val="accent1"/>
              </a:buClr>
              <a:buSzPct val="120000"/>
              <a:buFontTx/>
              <a:buChar char="•"/>
            </a:pPr>
            <a:r>
              <a:rPr lang="en-US" sz="2200">
                <a:latin typeface="Arial" charset="0"/>
              </a:rPr>
              <a:t>Loss Adjustment Expenses and Assessments may not have a stable relationship to Premium</a:t>
            </a:r>
          </a:p>
          <a:p>
            <a:pPr marL="342900" indent="-342900">
              <a:spcBef>
                <a:spcPct val="70000"/>
              </a:spcBef>
              <a:buClr>
                <a:schemeClr val="accent1"/>
              </a:buClr>
              <a:buSzPct val="120000"/>
              <a:buFontTx/>
              <a:buChar char="•"/>
            </a:pPr>
            <a:r>
              <a:rPr lang="en-US" sz="2200">
                <a:latin typeface="Arial" charset="0"/>
              </a:rPr>
              <a:t>An alternative approach for states that require a loading for “loss-related” items is:</a:t>
            </a:r>
            <a:br>
              <a:rPr lang="en-US" sz="2200">
                <a:latin typeface="Arial" charset="0"/>
              </a:rPr>
            </a:br>
            <a:endParaRPr lang="en-US" sz="2200">
              <a:latin typeface="Arial" charset="0"/>
            </a:endParaRPr>
          </a:p>
          <a:p>
            <a:pPr marL="342900" indent="-342900">
              <a:spcBef>
                <a:spcPct val="20000"/>
              </a:spcBef>
              <a:buClr>
                <a:srgbClr val="0033CC"/>
              </a:buClr>
              <a:buSzPct val="120000"/>
            </a:pPr>
            <a:r>
              <a:rPr lang="en-US" sz="2200">
                <a:latin typeface="Arial" charset="0"/>
              </a:rPr>
              <a:t>                    	       1 + Loss Related Items (% Loss)</a:t>
            </a:r>
            <a:r>
              <a:rPr lang="en-US" sz="2200" u="sng">
                <a:latin typeface="Arial" charset="0"/>
              </a:rPr>
              <a:t>         </a:t>
            </a:r>
            <a:endParaRPr lang="en-US" sz="2200" b="1" u="sng">
              <a:latin typeface="Arial" charset="0"/>
            </a:endParaRPr>
          </a:p>
          <a:p>
            <a:pPr marL="342900" indent="-342900">
              <a:spcBef>
                <a:spcPct val="20000"/>
              </a:spcBef>
              <a:buClr>
                <a:srgbClr val="0033CC"/>
              </a:buClr>
              <a:buSzPct val="120000"/>
            </a:pPr>
            <a:r>
              <a:rPr lang="en-US" sz="2200">
                <a:latin typeface="Arial" charset="0"/>
              </a:rPr>
              <a:t>	   LCM = </a:t>
            </a:r>
          </a:p>
          <a:p>
            <a:pPr marL="342900" indent="-342900">
              <a:buClr>
                <a:srgbClr val="0033CC"/>
              </a:buClr>
              <a:buSzPct val="120000"/>
            </a:pPr>
            <a:r>
              <a:rPr lang="en-US" sz="2200">
                <a:latin typeface="Arial" charset="0"/>
              </a:rPr>
              <a:t>              	1 - Premium Related Items (% Premium)</a:t>
            </a:r>
            <a:endParaRPr lang="en-US" sz="2200" b="1">
              <a:latin typeface="Arial" charset="0"/>
            </a:endParaRPr>
          </a:p>
          <a:p>
            <a:pPr marL="342900" indent="-342900">
              <a:spcBef>
                <a:spcPct val="20000"/>
              </a:spcBef>
              <a:buClr>
                <a:srgbClr val="0033CC"/>
              </a:buClr>
              <a:buSzPct val="120000"/>
              <a:buFontTx/>
              <a:buChar char="•"/>
            </a:pPr>
            <a:endParaRPr lang="en-US" sz="2200" b="1">
              <a:latin typeface="Arial" charset="0"/>
            </a:endParaRPr>
          </a:p>
          <a:p>
            <a:pPr marL="342900" indent="-342900">
              <a:spcBef>
                <a:spcPct val="20000"/>
              </a:spcBef>
              <a:buClr>
                <a:srgbClr val="0033CC"/>
              </a:buClr>
              <a:buSzPct val="120000"/>
              <a:buFontTx/>
              <a:buChar char="•"/>
            </a:pPr>
            <a:endParaRPr lang="en-US" b="1">
              <a:latin typeface="Arial" charset="0"/>
            </a:endParaRPr>
          </a:p>
        </p:txBody>
      </p:sp>
      <p:sp>
        <p:nvSpPr>
          <p:cNvPr id="53253" name="Line 4"/>
          <p:cNvSpPr>
            <a:spLocks noChangeShapeType="1"/>
          </p:cNvSpPr>
          <p:nvPr/>
        </p:nvSpPr>
        <p:spPr bwMode="auto">
          <a:xfrm>
            <a:off x="2887663" y="5257800"/>
            <a:ext cx="4945062" cy="0"/>
          </a:xfrm>
          <a:prstGeom prst="line">
            <a:avLst/>
          </a:prstGeom>
          <a:noFill/>
          <a:ln w="2857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A875E3F-C03D-48E6-86B3-6575EDD798F6}" type="slidenum">
              <a:rPr lang="en-US"/>
              <a:pPr>
                <a:defRPr/>
              </a:pPr>
              <a:t>4</a:t>
            </a:fld>
            <a:endParaRPr lang="en-US"/>
          </a:p>
        </p:txBody>
      </p:sp>
      <p:sp>
        <p:nvSpPr>
          <p:cNvPr id="19459" name="Rectangle 2"/>
          <p:cNvSpPr>
            <a:spLocks noChangeArrowheads="1"/>
          </p:cNvSpPr>
          <p:nvPr/>
        </p:nvSpPr>
        <p:spPr bwMode="auto">
          <a:xfrm>
            <a:off x="762000" y="1981200"/>
            <a:ext cx="7467600" cy="3884613"/>
          </a:xfrm>
          <a:prstGeom prst="rect">
            <a:avLst/>
          </a:prstGeom>
          <a:noFill/>
          <a:ln w="12700">
            <a:noFill/>
            <a:miter lim="800000"/>
            <a:headEnd/>
            <a:tailEnd/>
          </a:ln>
        </p:spPr>
        <p:txBody>
          <a:bodyPr lIns="90488" tIns="44450" rIns="90488" bIns="44450"/>
          <a:lstStyle/>
          <a:p>
            <a:pPr marL="342900" indent="-342900">
              <a:spcBef>
                <a:spcPct val="50000"/>
              </a:spcBef>
              <a:spcAft>
                <a:spcPct val="50000"/>
              </a:spcAft>
              <a:buClr>
                <a:srgbClr val="0033CC"/>
              </a:buClr>
              <a:buSzPct val="100000"/>
            </a:pPr>
            <a:r>
              <a:rPr lang="en-US">
                <a:latin typeface="Arial" charset="0"/>
              </a:rPr>
              <a:t>	In general, a l</a:t>
            </a:r>
            <a:r>
              <a:rPr lang="en-US">
                <a:latin typeface="Arial" charset="0"/>
                <a:cs typeface="Times New Roman" pitchFamily="18" charset="0"/>
              </a:rPr>
              <a:t>oss cost represents a provision for losses and LAE per $100 of payroll for each classification</a:t>
            </a:r>
          </a:p>
          <a:p>
            <a:pPr marL="342900" indent="-342900">
              <a:spcBef>
                <a:spcPct val="50000"/>
              </a:spcBef>
              <a:spcAft>
                <a:spcPct val="50000"/>
              </a:spcAft>
              <a:buClr>
                <a:srgbClr val="0033CC"/>
              </a:buClr>
              <a:buSzPct val="100000"/>
            </a:pPr>
            <a:r>
              <a:rPr lang="en-US">
                <a:latin typeface="Arial" charset="0"/>
                <a:cs typeface="Times New Roman" pitchFamily="18" charset="0"/>
              </a:rPr>
              <a:t>	Loss costs are not final rates because they do not include provisions for the remaining expenses (including production expenses, profit and contingencies, etc.) of an insurer</a:t>
            </a:r>
            <a:endParaRPr lang="en-US">
              <a:latin typeface="Arial" charset="0"/>
            </a:endParaRPr>
          </a:p>
        </p:txBody>
      </p:sp>
      <p:sp>
        <p:nvSpPr>
          <p:cNvPr id="19460" name="Rectangle 3"/>
          <p:cNvSpPr>
            <a:spLocks noChangeArrowheads="1"/>
          </p:cNvSpPr>
          <p:nvPr/>
        </p:nvSpPr>
        <p:spPr bwMode="auto">
          <a:xfrm>
            <a:off x="1525588" y="457200"/>
            <a:ext cx="5865812" cy="579438"/>
          </a:xfrm>
          <a:prstGeom prst="rect">
            <a:avLst/>
          </a:prstGeom>
          <a:noFill/>
          <a:ln w="12700">
            <a:noFill/>
            <a:miter lim="800000"/>
            <a:headEnd/>
            <a:tailEnd/>
          </a:ln>
        </p:spPr>
        <p:txBody>
          <a:bodyPr wrap="none">
            <a:spAutoFit/>
          </a:bodyPr>
          <a:lstStyle/>
          <a:p>
            <a:r>
              <a:rPr lang="en-US" sz="3200" b="1">
                <a:solidFill>
                  <a:srgbClr val="0033CC"/>
                </a:solidFill>
                <a:latin typeface="Arial" charset="0"/>
              </a:rPr>
              <a:t>Loss Costs—What Are They?</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F8E39912-645B-41C5-86DE-A26698874D8F}" type="slidenum">
              <a:rPr lang="en-US"/>
              <a:pPr>
                <a:defRPr/>
              </a:pPr>
              <a:t>40</a:t>
            </a:fld>
            <a:endParaRPr lang="en-US"/>
          </a:p>
        </p:txBody>
      </p:sp>
      <p:sp>
        <p:nvSpPr>
          <p:cNvPr id="54275" name="Rectangle 2"/>
          <p:cNvSpPr>
            <a:spLocks noChangeArrowheads="1"/>
          </p:cNvSpPr>
          <p:nvPr/>
        </p:nvSpPr>
        <p:spPr bwMode="auto">
          <a:xfrm>
            <a:off x="914400" y="1828800"/>
            <a:ext cx="8061325" cy="3505200"/>
          </a:xfrm>
          <a:prstGeom prst="rect">
            <a:avLst/>
          </a:prstGeom>
          <a:noFill/>
          <a:ln w="12700">
            <a:noFill/>
            <a:miter lim="800000"/>
            <a:headEnd/>
            <a:tailEnd/>
          </a:ln>
        </p:spPr>
        <p:txBody>
          <a:bodyPr lIns="90488" tIns="44450" rIns="90488" bIns="44450"/>
          <a:lstStyle/>
          <a:p>
            <a:pPr marL="342900" indent="-342900">
              <a:spcBef>
                <a:spcPct val="20000"/>
              </a:spcBef>
              <a:buClr>
                <a:schemeClr val="tx1"/>
              </a:buClr>
            </a:pPr>
            <a:r>
              <a:rPr lang="en-US" b="1">
                <a:latin typeface="Arial" charset="0"/>
              </a:rPr>
              <a:t>For State C in the Prior Example</a:t>
            </a:r>
          </a:p>
          <a:p>
            <a:pPr marL="742950" lvl="1" indent="-285750">
              <a:spcBef>
                <a:spcPct val="50000"/>
              </a:spcBef>
              <a:buClr>
                <a:schemeClr val="accent1"/>
              </a:buClr>
              <a:buSzPct val="120000"/>
              <a:buFontTx/>
              <a:buChar char="•"/>
            </a:pPr>
            <a:r>
              <a:rPr lang="en-US" sz="2200">
                <a:latin typeface="Arial" charset="0"/>
              </a:rPr>
              <a:t>Loss-related expenses total 10% of premium</a:t>
            </a:r>
          </a:p>
          <a:p>
            <a:pPr marL="742950" lvl="1" indent="-285750">
              <a:spcBef>
                <a:spcPct val="20000"/>
              </a:spcBef>
              <a:buClr>
                <a:schemeClr val="accent1"/>
              </a:buClr>
              <a:buSzPct val="120000"/>
              <a:buFontTx/>
              <a:buChar char="•"/>
            </a:pPr>
            <a:r>
              <a:rPr lang="en-US" sz="2200">
                <a:latin typeface="Arial" charset="0"/>
              </a:rPr>
              <a:t>Loss equals 60% of premium</a:t>
            </a:r>
          </a:p>
          <a:p>
            <a:pPr marL="742950" lvl="1" indent="-285750">
              <a:spcBef>
                <a:spcPct val="20000"/>
              </a:spcBef>
              <a:buClr>
                <a:schemeClr val="accent1"/>
              </a:buClr>
              <a:buSzPct val="120000"/>
              <a:buFontTx/>
              <a:buChar char="•"/>
            </a:pPr>
            <a:r>
              <a:rPr lang="en-US" sz="2200">
                <a:latin typeface="Arial" charset="0"/>
              </a:rPr>
              <a:t>Premium-related expenses total 30% of premium</a:t>
            </a:r>
          </a:p>
          <a:p>
            <a:pPr marL="742950" lvl="1" indent="-285750">
              <a:spcBef>
                <a:spcPct val="20000"/>
              </a:spcBef>
              <a:buClr>
                <a:srgbClr val="FAFD00"/>
              </a:buClr>
              <a:buSzPct val="120000"/>
              <a:buFont typeface="Times New Roman" pitchFamily="18" charset="0"/>
              <a:buNone/>
            </a:pPr>
            <a:endParaRPr lang="en-US">
              <a:latin typeface="Arial" charset="0"/>
            </a:endParaRPr>
          </a:p>
          <a:p>
            <a:pPr marL="342900" indent="-342900">
              <a:spcBef>
                <a:spcPct val="20000"/>
              </a:spcBef>
              <a:buClr>
                <a:srgbClr val="0033CC"/>
              </a:buClr>
              <a:buSzPct val="120000"/>
            </a:pPr>
            <a:r>
              <a:rPr lang="en-US" sz="1800">
                <a:latin typeface="Arial" charset="0"/>
              </a:rPr>
              <a:t>                        	         1 + (10% / 60%)</a:t>
            </a:r>
          </a:p>
          <a:p>
            <a:pPr marL="342900" indent="-342900">
              <a:buClr>
                <a:srgbClr val="0033CC"/>
              </a:buClr>
              <a:buSzPct val="120000"/>
            </a:pPr>
            <a:r>
              <a:rPr lang="en-US" sz="1800">
                <a:latin typeface="Arial" charset="0"/>
              </a:rPr>
              <a:t>		LCM  =                                                =  1.667  </a:t>
            </a:r>
          </a:p>
          <a:p>
            <a:pPr marL="342900" indent="-342900">
              <a:buClr>
                <a:srgbClr val="0033CC"/>
              </a:buClr>
              <a:buSzPct val="120000"/>
            </a:pPr>
            <a:r>
              <a:rPr lang="en-US" sz="1800">
                <a:latin typeface="Arial" charset="0"/>
              </a:rPr>
              <a:t>                                           1 - (30%)</a:t>
            </a:r>
            <a:endParaRPr lang="en-US" sz="1800" b="1">
              <a:latin typeface="Arial" charset="0"/>
            </a:endParaRPr>
          </a:p>
          <a:p>
            <a:pPr marL="342900" indent="-342900">
              <a:spcBef>
                <a:spcPct val="20000"/>
              </a:spcBef>
              <a:buClr>
                <a:srgbClr val="0033CC"/>
              </a:buClr>
              <a:buSzPct val="120000"/>
            </a:pPr>
            <a:endParaRPr lang="en-US" sz="1800" b="1">
              <a:latin typeface="Arial" charset="0"/>
            </a:endParaRPr>
          </a:p>
          <a:p>
            <a:pPr marL="342900" indent="-342900">
              <a:spcBef>
                <a:spcPct val="20000"/>
              </a:spcBef>
              <a:buClr>
                <a:srgbClr val="0033CC"/>
              </a:buClr>
              <a:buSzPct val="120000"/>
              <a:buFontTx/>
              <a:buChar char="•"/>
            </a:pPr>
            <a:endParaRPr lang="en-US" sz="1800" b="1">
              <a:latin typeface="Arial" charset="0"/>
            </a:endParaRPr>
          </a:p>
        </p:txBody>
      </p:sp>
      <p:sp>
        <p:nvSpPr>
          <p:cNvPr id="54276" name="Line 3"/>
          <p:cNvSpPr>
            <a:spLocks noChangeShapeType="1"/>
          </p:cNvSpPr>
          <p:nvPr/>
        </p:nvSpPr>
        <p:spPr bwMode="auto">
          <a:xfrm>
            <a:off x="2819400" y="4441825"/>
            <a:ext cx="2743200" cy="0"/>
          </a:xfrm>
          <a:prstGeom prst="line">
            <a:avLst/>
          </a:prstGeom>
          <a:noFill/>
          <a:ln w="28575">
            <a:solidFill>
              <a:schemeClr val="tx1"/>
            </a:solidFill>
            <a:round/>
            <a:headEnd/>
            <a:tailEnd/>
          </a:ln>
        </p:spPr>
        <p:txBody>
          <a:bodyPr wrap="none" anchor="ctr"/>
          <a:lstStyle/>
          <a:p>
            <a:endParaRPr lang="en-US"/>
          </a:p>
        </p:txBody>
      </p:sp>
      <p:sp>
        <p:nvSpPr>
          <p:cNvPr id="509956" name="Text Box 4"/>
          <p:cNvSpPr txBox="1">
            <a:spLocks noChangeArrowheads="1"/>
          </p:cNvSpPr>
          <p:nvPr/>
        </p:nvSpPr>
        <p:spPr bwMode="auto">
          <a:xfrm>
            <a:off x="1219200" y="5284788"/>
            <a:ext cx="7165975" cy="762000"/>
          </a:xfrm>
          <a:prstGeom prst="rect">
            <a:avLst/>
          </a:prstGeom>
          <a:noFill/>
          <a:ln w="12700">
            <a:noFill/>
            <a:miter lim="800000"/>
            <a:headEnd/>
            <a:tailEnd/>
          </a:ln>
        </p:spPr>
        <p:txBody>
          <a:bodyPr wrap="none">
            <a:spAutoFit/>
          </a:bodyPr>
          <a:lstStyle/>
          <a:p>
            <a:pPr eaLnBrk="0" hangingPunct="0"/>
            <a:r>
              <a:rPr lang="en-US" sz="2200">
                <a:latin typeface="Arial" charset="0"/>
              </a:rPr>
              <a:t>The two methods are mathematically equivalent, but this</a:t>
            </a:r>
          </a:p>
          <a:p>
            <a:pPr eaLnBrk="0" hangingPunct="0"/>
            <a:r>
              <a:rPr lang="en-US" sz="2200">
                <a:latin typeface="Arial" charset="0"/>
              </a:rPr>
              <a:t>approach may produce more stable results over time</a:t>
            </a:r>
          </a:p>
        </p:txBody>
      </p:sp>
      <p:sp>
        <p:nvSpPr>
          <p:cNvPr id="54278" name="Rectangle 5"/>
          <p:cNvSpPr>
            <a:spLocks noChangeArrowheads="1"/>
          </p:cNvSpPr>
          <p:nvPr/>
        </p:nvSpPr>
        <p:spPr bwMode="auto">
          <a:xfrm>
            <a:off x="685800" y="304800"/>
            <a:ext cx="7848600" cy="11430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Derivation of the LCM—</a:t>
            </a:r>
            <a:br>
              <a:rPr lang="en-US" sz="3200" b="1">
                <a:solidFill>
                  <a:srgbClr val="0033CC"/>
                </a:solidFill>
                <a:latin typeface="Arial" charset="0"/>
              </a:rPr>
            </a:br>
            <a:r>
              <a:rPr lang="en-US" sz="3200" b="1">
                <a:solidFill>
                  <a:srgbClr val="0033CC"/>
                </a:solidFill>
                <a:latin typeface="Arial" charset="0"/>
              </a:rPr>
              <a:t>Alternative Approach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9956"/>
                                        </p:tgtEl>
                                        <p:attrNameLst>
                                          <p:attrName>style.visibility</p:attrName>
                                        </p:attrNameLst>
                                      </p:cBhvr>
                                      <p:to>
                                        <p:strVal val="visible"/>
                                      </p:to>
                                    </p:set>
                                    <p:anim calcmode="lin" valueType="num">
                                      <p:cBhvr additive="base">
                                        <p:cTn id="7" dur="500" fill="hold"/>
                                        <p:tgtEl>
                                          <p:spTgt spid="509956"/>
                                        </p:tgtEl>
                                        <p:attrNameLst>
                                          <p:attrName>ppt_x</p:attrName>
                                        </p:attrNameLst>
                                      </p:cBhvr>
                                      <p:tavLst>
                                        <p:tav tm="0">
                                          <p:val>
                                            <p:strVal val="0-#ppt_w/2"/>
                                          </p:val>
                                        </p:tav>
                                        <p:tav tm="100000">
                                          <p:val>
                                            <p:strVal val="#ppt_x"/>
                                          </p:val>
                                        </p:tav>
                                      </p:tavLst>
                                    </p:anim>
                                    <p:anim calcmode="lin" valueType="num">
                                      <p:cBhvr additive="base">
                                        <p:cTn id="8" dur="500" fill="hold"/>
                                        <p:tgtEl>
                                          <p:spTgt spid="5099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6"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BF0112CE-D133-4DBD-ADB1-28B8AE50F78C}" type="slidenum">
              <a:rPr lang="en-US"/>
              <a:pPr>
                <a:defRPr/>
              </a:pPr>
              <a:t>41</a:t>
            </a:fld>
            <a:endParaRPr lang="en-US"/>
          </a:p>
        </p:txBody>
      </p:sp>
      <p:sp>
        <p:nvSpPr>
          <p:cNvPr id="3078" name="Rectangle 2"/>
          <p:cNvSpPr>
            <a:spLocks noChangeArrowheads="1"/>
          </p:cNvSpPr>
          <p:nvPr/>
        </p:nvSpPr>
        <p:spPr bwMode="auto">
          <a:xfrm>
            <a:off x="914400" y="1828800"/>
            <a:ext cx="8061325" cy="3505200"/>
          </a:xfrm>
          <a:prstGeom prst="rect">
            <a:avLst/>
          </a:prstGeom>
          <a:noFill/>
          <a:ln w="12700">
            <a:noFill/>
            <a:miter lim="800000"/>
            <a:headEnd/>
            <a:tailEnd/>
          </a:ln>
        </p:spPr>
        <p:txBody>
          <a:bodyPr lIns="90488" tIns="44450" rIns="90488" bIns="44450"/>
          <a:lstStyle/>
          <a:p>
            <a:pPr marL="342900" indent="-342900">
              <a:spcBef>
                <a:spcPct val="20000"/>
              </a:spcBef>
              <a:buClr>
                <a:schemeClr val="tx1"/>
              </a:buClr>
            </a:pPr>
            <a:r>
              <a:rPr lang="en-US" b="1">
                <a:latin typeface="Arial" charset="0"/>
              </a:rPr>
              <a:t>For State D, a new Example</a:t>
            </a:r>
          </a:p>
          <a:p>
            <a:pPr marL="342900" indent="-342900">
              <a:spcBef>
                <a:spcPct val="20000"/>
              </a:spcBef>
              <a:buClr>
                <a:srgbClr val="0033CC"/>
              </a:buClr>
              <a:buSzPct val="120000"/>
            </a:pPr>
            <a:endParaRPr lang="en-US" sz="1800" b="1">
              <a:latin typeface="Arial" charset="0"/>
            </a:endParaRPr>
          </a:p>
        </p:txBody>
      </p:sp>
      <p:sp>
        <p:nvSpPr>
          <p:cNvPr id="3079" name="Rectangle 5"/>
          <p:cNvSpPr>
            <a:spLocks noChangeArrowheads="1"/>
          </p:cNvSpPr>
          <p:nvPr/>
        </p:nvSpPr>
        <p:spPr bwMode="auto">
          <a:xfrm>
            <a:off x="685800" y="304800"/>
            <a:ext cx="7848600" cy="11430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Derivation of the LCM—</a:t>
            </a:r>
            <a:br>
              <a:rPr lang="en-US" sz="3200" b="1">
                <a:solidFill>
                  <a:srgbClr val="0033CC"/>
                </a:solidFill>
                <a:latin typeface="Arial" charset="0"/>
              </a:rPr>
            </a:br>
            <a:r>
              <a:rPr lang="en-US" sz="3200" b="1">
                <a:solidFill>
                  <a:srgbClr val="0033CC"/>
                </a:solidFill>
                <a:latin typeface="Arial" charset="0"/>
              </a:rPr>
              <a:t>Alternative Approach</a:t>
            </a:r>
          </a:p>
        </p:txBody>
      </p:sp>
      <p:graphicFrame>
        <p:nvGraphicFramePr>
          <p:cNvPr id="557062" name="Object 2"/>
          <p:cNvGraphicFramePr>
            <a:graphicFrameLocks noChangeAspect="1"/>
          </p:cNvGraphicFramePr>
          <p:nvPr/>
        </p:nvGraphicFramePr>
        <p:xfrm>
          <a:off x="996950" y="2443163"/>
          <a:ext cx="6332538" cy="3001962"/>
        </p:xfrm>
        <a:graphic>
          <a:graphicData uri="http://schemas.openxmlformats.org/presentationml/2006/ole">
            <mc:AlternateContent xmlns:mc="http://schemas.openxmlformats.org/markup-compatibility/2006">
              <mc:Choice xmlns:v="urn:schemas-microsoft-com:vml" Requires="v">
                <p:oleObj spid="_x0000_s3122" name="Worksheet" r:id="rId4" imgW="3419497" imgH="1628851" progId="Excel.Sheet.8">
                  <p:embed/>
                </p:oleObj>
              </mc:Choice>
              <mc:Fallback>
                <p:oleObj name="Worksheet" r:id="rId4" imgW="3419497" imgH="1628851"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950" y="2443163"/>
                        <a:ext cx="6332538" cy="300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7063" name="Object 3"/>
          <p:cNvGraphicFramePr>
            <a:graphicFrameLocks noChangeAspect="1"/>
          </p:cNvGraphicFramePr>
          <p:nvPr/>
        </p:nvGraphicFramePr>
        <p:xfrm>
          <a:off x="7397750" y="2443163"/>
          <a:ext cx="1241425" cy="3001962"/>
        </p:xfrm>
        <a:graphic>
          <a:graphicData uri="http://schemas.openxmlformats.org/presentationml/2006/ole">
            <mc:AlternateContent xmlns:mc="http://schemas.openxmlformats.org/markup-compatibility/2006">
              <mc:Choice xmlns:v="urn:schemas-microsoft-com:vml" Requires="v">
                <p:oleObj spid="_x0000_s3123" name="Worksheet" r:id="rId7" imgW="685908" imgH="1628851" progId="Excel.Sheet.8">
                  <p:embed/>
                </p:oleObj>
              </mc:Choice>
              <mc:Fallback>
                <p:oleObj name="Worksheet" r:id="rId7" imgW="685908" imgH="1628851" progId="Excel.Sheet.8">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7750" y="2443163"/>
                        <a:ext cx="1241425" cy="300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57066" name="Object 4"/>
          <p:cNvGraphicFramePr>
            <a:graphicFrameLocks noChangeAspect="1"/>
          </p:cNvGraphicFramePr>
          <p:nvPr/>
        </p:nvGraphicFramePr>
        <p:xfrm>
          <a:off x="914400" y="5545138"/>
          <a:ext cx="7778750" cy="627062"/>
        </p:xfrm>
        <a:graphic>
          <a:graphicData uri="http://schemas.openxmlformats.org/presentationml/2006/ole">
            <mc:AlternateContent xmlns:mc="http://schemas.openxmlformats.org/markup-compatibility/2006">
              <mc:Choice xmlns:v="urn:schemas-microsoft-com:vml" Requires="v">
                <p:oleObj spid="_x0000_s3124" name="Worksheet" r:id="rId10" imgW="4095902" imgH="333451" progId="Excel.Sheet.8">
                  <p:embed/>
                </p:oleObj>
              </mc:Choice>
              <mc:Fallback>
                <p:oleObj name="Worksheet" r:id="rId10" imgW="4095902" imgH="333451" progId="Excel.Sheet.8">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4400" y="5545138"/>
                        <a:ext cx="777875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57062"/>
                                        </p:tgtEl>
                                        <p:attrNameLst>
                                          <p:attrName>style.visibility</p:attrName>
                                        </p:attrNameLst>
                                      </p:cBhvr>
                                      <p:to>
                                        <p:strVal val="visible"/>
                                      </p:to>
                                    </p:set>
                                    <p:animEffect transition="in" filter="diamond(in)">
                                      <p:cBhvr>
                                        <p:cTn id="7" dur="2000"/>
                                        <p:tgtEl>
                                          <p:spTgt spid="5570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57063"/>
                                        </p:tgtEl>
                                        <p:attrNameLst>
                                          <p:attrName>style.visibility</p:attrName>
                                        </p:attrNameLst>
                                      </p:cBhvr>
                                      <p:to>
                                        <p:strVal val="visible"/>
                                      </p:to>
                                    </p:set>
                                    <p:anim calcmode="lin" valueType="num">
                                      <p:cBhvr additive="base">
                                        <p:cTn id="12" dur="500" fill="hold"/>
                                        <p:tgtEl>
                                          <p:spTgt spid="557063"/>
                                        </p:tgtEl>
                                        <p:attrNameLst>
                                          <p:attrName>ppt_x</p:attrName>
                                        </p:attrNameLst>
                                      </p:cBhvr>
                                      <p:tavLst>
                                        <p:tav tm="0">
                                          <p:val>
                                            <p:strVal val="1+#ppt_w/2"/>
                                          </p:val>
                                        </p:tav>
                                        <p:tav tm="100000">
                                          <p:val>
                                            <p:strVal val="#ppt_x"/>
                                          </p:val>
                                        </p:tav>
                                      </p:tavLst>
                                    </p:anim>
                                    <p:anim calcmode="lin" valueType="num">
                                      <p:cBhvr additive="base">
                                        <p:cTn id="13" dur="500" fill="hold"/>
                                        <p:tgtEl>
                                          <p:spTgt spid="55706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57066"/>
                                        </p:tgtEl>
                                        <p:attrNameLst>
                                          <p:attrName>style.visibility</p:attrName>
                                        </p:attrNameLst>
                                      </p:cBhvr>
                                      <p:to>
                                        <p:strVal val="visible"/>
                                      </p:to>
                                    </p:set>
                                    <p:anim calcmode="lin" valueType="num">
                                      <p:cBhvr additive="base">
                                        <p:cTn id="18" dur="500" fill="hold"/>
                                        <p:tgtEl>
                                          <p:spTgt spid="557066"/>
                                        </p:tgtEl>
                                        <p:attrNameLst>
                                          <p:attrName>ppt_x</p:attrName>
                                        </p:attrNameLst>
                                      </p:cBhvr>
                                      <p:tavLst>
                                        <p:tav tm="0">
                                          <p:val>
                                            <p:strVal val="#ppt_x"/>
                                          </p:val>
                                        </p:tav>
                                        <p:tav tm="100000">
                                          <p:val>
                                            <p:strVal val="#ppt_x"/>
                                          </p:val>
                                        </p:tav>
                                      </p:tavLst>
                                    </p:anim>
                                    <p:anim calcmode="lin" valueType="num">
                                      <p:cBhvr additive="base">
                                        <p:cTn id="19" dur="500" fill="hold"/>
                                        <p:tgtEl>
                                          <p:spTgt spid="5570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1FDB4C8-C250-4EB8-B326-2265B38A3413}" type="slidenum">
              <a:rPr lang="en-US"/>
              <a:pPr>
                <a:defRPr/>
              </a:pPr>
              <a:t>42</a:t>
            </a:fld>
            <a:endParaRPr lang="en-US"/>
          </a:p>
        </p:txBody>
      </p:sp>
      <p:sp>
        <p:nvSpPr>
          <p:cNvPr id="55299" name="Rectangle 2"/>
          <p:cNvSpPr>
            <a:spLocks noChangeArrowheads="1"/>
          </p:cNvSpPr>
          <p:nvPr/>
        </p:nvSpPr>
        <p:spPr bwMode="auto">
          <a:xfrm>
            <a:off x="304800" y="76200"/>
            <a:ext cx="8534400" cy="12192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The LCM +</a:t>
            </a:r>
          </a:p>
        </p:txBody>
      </p:sp>
      <p:sp>
        <p:nvSpPr>
          <p:cNvPr id="567299" name="Rectangle 3"/>
          <p:cNvSpPr>
            <a:spLocks noChangeArrowheads="1"/>
          </p:cNvSpPr>
          <p:nvPr/>
        </p:nvSpPr>
        <p:spPr bwMode="auto">
          <a:xfrm>
            <a:off x="914400" y="1447800"/>
            <a:ext cx="7696200" cy="4724400"/>
          </a:xfrm>
          <a:prstGeom prst="rect">
            <a:avLst/>
          </a:prstGeom>
          <a:noFill/>
          <a:ln w="12700">
            <a:noFill/>
            <a:miter lim="800000"/>
            <a:headEnd/>
            <a:tailEnd/>
          </a:ln>
        </p:spPr>
        <p:txBody>
          <a:bodyPr lIns="90488" tIns="44450" rIns="90488" bIns="44450"/>
          <a:lstStyle/>
          <a:p>
            <a:pPr marL="342900" indent="-342900">
              <a:spcBef>
                <a:spcPct val="100000"/>
              </a:spcBef>
              <a:buClr>
                <a:schemeClr val="accent1"/>
              </a:buClr>
              <a:buSzPct val="120000"/>
              <a:buFontTx/>
              <a:buChar char="•"/>
            </a:pPr>
            <a:r>
              <a:rPr lang="en-US">
                <a:latin typeface="Arial" charset="0"/>
              </a:rPr>
              <a:t>The LCM, as originally defined, requires the use of expense constants and premium discounts to more accurately charge for individual risks</a:t>
            </a:r>
          </a:p>
          <a:p>
            <a:pPr marL="342900" indent="-342900">
              <a:spcBef>
                <a:spcPct val="100000"/>
              </a:spcBef>
              <a:buClr>
                <a:schemeClr val="accent1"/>
              </a:buClr>
              <a:buSzPct val="120000"/>
              <a:buFontTx/>
              <a:buChar char="•"/>
            </a:pPr>
            <a:r>
              <a:rPr lang="en-US">
                <a:latin typeface="Arial" charset="0"/>
              </a:rPr>
              <a:t>There is a method that can accomplish the same goal without the need for these two other components and can be developed by individual companies</a:t>
            </a:r>
          </a:p>
          <a:p>
            <a:pPr marL="342900" indent="-342900">
              <a:spcBef>
                <a:spcPct val="100000"/>
              </a:spcBef>
              <a:buClr>
                <a:schemeClr val="accent1"/>
              </a:buClr>
              <a:buSzPct val="120000"/>
              <a:buFontTx/>
              <a:buChar char="•"/>
            </a:pPr>
            <a:r>
              <a:rPr lang="en-US">
                <a:latin typeface="Arial" charset="0"/>
              </a:rPr>
              <a:t>Disclaimer: All of the information that follows is completely fictitious and is not meant to resemble any actual carrier’s data or experience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7299">
                                            <p:txEl>
                                              <p:pRg st="0" end="0"/>
                                            </p:txEl>
                                          </p:spTgt>
                                        </p:tgtEl>
                                        <p:attrNameLst>
                                          <p:attrName>style.visibility</p:attrName>
                                        </p:attrNameLst>
                                      </p:cBhvr>
                                      <p:to>
                                        <p:strVal val="visible"/>
                                      </p:to>
                                    </p:set>
                                    <p:anim calcmode="lin" valueType="num">
                                      <p:cBhvr additive="base">
                                        <p:cTn id="7" dur="500" fill="hold"/>
                                        <p:tgtEl>
                                          <p:spTgt spid="567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72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7299">
                                            <p:txEl>
                                              <p:pRg st="1" end="1"/>
                                            </p:txEl>
                                          </p:spTgt>
                                        </p:tgtEl>
                                        <p:attrNameLst>
                                          <p:attrName>style.visibility</p:attrName>
                                        </p:attrNameLst>
                                      </p:cBhvr>
                                      <p:to>
                                        <p:strVal val="visible"/>
                                      </p:to>
                                    </p:set>
                                    <p:anim calcmode="lin" valueType="num">
                                      <p:cBhvr additive="base">
                                        <p:cTn id="13" dur="500" fill="hold"/>
                                        <p:tgtEl>
                                          <p:spTgt spid="567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72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7299">
                                            <p:txEl>
                                              <p:pRg st="2" end="2"/>
                                            </p:txEl>
                                          </p:spTgt>
                                        </p:tgtEl>
                                        <p:attrNameLst>
                                          <p:attrName>style.visibility</p:attrName>
                                        </p:attrNameLst>
                                      </p:cBhvr>
                                      <p:to>
                                        <p:strVal val="visible"/>
                                      </p:to>
                                    </p:set>
                                    <p:anim calcmode="lin" valueType="num">
                                      <p:cBhvr additive="base">
                                        <p:cTn id="19" dur="500" fill="hold"/>
                                        <p:tgtEl>
                                          <p:spTgt spid="5672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72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68245FC2-67F8-4467-AE86-AB92270C11D5}" type="slidenum">
              <a:rPr lang="en-US"/>
              <a:pPr>
                <a:defRPr/>
              </a:pPr>
              <a:t>43</a:t>
            </a:fld>
            <a:endParaRPr lang="en-US"/>
          </a:p>
        </p:txBody>
      </p:sp>
      <p:sp>
        <p:nvSpPr>
          <p:cNvPr id="569346" name="Rectangle 2"/>
          <p:cNvSpPr>
            <a:spLocks noChangeArrowheads="1"/>
          </p:cNvSpPr>
          <p:nvPr/>
        </p:nvSpPr>
        <p:spPr bwMode="auto">
          <a:xfrm>
            <a:off x="838200" y="1219200"/>
            <a:ext cx="7518400" cy="533400"/>
          </a:xfrm>
          <a:prstGeom prst="rect">
            <a:avLst/>
          </a:prstGeom>
          <a:noFill/>
          <a:ln w="12700">
            <a:noFill/>
            <a:miter lim="800000"/>
            <a:headEnd/>
            <a:tailEnd/>
          </a:ln>
        </p:spPr>
        <p:txBody>
          <a:bodyPr lIns="90488" tIns="44450" rIns="90488" bIns="44450"/>
          <a:lstStyle/>
          <a:p>
            <a:pPr marL="342900" indent="-342900">
              <a:spcBef>
                <a:spcPct val="60000"/>
              </a:spcBef>
              <a:buClr>
                <a:schemeClr val="accent1"/>
              </a:buClr>
              <a:buSzPct val="120000"/>
              <a:buFontTx/>
              <a:buChar char="•"/>
            </a:pPr>
            <a:r>
              <a:rPr lang="en-US">
                <a:latin typeface="Arial" charset="0"/>
              </a:rPr>
              <a:t>First, let’s make some basic assumptions</a:t>
            </a:r>
          </a:p>
        </p:txBody>
      </p:sp>
      <p:graphicFrame>
        <p:nvGraphicFramePr>
          <p:cNvPr id="569347" name="Object 2"/>
          <p:cNvGraphicFramePr>
            <a:graphicFrameLocks noChangeAspect="1"/>
          </p:cNvGraphicFramePr>
          <p:nvPr/>
        </p:nvGraphicFramePr>
        <p:xfrm>
          <a:off x="1214438" y="1855788"/>
          <a:ext cx="7151687" cy="3603625"/>
        </p:xfrm>
        <a:graphic>
          <a:graphicData uri="http://schemas.openxmlformats.org/presentationml/2006/ole">
            <mc:AlternateContent xmlns:mc="http://schemas.openxmlformats.org/markup-compatibility/2006">
              <mc:Choice xmlns:v="urn:schemas-microsoft-com:vml" Requires="v">
                <p:oleObj spid="_x0000_s4114" name="Worksheet" r:id="rId5" imgW="4105182" imgH="2105192" progId="Excel.Sheet.8">
                  <p:embed/>
                </p:oleObj>
              </mc:Choice>
              <mc:Fallback>
                <p:oleObj name="Worksheet" r:id="rId5" imgW="4105182" imgH="2105192"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4438" y="1855788"/>
                        <a:ext cx="7151687"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9348" name="Text Box 4"/>
          <p:cNvSpPr txBox="1">
            <a:spLocks noChangeArrowheads="1"/>
          </p:cNvSpPr>
          <p:nvPr/>
        </p:nvSpPr>
        <p:spPr bwMode="auto">
          <a:xfrm>
            <a:off x="1371600" y="5943600"/>
            <a:ext cx="7086600" cy="366713"/>
          </a:xfrm>
          <a:prstGeom prst="rect">
            <a:avLst/>
          </a:prstGeom>
          <a:noFill/>
          <a:ln w="12700">
            <a:noFill/>
            <a:miter lim="800000"/>
            <a:headEnd/>
            <a:tailEnd/>
          </a:ln>
        </p:spPr>
        <p:txBody>
          <a:bodyPr>
            <a:spAutoFit/>
          </a:bodyPr>
          <a:lstStyle/>
          <a:p>
            <a:pPr>
              <a:spcBef>
                <a:spcPct val="50000"/>
              </a:spcBef>
            </a:pPr>
            <a:r>
              <a:rPr lang="en-US" sz="1800">
                <a:latin typeface="Arial" charset="0"/>
              </a:rPr>
              <a:t>U/W expense = production and general expense</a:t>
            </a:r>
          </a:p>
        </p:txBody>
      </p:sp>
      <p:sp>
        <p:nvSpPr>
          <p:cNvPr id="4102" name="Rectangle 5"/>
          <p:cNvSpPr>
            <a:spLocks noChangeArrowheads="1"/>
          </p:cNvSpPr>
          <p:nvPr/>
        </p:nvSpPr>
        <p:spPr bwMode="auto">
          <a:xfrm>
            <a:off x="304800" y="76200"/>
            <a:ext cx="8534400" cy="12192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The LCM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9346">
                                            <p:txEl>
                                              <p:pRg st="0" end="0"/>
                                            </p:txEl>
                                          </p:spTgt>
                                        </p:tgtEl>
                                        <p:attrNameLst>
                                          <p:attrName>style.visibility</p:attrName>
                                        </p:attrNameLst>
                                      </p:cBhvr>
                                      <p:to>
                                        <p:strVal val="visible"/>
                                      </p:to>
                                    </p:set>
                                    <p:anim calcmode="lin" valueType="num">
                                      <p:cBhvr additive="base">
                                        <p:cTn id="7" dur="500" fill="hold"/>
                                        <p:tgtEl>
                                          <p:spTgt spid="5693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93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9347"/>
                                        </p:tgtEl>
                                        <p:attrNameLst>
                                          <p:attrName>style.visibility</p:attrName>
                                        </p:attrNameLst>
                                      </p:cBhvr>
                                      <p:to>
                                        <p:strVal val="visible"/>
                                      </p:to>
                                    </p:set>
                                    <p:anim calcmode="lin" valueType="num">
                                      <p:cBhvr additive="base">
                                        <p:cTn id="13" dur="500" fill="hold"/>
                                        <p:tgtEl>
                                          <p:spTgt spid="569347"/>
                                        </p:tgtEl>
                                        <p:attrNameLst>
                                          <p:attrName>ppt_x</p:attrName>
                                        </p:attrNameLst>
                                      </p:cBhvr>
                                      <p:tavLst>
                                        <p:tav tm="0">
                                          <p:val>
                                            <p:strVal val="#ppt_x"/>
                                          </p:val>
                                        </p:tav>
                                        <p:tav tm="100000">
                                          <p:val>
                                            <p:strVal val="#ppt_x"/>
                                          </p:val>
                                        </p:tav>
                                      </p:tavLst>
                                    </p:anim>
                                    <p:anim calcmode="lin" valueType="num">
                                      <p:cBhvr additive="base">
                                        <p:cTn id="14" dur="500" fill="hold"/>
                                        <p:tgtEl>
                                          <p:spTgt spid="569347"/>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69348"/>
                                        </p:tgtEl>
                                        <p:attrNameLst>
                                          <p:attrName>style.visibility</p:attrName>
                                        </p:attrNameLst>
                                      </p:cBhvr>
                                      <p:to>
                                        <p:strVal val="visible"/>
                                      </p:to>
                                    </p:set>
                                    <p:anim calcmode="lin" valueType="num">
                                      <p:cBhvr additive="base">
                                        <p:cTn id="18" dur="500" fill="hold"/>
                                        <p:tgtEl>
                                          <p:spTgt spid="569348"/>
                                        </p:tgtEl>
                                        <p:attrNameLst>
                                          <p:attrName>ppt_x</p:attrName>
                                        </p:attrNameLst>
                                      </p:cBhvr>
                                      <p:tavLst>
                                        <p:tav tm="0">
                                          <p:val>
                                            <p:strVal val="#ppt_x"/>
                                          </p:val>
                                        </p:tav>
                                        <p:tav tm="100000">
                                          <p:val>
                                            <p:strVal val="#ppt_x"/>
                                          </p:val>
                                        </p:tav>
                                      </p:tavLst>
                                    </p:anim>
                                    <p:anim calcmode="lin" valueType="num">
                                      <p:cBhvr additive="base">
                                        <p:cTn id="19" dur="500" fill="hold"/>
                                        <p:tgtEl>
                                          <p:spTgt spid="569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9346" grpId="0" build="p" bldLvl="2" autoUpdateAnimBg="0"/>
      <p:bldP spid="56934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32D51B-293A-476A-AC10-60471ED0E305}" type="slidenum">
              <a:rPr lang="en-US"/>
              <a:pPr>
                <a:defRPr/>
              </a:pPr>
              <a:t>44</a:t>
            </a:fld>
            <a:endParaRPr lang="en-US"/>
          </a:p>
        </p:txBody>
      </p:sp>
      <p:graphicFrame>
        <p:nvGraphicFramePr>
          <p:cNvPr id="5122" name="Object 2"/>
          <p:cNvGraphicFramePr>
            <a:graphicFrameLocks noChangeAspect="1"/>
          </p:cNvGraphicFramePr>
          <p:nvPr/>
        </p:nvGraphicFramePr>
        <p:xfrm>
          <a:off x="1447800" y="992188"/>
          <a:ext cx="5791200" cy="5484812"/>
        </p:xfrm>
        <a:graphic>
          <a:graphicData uri="http://schemas.openxmlformats.org/presentationml/2006/ole">
            <mc:AlternateContent xmlns:mc="http://schemas.openxmlformats.org/markup-compatibility/2006">
              <mc:Choice xmlns:v="urn:schemas-microsoft-com:vml" Requires="v">
                <p:oleObj spid="_x0000_s5138" name="Worksheet" r:id="rId5" imgW="2781360" imgH="2959200" progId="Excel.Sheet.8">
                  <p:embed/>
                </p:oleObj>
              </mc:Choice>
              <mc:Fallback>
                <p:oleObj name="Worksheet" r:id="rId5" imgW="2781360" imgH="295920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992188"/>
                        <a:ext cx="5791200" cy="548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Rectangle 3"/>
          <p:cNvSpPr>
            <a:spLocks noChangeArrowheads="1"/>
          </p:cNvSpPr>
          <p:nvPr/>
        </p:nvSpPr>
        <p:spPr bwMode="auto">
          <a:xfrm>
            <a:off x="304800" y="76200"/>
            <a:ext cx="8534400" cy="12192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The LCM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C69679-7AEE-493C-9DB8-A6321DF584E5}" type="slidenum">
              <a:rPr lang="en-US"/>
              <a:pPr>
                <a:defRPr/>
              </a:pPr>
              <a:t>45</a:t>
            </a:fld>
            <a:endParaRPr lang="en-US"/>
          </a:p>
        </p:txBody>
      </p:sp>
      <p:graphicFrame>
        <p:nvGraphicFramePr>
          <p:cNvPr id="6146" name="Object 2"/>
          <p:cNvGraphicFramePr>
            <a:graphicFrameLocks noChangeAspect="1"/>
          </p:cNvGraphicFramePr>
          <p:nvPr/>
        </p:nvGraphicFramePr>
        <p:xfrm>
          <a:off x="838200" y="2286000"/>
          <a:ext cx="8382000" cy="2286000"/>
        </p:xfrm>
        <a:graphic>
          <a:graphicData uri="http://schemas.openxmlformats.org/presentationml/2006/ole">
            <mc:AlternateContent xmlns:mc="http://schemas.openxmlformats.org/markup-compatibility/2006">
              <mc:Choice xmlns:v="urn:schemas-microsoft-com:vml" Requires="v">
                <p:oleObj spid="_x0000_s6162" name="Worksheet" r:id="rId5" imgW="5936123" imgH="1260382" progId="Excel.Sheet.8">
                  <p:embed/>
                </p:oleObj>
              </mc:Choice>
              <mc:Fallback>
                <p:oleObj name="Worksheet" r:id="rId5" imgW="5936123" imgH="1260382"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286000"/>
                        <a:ext cx="8382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Rectangle 3"/>
          <p:cNvSpPr>
            <a:spLocks noChangeArrowheads="1"/>
          </p:cNvSpPr>
          <p:nvPr/>
        </p:nvSpPr>
        <p:spPr bwMode="auto">
          <a:xfrm>
            <a:off x="304800" y="76200"/>
            <a:ext cx="8534400" cy="12192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The LCM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AD60BA8-70C8-45FB-9323-D26080FC5716}" type="slidenum">
              <a:rPr lang="en-US"/>
              <a:pPr>
                <a:defRPr/>
              </a:pPr>
              <a:t>46</a:t>
            </a:fld>
            <a:endParaRPr lang="en-US"/>
          </a:p>
        </p:txBody>
      </p:sp>
      <p:graphicFrame>
        <p:nvGraphicFramePr>
          <p:cNvPr id="7170" name="Object 2"/>
          <p:cNvGraphicFramePr>
            <a:graphicFrameLocks noChangeAspect="1"/>
          </p:cNvGraphicFramePr>
          <p:nvPr/>
        </p:nvGraphicFramePr>
        <p:xfrm>
          <a:off x="287338" y="1905000"/>
          <a:ext cx="8569325" cy="3929063"/>
        </p:xfrm>
        <a:graphic>
          <a:graphicData uri="http://schemas.openxmlformats.org/presentationml/2006/ole">
            <mc:AlternateContent xmlns:mc="http://schemas.openxmlformats.org/markup-compatibility/2006">
              <mc:Choice xmlns:v="urn:schemas-microsoft-com:vml" Requires="v">
                <p:oleObj spid="_x0000_s7186" name="Worksheet" r:id="rId5" imgW="6743711" imgH="3057609" progId="Excel.Sheet.8">
                  <p:embed/>
                </p:oleObj>
              </mc:Choice>
              <mc:Fallback>
                <p:oleObj name="Worksheet" r:id="rId5" imgW="6743711" imgH="3057609"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338" y="1905000"/>
                        <a:ext cx="8569325" cy="392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Rectangle 3"/>
          <p:cNvSpPr>
            <a:spLocks noChangeArrowheads="1"/>
          </p:cNvSpPr>
          <p:nvPr/>
        </p:nvSpPr>
        <p:spPr bwMode="auto">
          <a:xfrm>
            <a:off x="304800" y="76200"/>
            <a:ext cx="8534400" cy="12192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The LCM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4881D7B-2421-4DA2-80B3-2AA4CE874564}" type="slidenum">
              <a:rPr lang="en-US"/>
              <a:pPr>
                <a:defRPr/>
              </a:pPr>
              <a:t>47</a:t>
            </a:fld>
            <a:endParaRPr lang="en-US"/>
          </a:p>
        </p:txBody>
      </p:sp>
      <p:graphicFrame>
        <p:nvGraphicFramePr>
          <p:cNvPr id="8194" name="Object 2"/>
          <p:cNvGraphicFramePr>
            <a:graphicFrameLocks noChangeAspect="1"/>
          </p:cNvGraphicFramePr>
          <p:nvPr/>
        </p:nvGraphicFramePr>
        <p:xfrm>
          <a:off x="1295400" y="1628775"/>
          <a:ext cx="8458200" cy="3781425"/>
        </p:xfrm>
        <a:graphic>
          <a:graphicData uri="http://schemas.openxmlformats.org/presentationml/2006/ole">
            <mc:AlternateContent xmlns:mc="http://schemas.openxmlformats.org/markup-compatibility/2006">
              <mc:Choice xmlns:v="urn:schemas-microsoft-com:vml" Requires="v">
                <p:oleObj spid="_x0000_s8210" name="Worksheet" r:id="rId5" imgW="3958200" imgH="1912680" progId="Excel.Sheet.8">
                  <p:embed/>
                </p:oleObj>
              </mc:Choice>
              <mc:Fallback>
                <p:oleObj name="Worksheet" r:id="rId5" imgW="3958200" imgH="191268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628775"/>
                        <a:ext cx="8458200" cy="378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Rectangle 3"/>
          <p:cNvSpPr>
            <a:spLocks noChangeArrowheads="1"/>
          </p:cNvSpPr>
          <p:nvPr/>
        </p:nvSpPr>
        <p:spPr bwMode="auto">
          <a:xfrm>
            <a:off x="304800" y="76200"/>
            <a:ext cx="8534400" cy="12192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The LCM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F665D1-17F8-48D8-A4CF-FDA7F209106A}" type="slidenum">
              <a:rPr lang="en-US"/>
              <a:pPr>
                <a:defRPr/>
              </a:pPr>
              <a:t>48</a:t>
            </a:fld>
            <a:endParaRPr lang="en-US"/>
          </a:p>
        </p:txBody>
      </p:sp>
      <p:graphicFrame>
        <p:nvGraphicFramePr>
          <p:cNvPr id="9218" name="Object 2"/>
          <p:cNvGraphicFramePr>
            <a:graphicFrameLocks noChangeAspect="1"/>
          </p:cNvGraphicFramePr>
          <p:nvPr/>
        </p:nvGraphicFramePr>
        <p:xfrm>
          <a:off x="685800" y="1649413"/>
          <a:ext cx="8839200" cy="4370387"/>
        </p:xfrm>
        <a:graphic>
          <a:graphicData uri="http://schemas.openxmlformats.org/presentationml/2006/ole">
            <mc:AlternateContent xmlns:mc="http://schemas.openxmlformats.org/markup-compatibility/2006">
              <mc:Choice xmlns:v="urn:schemas-microsoft-com:vml" Requires="v">
                <p:oleObj spid="_x0000_s9234" name="Worksheet" r:id="rId5" imgW="6720480" imgH="3625560" progId="Excel.Sheet.8">
                  <p:embed/>
                </p:oleObj>
              </mc:Choice>
              <mc:Fallback>
                <p:oleObj name="Worksheet" r:id="rId5" imgW="6720480" imgH="362556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649413"/>
                        <a:ext cx="8839200" cy="43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Rectangle 3"/>
          <p:cNvSpPr>
            <a:spLocks noChangeArrowheads="1"/>
          </p:cNvSpPr>
          <p:nvPr/>
        </p:nvSpPr>
        <p:spPr bwMode="auto">
          <a:xfrm>
            <a:off x="304800" y="76200"/>
            <a:ext cx="8534400" cy="12192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The LCM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7DC5095-06BB-4434-BC63-51DDADCA373A}" type="slidenum">
              <a:rPr lang="en-US"/>
              <a:pPr>
                <a:defRPr/>
              </a:pPr>
              <a:t>49</a:t>
            </a:fld>
            <a:endParaRPr lang="en-US"/>
          </a:p>
        </p:txBody>
      </p:sp>
      <p:graphicFrame>
        <p:nvGraphicFramePr>
          <p:cNvPr id="10242" name="Object 2"/>
          <p:cNvGraphicFramePr>
            <a:graphicFrameLocks noChangeAspect="1"/>
          </p:cNvGraphicFramePr>
          <p:nvPr/>
        </p:nvGraphicFramePr>
        <p:xfrm>
          <a:off x="682625" y="1855788"/>
          <a:ext cx="8078788" cy="4189412"/>
        </p:xfrm>
        <a:graphic>
          <a:graphicData uri="http://schemas.openxmlformats.org/presentationml/2006/ole">
            <mc:AlternateContent xmlns:mc="http://schemas.openxmlformats.org/markup-compatibility/2006">
              <mc:Choice xmlns:v="urn:schemas-microsoft-com:vml" Requires="v">
                <p:oleObj spid="_x0000_s10258" name="Worksheet" r:id="rId5" imgW="5886450" imgH="3057525" progId="Excel.Sheet.8">
                  <p:embed/>
                </p:oleObj>
              </mc:Choice>
              <mc:Fallback>
                <p:oleObj name="Worksheet" r:id="rId5" imgW="5886450" imgH="3057525"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625" y="1855788"/>
                        <a:ext cx="8078788" cy="418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4" name="Rectangle 3"/>
          <p:cNvSpPr>
            <a:spLocks noChangeArrowheads="1"/>
          </p:cNvSpPr>
          <p:nvPr/>
        </p:nvSpPr>
        <p:spPr bwMode="auto">
          <a:xfrm>
            <a:off x="304800" y="76200"/>
            <a:ext cx="8534400" cy="12192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The LCM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lide Number Placeholder 5"/>
          <p:cNvSpPr>
            <a:spLocks noGrp="1"/>
          </p:cNvSpPr>
          <p:nvPr>
            <p:ph type="sldNum" sz="quarter" idx="12"/>
          </p:nvPr>
        </p:nvSpPr>
        <p:spPr/>
        <p:txBody>
          <a:bodyPr/>
          <a:lstStyle/>
          <a:p>
            <a:pPr>
              <a:defRPr/>
            </a:pPr>
            <a:fld id="{354BBB00-3EFC-47A6-BCA7-9A5DA36EF8BC}" type="slidenum">
              <a:rPr lang="en-US"/>
              <a:pPr>
                <a:defRPr/>
              </a:pPr>
              <a:t>5</a:t>
            </a:fld>
            <a:endParaRPr lang="en-US"/>
          </a:p>
        </p:txBody>
      </p:sp>
      <p:sp>
        <p:nvSpPr>
          <p:cNvPr id="20483" name="Rectangle 2"/>
          <p:cNvSpPr>
            <a:spLocks noGrp="1" noChangeArrowheads="1"/>
          </p:cNvSpPr>
          <p:nvPr>
            <p:ph type="title"/>
          </p:nvPr>
        </p:nvSpPr>
        <p:spPr>
          <a:xfrm>
            <a:off x="304800" y="76200"/>
            <a:ext cx="8458200" cy="1143000"/>
          </a:xfrm>
        </p:spPr>
        <p:txBody>
          <a:bodyPr/>
          <a:lstStyle/>
          <a:p>
            <a:pPr eaLnBrk="1" hangingPunct="1"/>
            <a:r>
              <a:rPr lang="en-US" smtClean="0"/>
              <a:t>Workers Compensation Rating Laws</a:t>
            </a:r>
          </a:p>
        </p:txBody>
      </p:sp>
      <p:grpSp>
        <p:nvGrpSpPr>
          <p:cNvPr id="20484" name="Group 214"/>
          <p:cNvGrpSpPr>
            <a:grpSpLocks/>
          </p:cNvGrpSpPr>
          <p:nvPr/>
        </p:nvGrpSpPr>
        <p:grpSpPr bwMode="auto">
          <a:xfrm>
            <a:off x="304800" y="1182688"/>
            <a:ext cx="8412163" cy="5053012"/>
            <a:chOff x="603250" y="1295400"/>
            <a:chExt cx="7778750" cy="4673039"/>
          </a:xfrm>
        </p:grpSpPr>
        <p:sp>
          <p:nvSpPr>
            <p:cNvPr id="20485" name="Freeform 4"/>
            <p:cNvSpPr>
              <a:spLocks/>
            </p:cNvSpPr>
            <p:nvPr/>
          </p:nvSpPr>
          <p:spPr bwMode="auto">
            <a:xfrm>
              <a:off x="7948613" y="2265363"/>
              <a:ext cx="103187" cy="119063"/>
            </a:xfrm>
            <a:custGeom>
              <a:avLst/>
              <a:gdLst>
                <a:gd name="T0" fmla="*/ 84789 w 129"/>
                <a:gd name="T1" fmla="*/ 42863 h 150"/>
                <a:gd name="T2" fmla="*/ 95188 w 129"/>
                <a:gd name="T3" fmla="*/ 44450 h 150"/>
                <a:gd name="T4" fmla="*/ 98388 w 129"/>
                <a:gd name="T5" fmla="*/ 55563 h 150"/>
                <a:gd name="T6" fmla="*/ 103187 w 129"/>
                <a:gd name="T7" fmla="*/ 69057 h 150"/>
                <a:gd name="T8" fmla="*/ 97588 w 129"/>
                <a:gd name="T9" fmla="*/ 76200 h 150"/>
                <a:gd name="T10" fmla="*/ 92788 w 129"/>
                <a:gd name="T11" fmla="*/ 70644 h 150"/>
                <a:gd name="T12" fmla="*/ 89589 w 129"/>
                <a:gd name="T13" fmla="*/ 70644 h 150"/>
                <a:gd name="T14" fmla="*/ 83190 w 129"/>
                <a:gd name="T15" fmla="*/ 80963 h 150"/>
                <a:gd name="T16" fmla="*/ 69591 w 129"/>
                <a:gd name="T17" fmla="*/ 80169 h 150"/>
                <a:gd name="T18" fmla="*/ 64792 w 129"/>
                <a:gd name="T19" fmla="*/ 99219 h 150"/>
                <a:gd name="T20" fmla="*/ 48794 w 129"/>
                <a:gd name="T21" fmla="*/ 103188 h 150"/>
                <a:gd name="T22" fmla="*/ 19198 w 129"/>
                <a:gd name="T23" fmla="*/ 119063 h 150"/>
                <a:gd name="T24" fmla="*/ 16798 w 129"/>
                <a:gd name="T25" fmla="*/ 115888 h 150"/>
                <a:gd name="T26" fmla="*/ 19198 w 129"/>
                <a:gd name="T27" fmla="*/ 116682 h 150"/>
                <a:gd name="T28" fmla="*/ 25597 w 129"/>
                <a:gd name="T29" fmla="*/ 100013 h 150"/>
                <a:gd name="T30" fmla="*/ 18398 w 129"/>
                <a:gd name="T31" fmla="*/ 73819 h 150"/>
                <a:gd name="T32" fmla="*/ 16798 w 129"/>
                <a:gd name="T33" fmla="*/ 69057 h 150"/>
                <a:gd name="T34" fmla="*/ 16798 w 129"/>
                <a:gd name="T35" fmla="*/ 66675 h 150"/>
                <a:gd name="T36" fmla="*/ 15998 w 129"/>
                <a:gd name="T37" fmla="*/ 64294 h 150"/>
                <a:gd name="T38" fmla="*/ 15998 w 129"/>
                <a:gd name="T39" fmla="*/ 62707 h 150"/>
                <a:gd name="T40" fmla="*/ 12798 w 129"/>
                <a:gd name="T41" fmla="*/ 53975 h 150"/>
                <a:gd name="T42" fmla="*/ 11199 w 129"/>
                <a:gd name="T43" fmla="*/ 50800 h 150"/>
                <a:gd name="T44" fmla="*/ 3200 w 129"/>
                <a:gd name="T45" fmla="*/ 24606 h 150"/>
                <a:gd name="T46" fmla="*/ 0 w 129"/>
                <a:gd name="T47" fmla="*/ 13494 h 150"/>
                <a:gd name="T48" fmla="*/ 3999 w 129"/>
                <a:gd name="T49" fmla="*/ 11113 h 150"/>
                <a:gd name="T50" fmla="*/ 31196 w 129"/>
                <a:gd name="T51" fmla="*/ 3969 h 150"/>
                <a:gd name="T52" fmla="*/ 34396 w 129"/>
                <a:gd name="T53" fmla="*/ 3175 h 150"/>
                <a:gd name="T54" fmla="*/ 41595 w 129"/>
                <a:gd name="T55" fmla="*/ 794 h 150"/>
                <a:gd name="T56" fmla="*/ 49594 w 129"/>
                <a:gd name="T57" fmla="*/ 0 h 150"/>
                <a:gd name="T58" fmla="*/ 51194 w 129"/>
                <a:gd name="T59" fmla="*/ 3969 h 150"/>
                <a:gd name="T60" fmla="*/ 54393 w 129"/>
                <a:gd name="T61" fmla="*/ 17463 h 150"/>
                <a:gd name="T62" fmla="*/ 59193 w 129"/>
                <a:gd name="T63" fmla="*/ 15875 h 150"/>
                <a:gd name="T64" fmla="*/ 67192 w 129"/>
                <a:gd name="T65" fmla="*/ 33338 h 150"/>
                <a:gd name="T66" fmla="*/ 75191 w 129"/>
                <a:gd name="T67" fmla="*/ 35719 h 150"/>
                <a:gd name="T68" fmla="*/ 77590 w 129"/>
                <a:gd name="T69" fmla="*/ 36513 h 150"/>
                <a:gd name="T70" fmla="*/ 84789 w 129"/>
                <a:gd name="T71" fmla="*/ 42863 h 1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9"/>
                <a:gd name="T109" fmla="*/ 0 h 150"/>
                <a:gd name="T110" fmla="*/ 129 w 129"/>
                <a:gd name="T111" fmla="*/ 150 h 1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9" h="150">
                  <a:moveTo>
                    <a:pt x="106" y="54"/>
                  </a:moveTo>
                  <a:lnTo>
                    <a:pt x="119" y="56"/>
                  </a:lnTo>
                  <a:lnTo>
                    <a:pt x="123" y="70"/>
                  </a:lnTo>
                  <a:lnTo>
                    <a:pt x="129" y="87"/>
                  </a:lnTo>
                  <a:lnTo>
                    <a:pt x="122" y="96"/>
                  </a:lnTo>
                  <a:lnTo>
                    <a:pt x="116" y="89"/>
                  </a:lnTo>
                  <a:lnTo>
                    <a:pt x="112" y="89"/>
                  </a:lnTo>
                  <a:lnTo>
                    <a:pt x="104" y="102"/>
                  </a:lnTo>
                  <a:lnTo>
                    <a:pt x="87" y="101"/>
                  </a:lnTo>
                  <a:lnTo>
                    <a:pt x="81" y="125"/>
                  </a:lnTo>
                  <a:lnTo>
                    <a:pt x="61" y="130"/>
                  </a:lnTo>
                  <a:lnTo>
                    <a:pt x="24" y="150"/>
                  </a:lnTo>
                  <a:lnTo>
                    <a:pt x="21" y="146"/>
                  </a:lnTo>
                  <a:lnTo>
                    <a:pt x="24" y="147"/>
                  </a:lnTo>
                  <a:lnTo>
                    <a:pt x="32" y="126"/>
                  </a:lnTo>
                  <a:lnTo>
                    <a:pt x="23" y="93"/>
                  </a:lnTo>
                  <a:lnTo>
                    <a:pt x="21" y="87"/>
                  </a:lnTo>
                  <a:lnTo>
                    <a:pt x="21" y="84"/>
                  </a:lnTo>
                  <a:lnTo>
                    <a:pt x="20" y="81"/>
                  </a:lnTo>
                  <a:lnTo>
                    <a:pt x="20" y="79"/>
                  </a:lnTo>
                  <a:lnTo>
                    <a:pt x="16" y="68"/>
                  </a:lnTo>
                  <a:lnTo>
                    <a:pt x="14" y="64"/>
                  </a:lnTo>
                  <a:lnTo>
                    <a:pt x="4" y="31"/>
                  </a:lnTo>
                  <a:lnTo>
                    <a:pt x="0" y="17"/>
                  </a:lnTo>
                  <a:lnTo>
                    <a:pt x="5" y="14"/>
                  </a:lnTo>
                  <a:lnTo>
                    <a:pt x="39" y="5"/>
                  </a:lnTo>
                  <a:lnTo>
                    <a:pt x="43" y="4"/>
                  </a:lnTo>
                  <a:lnTo>
                    <a:pt x="52" y="1"/>
                  </a:lnTo>
                  <a:lnTo>
                    <a:pt x="62" y="0"/>
                  </a:lnTo>
                  <a:lnTo>
                    <a:pt x="64" y="5"/>
                  </a:lnTo>
                  <a:lnTo>
                    <a:pt x="68" y="22"/>
                  </a:lnTo>
                  <a:lnTo>
                    <a:pt x="74" y="20"/>
                  </a:lnTo>
                  <a:lnTo>
                    <a:pt x="84" y="42"/>
                  </a:lnTo>
                  <a:lnTo>
                    <a:pt x="94" y="45"/>
                  </a:lnTo>
                  <a:lnTo>
                    <a:pt x="97" y="46"/>
                  </a:lnTo>
                  <a:lnTo>
                    <a:pt x="106" y="54"/>
                  </a:lnTo>
                  <a:close/>
                </a:path>
              </a:pathLst>
            </a:custGeom>
            <a:solidFill>
              <a:srgbClr val="4F81BD"/>
            </a:solidFill>
            <a:ln w="1651">
              <a:solidFill>
                <a:srgbClr val="000000"/>
              </a:solidFill>
              <a:round/>
              <a:headEnd/>
              <a:tailEnd/>
            </a:ln>
          </p:spPr>
          <p:txBody>
            <a:bodyPr/>
            <a:lstStyle/>
            <a:p>
              <a:endParaRPr lang="en-US"/>
            </a:p>
          </p:txBody>
        </p:sp>
        <p:sp>
          <p:nvSpPr>
            <p:cNvPr id="20486" name="Freeform 5" descr="Wide downward diagonal"/>
            <p:cNvSpPr>
              <a:spLocks/>
            </p:cNvSpPr>
            <p:nvPr/>
          </p:nvSpPr>
          <p:spPr bwMode="auto">
            <a:xfrm>
              <a:off x="6586538" y="3203575"/>
              <a:ext cx="1165225" cy="471488"/>
            </a:xfrm>
            <a:custGeom>
              <a:avLst/>
              <a:gdLst>
                <a:gd name="T0" fmla="*/ 251619 w 1468"/>
                <a:gd name="T1" fmla="*/ 201613 h 594"/>
                <a:gd name="T2" fmla="*/ 274638 w 1468"/>
                <a:gd name="T3" fmla="*/ 202406 h 594"/>
                <a:gd name="T4" fmla="*/ 292894 w 1468"/>
                <a:gd name="T5" fmla="*/ 169863 h 594"/>
                <a:gd name="T6" fmla="*/ 311944 w 1468"/>
                <a:gd name="T7" fmla="*/ 125413 h 594"/>
                <a:gd name="T8" fmla="*/ 355600 w 1468"/>
                <a:gd name="T9" fmla="*/ 120650 h 594"/>
                <a:gd name="T10" fmla="*/ 418306 w 1468"/>
                <a:gd name="T11" fmla="*/ 113506 h 594"/>
                <a:gd name="T12" fmla="*/ 424656 w 1468"/>
                <a:gd name="T13" fmla="*/ 112713 h 594"/>
                <a:gd name="T14" fmla="*/ 459581 w 1468"/>
                <a:gd name="T15" fmla="*/ 107950 h 594"/>
                <a:gd name="T16" fmla="*/ 517525 w 1468"/>
                <a:gd name="T17" fmla="*/ 100806 h 594"/>
                <a:gd name="T18" fmla="*/ 549275 w 1468"/>
                <a:gd name="T19" fmla="*/ 96044 h 594"/>
                <a:gd name="T20" fmla="*/ 596900 w 1468"/>
                <a:gd name="T21" fmla="*/ 87313 h 594"/>
                <a:gd name="T22" fmla="*/ 646906 w 1468"/>
                <a:gd name="T23" fmla="*/ 80169 h 594"/>
                <a:gd name="T24" fmla="*/ 692944 w 1468"/>
                <a:gd name="T25" fmla="*/ 71438 h 594"/>
                <a:gd name="T26" fmla="*/ 729456 w 1468"/>
                <a:gd name="T27" fmla="*/ 65881 h 594"/>
                <a:gd name="T28" fmla="*/ 753269 w 1468"/>
                <a:gd name="T29" fmla="*/ 60325 h 594"/>
                <a:gd name="T30" fmla="*/ 794544 w 1468"/>
                <a:gd name="T31" fmla="*/ 53181 h 594"/>
                <a:gd name="T32" fmla="*/ 819944 w 1468"/>
                <a:gd name="T33" fmla="*/ 49213 h 594"/>
                <a:gd name="T34" fmla="*/ 885825 w 1468"/>
                <a:gd name="T35" fmla="*/ 36513 h 594"/>
                <a:gd name="T36" fmla="*/ 912019 w 1468"/>
                <a:gd name="T37" fmla="*/ 30956 h 594"/>
                <a:gd name="T38" fmla="*/ 957263 w 1468"/>
                <a:gd name="T39" fmla="*/ 21431 h 594"/>
                <a:gd name="T40" fmla="*/ 990600 w 1468"/>
                <a:gd name="T41" fmla="*/ 15081 h 594"/>
                <a:gd name="T42" fmla="*/ 1019969 w 1468"/>
                <a:gd name="T43" fmla="*/ 10319 h 594"/>
                <a:gd name="T44" fmla="*/ 1071563 w 1468"/>
                <a:gd name="T45" fmla="*/ 0 h 594"/>
                <a:gd name="T46" fmla="*/ 1165225 w 1468"/>
                <a:gd name="T47" fmla="*/ 185738 h 594"/>
                <a:gd name="T48" fmla="*/ 1077913 w 1468"/>
                <a:gd name="T49" fmla="*/ 261938 h 594"/>
                <a:gd name="T50" fmla="*/ 975519 w 1468"/>
                <a:gd name="T51" fmla="*/ 318294 h 594"/>
                <a:gd name="T52" fmla="*/ 908050 w 1468"/>
                <a:gd name="T53" fmla="*/ 384969 h 594"/>
                <a:gd name="T54" fmla="*/ 865188 w 1468"/>
                <a:gd name="T55" fmla="*/ 452438 h 594"/>
                <a:gd name="T56" fmla="*/ 795337 w 1468"/>
                <a:gd name="T57" fmla="*/ 461169 h 594"/>
                <a:gd name="T58" fmla="*/ 725487 w 1468"/>
                <a:gd name="T59" fmla="*/ 415925 h 594"/>
                <a:gd name="T60" fmla="*/ 664369 w 1468"/>
                <a:gd name="T61" fmla="*/ 375444 h 594"/>
                <a:gd name="T62" fmla="*/ 627062 w 1468"/>
                <a:gd name="T63" fmla="*/ 354013 h 594"/>
                <a:gd name="T64" fmla="*/ 585787 w 1468"/>
                <a:gd name="T65" fmla="*/ 359569 h 594"/>
                <a:gd name="T66" fmla="*/ 523875 w 1468"/>
                <a:gd name="T67" fmla="*/ 369094 h 594"/>
                <a:gd name="T68" fmla="*/ 467519 w 1468"/>
                <a:gd name="T69" fmla="*/ 348457 h 594"/>
                <a:gd name="T70" fmla="*/ 444500 w 1468"/>
                <a:gd name="T71" fmla="*/ 342107 h 594"/>
                <a:gd name="T72" fmla="*/ 408781 w 1468"/>
                <a:gd name="T73" fmla="*/ 332582 h 594"/>
                <a:gd name="T74" fmla="*/ 340519 w 1468"/>
                <a:gd name="T75" fmla="*/ 339725 h 594"/>
                <a:gd name="T76" fmla="*/ 299244 w 1468"/>
                <a:gd name="T77" fmla="*/ 344488 h 594"/>
                <a:gd name="T78" fmla="*/ 273844 w 1468"/>
                <a:gd name="T79" fmla="*/ 347663 h 594"/>
                <a:gd name="T80" fmla="*/ 221456 w 1468"/>
                <a:gd name="T81" fmla="*/ 365125 h 594"/>
                <a:gd name="T82" fmla="*/ 190500 w 1468"/>
                <a:gd name="T83" fmla="*/ 381000 h 594"/>
                <a:gd name="T84" fmla="*/ 154781 w 1468"/>
                <a:gd name="T85" fmla="*/ 394494 h 594"/>
                <a:gd name="T86" fmla="*/ 104775 w 1468"/>
                <a:gd name="T87" fmla="*/ 401638 h 594"/>
                <a:gd name="T88" fmla="*/ 50800 w 1468"/>
                <a:gd name="T89" fmla="*/ 408782 h 594"/>
                <a:gd name="T90" fmla="*/ 10319 w 1468"/>
                <a:gd name="T91" fmla="*/ 414338 h 594"/>
                <a:gd name="T92" fmla="*/ 0 w 1468"/>
                <a:gd name="T93" fmla="*/ 381794 h 594"/>
                <a:gd name="T94" fmla="*/ 34131 w 1468"/>
                <a:gd name="T95" fmla="*/ 351632 h 594"/>
                <a:gd name="T96" fmla="*/ 48419 w 1468"/>
                <a:gd name="T97" fmla="*/ 327819 h 594"/>
                <a:gd name="T98" fmla="*/ 97631 w 1468"/>
                <a:gd name="T99" fmla="*/ 314325 h 594"/>
                <a:gd name="T100" fmla="*/ 159544 w 1468"/>
                <a:gd name="T101" fmla="*/ 273050 h 594"/>
                <a:gd name="T102" fmla="*/ 168275 w 1468"/>
                <a:gd name="T103" fmla="*/ 245269 h 594"/>
                <a:gd name="T104" fmla="*/ 203994 w 1468"/>
                <a:gd name="T105" fmla="*/ 232569 h 594"/>
                <a:gd name="T106" fmla="*/ 228600 w 1468"/>
                <a:gd name="T107" fmla="*/ 216694 h 5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68"/>
                <a:gd name="T163" fmla="*/ 0 h 594"/>
                <a:gd name="T164" fmla="*/ 1468 w 1468"/>
                <a:gd name="T165" fmla="*/ 594 h 59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68" h="594">
                  <a:moveTo>
                    <a:pt x="288" y="273"/>
                  </a:moveTo>
                  <a:lnTo>
                    <a:pt x="294" y="267"/>
                  </a:lnTo>
                  <a:lnTo>
                    <a:pt x="314" y="259"/>
                  </a:lnTo>
                  <a:lnTo>
                    <a:pt x="317" y="254"/>
                  </a:lnTo>
                  <a:lnTo>
                    <a:pt x="333" y="257"/>
                  </a:lnTo>
                  <a:lnTo>
                    <a:pt x="336" y="261"/>
                  </a:lnTo>
                  <a:lnTo>
                    <a:pt x="343" y="260"/>
                  </a:lnTo>
                  <a:lnTo>
                    <a:pt x="346" y="255"/>
                  </a:lnTo>
                  <a:lnTo>
                    <a:pt x="350" y="255"/>
                  </a:lnTo>
                  <a:lnTo>
                    <a:pt x="362" y="226"/>
                  </a:lnTo>
                  <a:lnTo>
                    <a:pt x="364" y="221"/>
                  </a:lnTo>
                  <a:lnTo>
                    <a:pt x="369" y="214"/>
                  </a:lnTo>
                  <a:lnTo>
                    <a:pt x="390" y="207"/>
                  </a:lnTo>
                  <a:lnTo>
                    <a:pt x="391" y="197"/>
                  </a:lnTo>
                  <a:lnTo>
                    <a:pt x="393" y="175"/>
                  </a:lnTo>
                  <a:lnTo>
                    <a:pt x="393" y="158"/>
                  </a:lnTo>
                  <a:lnTo>
                    <a:pt x="401" y="156"/>
                  </a:lnTo>
                  <a:lnTo>
                    <a:pt x="426" y="155"/>
                  </a:lnTo>
                  <a:lnTo>
                    <a:pt x="432" y="154"/>
                  </a:lnTo>
                  <a:lnTo>
                    <a:pt x="448" y="152"/>
                  </a:lnTo>
                  <a:lnTo>
                    <a:pt x="455" y="151"/>
                  </a:lnTo>
                  <a:lnTo>
                    <a:pt x="497" y="147"/>
                  </a:lnTo>
                  <a:lnTo>
                    <a:pt x="522" y="143"/>
                  </a:lnTo>
                  <a:lnTo>
                    <a:pt x="527" y="143"/>
                  </a:lnTo>
                  <a:lnTo>
                    <a:pt x="528" y="143"/>
                  </a:lnTo>
                  <a:lnTo>
                    <a:pt x="531" y="143"/>
                  </a:lnTo>
                  <a:lnTo>
                    <a:pt x="532" y="143"/>
                  </a:lnTo>
                  <a:lnTo>
                    <a:pt x="535" y="142"/>
                  </a:lnTo>
                  <a:lnTo>
                    <a:pt x="544" y="140"/>
                  </a:lnTo>
                  <a:lnTo>
                    <a:pt x="554" y="139"/>
                  </a:lnTo>
                  <a:lnTo>
                    <a:pt x="570" y="136"/>
                  </a:lnTo>
                  <a:lnTo>
                    <a:pt x="579" y="136"/>
                  </a:lnTo>
                  <a:lnTo>
                    <a:pt x="589" y="135"/>
                  </a:lnTo>
                  <a:lnTo>
                    <a:pt x="599" y="134"/>
                  </a:lnTo>
                  <a:lnTo>
                    <a:pt x="623" y="131"/>
                  </a:lnTo>
                  <a:lnTo>
                    <a:pt x="652" y="127"/>
                  </a:lnTo>
                  <a:lnTo>
                    <a:pt x="663" y="125"/>
                  </a:lnTo>
                  <a:lnTo>
                    <a:pt x="668" y="125"/>
                  </a:lnTo>
                  <a:lnTo>
                    <a:pt x="672" y="123"/>
                  </a:lnTo>
                  <a:lnTo>
                    <a:pt x="692" y="121"/>
                  </a:lnTo>
                  <a:lnTo>
                    <a:pt x="719" y="117"/>
                  </a:lnTo>
                  <a:lnTo>
                    <a:pt x="733" y="114"/>
                  </a:lnTo>
                  <a:lnTo>
                    <a:pt x="743" y="113"/>
                  </a:lnTo>
                  <a:lnTo>
                    <a:pt x="752" y="110"/>
                  </a:lnTo>
                  <a:lnTo>
                    <a:pt x="775" y="108"/>
                  </a:lnTo>
                  <a:lnTo>
                    <a:pt x="796" y="104"/>
                  </a:lnTo>
                  <a:lnTo>
                    <a:pt x="800" y="102"/>
                  </a:lnTo>
                  <a:lnTo>
                    <a:pt x="815" y="101"/>
                  </a:lnTo>
                  <a:lnTo>
                    <a:pt x="864" y="92"/>
                  </a:lnTo>
                  <a:lnTo>
                    <a:pt x="867" y="92"/>
                  </a:lnTo>
                  <a:lnTo>
                    <a:pt x="870" y="90"/>
                  </a:lnTo>
                  <a:lnTo>
                    <a:pt x="873" y="90"/>
                  </a:lnTo>
                  <a:lnTo>
                    <a:pt x="877" y="89"/>
                  </a:lnTo>
                  <a:lnTo>
                    <a:pt x="880" y="89"/>
                  </a:lnTo>
                  <a:lnTo>
                    <a:pt x="899" y="85"/>
                  </a:lnTo>
                  <a:lnTo>
                    <a:pt x="919" y="83"/>
                  </a:lnTo>
                  <a:lnTo>
                    <a:pt x="927" y="81"/>
                  </a:lnTo>
                  <a:lnTo>
                    <a:pt x="934" y="80"/>
                  </a:lnTo>
                  <a:lnTo>
                    <a:pt x="940" y="79"/>
                  </a:lnTo>
                  <a:lnTo>
                    <a:pt x="949" y="76"/>
                  </a:lnTo>
                  <a:lnTo>
                    <a:pt x="960" y="75"/>
                  </a:lnTo>
                  <a:lnTo>
                    <a:pt x="965" y="73"/>
                  </a:lnTo>
                  <a:lnTo>
                    <a:pt x="994" y="68"/>
                  </a:lnTo>
                  <a:lnTo>
                    <a:pt x="1001" y="67"/>
                  </a:lnTo>
                  <a:lnTo>
                    <a:pt x="1008" y="65"/>
                  </a:lnTo>
                  <a:lnTo>
                    <a:pt x="1017" y="64"/>
                  </a:lnTo>
                  <a:lnTo>
                    <a:pt x="1027" y="63"/>
                  </a:lnTo>
                  <a:lnTo>
                    <a:pt x="1033" y="62"/>
                  </a:lnTo>
                  <a:lnTo>
                    <a:pt x="1039" y="60"/>
                  </a:lnTo>
                  <a:lnTo>
                    <a:pt x="1071" y="54"/>
                  </a:lnTo>
                  <a:lnTo>
                    <a:pt x="1075" y="54"/>
                  </a:lnTo>
                  <a:lnTo>
                    <a:pt x="1116" y="46"/>
                  </a:lnTo>
                  <a:lnTo>
                    <a:pt x="1125" y="44"/>
                  </a:lnTo>
                  <a:lnTo>
                    <a:pt x="1138" y="42"/>
                  </a:lnTo>
                  <a:lnTo>
                    <a:pt x="1145" y="40"/>
                  </a:lnTo>
                  <a:lnTo>
                    <a:pt x="1149" y="39"/>
                  </a:lnTo>
                  <a:lnTo>
                    <a:pt x="1179" y="34"/>
                  </a:lnTo>
                  <a:lnTo>
                    <a:pt x="1179" y="33"/>
                  </a:lnTo>
                  <a:lnTo>
                    <a:pt x="1186" y="31"/>
                  </a:lnTo>
                  <a:lnTo>
                    <a:pt x="1206" y="27"/>
                  </a:lnTo>
                  <a:lnTo>
                    <a:pt x="1240" y="21"/>
                  </a:lnTo>
                  <a:lnTo>
                    <a:pt x="1241" y="21"/>
                  </a:lnTo>
                  <a:lnTo>
                    <a:pt x="1247" y="19"/>
                  </a:lnTo>
                  <a:lnTo>
                    <a:pt x="1248" y="19"/>
                  </a:lnTo>
                  <a:lnTo>
                    <a:pt x="1267" y="16"/>
                  </a:lnTo>
                  <a:lnTo>
                    <a:pt x="1273" y="14"/>
                  </a:lnTo>
                  <a:lnTo>
                    <a:pt x="1277" y="14"/>
                  </a:lnTo>
                  <a:lnTo>
                    <a:pt x="1285" y="13"/>
                  </a:lnTo>
                  <a:lnTo>
                    <a:pt x="1288" y="12"/>
                  </a:lnTo>
                  <a:lnTo>
                    <a:pt x="1310" y="8"/>
                  </a:lnTo>
                  <a:lnTo>
                    <a:pt x="1328" y="4"/>
                  </a:lnTo>
                  <a:lnTo>
                    <a:pt x="1350" y="0"/>
                  </a:lnTo>
                  <a:lnTo>
                    <a:pt x="1355" y="9"/>
                  </a:lnTo>
                  <a:lnTo>
                    <a:pt x="1381" y="56"/>
                  </a:lnTo>
                  <a:lnTo>
                    <a:pt x="1459" y="160"/>
                  </a:lnTo>
                  <a:lnTo>
                    <a:pt x="1468" y="234"/>
                  </a:lnTo>
                  <a:lnTo>
                    <a:pt x="1433" y="252"/>
                  </a:lnTo>
                  <a:lnTo>
                    <a:pt x="1395" y="284"/>
                  </a:lnTo>
                  <a:lnTo>
                    <a:pt x="1395" y="285"/>
                  </a:lnTo>
                  <a:lnTo>
                    <a:pt x="1358" y="330"/>
                  </a:lnTo>
                  <a:lnTo>
                    <a:pt x="1327" y="385"/>
                  </a:lnTo>
                  <a:lnTo>
                    <a:pt x="1311" y="378"/>
                  </a:lnTo>
                  <a:lnTo>
                    <a:pt x="1289" y="378"/>
                  </a:lnTo>
                  <a:lnTo>
                    <a:pt x="1229" y="401"/>
                  </a:lnTo>
                  <a:lnTo>
                    <a:pt x="1211" y="415"/>
                  </a:lnTo>
                  <a:lnTo>
                    <a:pt x="1171" y="451"/>
                  </a:lnTo>
                  <a:lnTo>
                    <a:pt x="1170" y="451"/>
                  </a:lnTo>
                  <a:lnTo>
                    <a:pt x="1144" y="485"/>
                  </a:lnTo>
                  <a:lnTo>
                    <a:pt x="1138" y="494"/>
                  </a:lnTo>
                  <a:lnTo>
                    <a:pt x="1122" y="561"/>
                  </a:lnTo>
                  <a:lnTo>
                    <a:pt x="1120" y="572"/>
                  </a:lnTo>
                  <a:lnTo>
                    <a:pt x="1090" y="570"/>
                  </a:lnTo>
                  <a:lnTo>
                    <a:pt x="1048" y="580"/>
                  </a:lnTo>
                  <a:lnTo>
                    <a:pt x="1021" y="594"/>
                  </a:lnTo>
                  <a:lnTo>
                    <a:pt x="1017" y="590"/>
                  </a:lnTo>
                  <a:lnTo>
                    <a:pt x="1002" y="581"/>
                  </a:lnTo>
                  <a:lnTo>
                    <a:pt x="1000" y="580"/>
                  </a:lnTo>
                  <a:lnTo>
                    <a:pt x="954" y="551"/>
                  </a:lnTo>
                  <a:lnTo>
                    <a:pt x="925" y="532"/>
                  </a:lnTo>
                  <a:lnTo>
                    <a:pt x="914" y="524"/>
                  </a:lnTo>
                  <a:lnTo>
                    <a:pt x="874" y="499"/>
                  </a:lnTo>
                  <a:lnTo>
                    <a:pt x="860" y="489"/>
                  </a:lnTo>
                  <a:lnTo>
                    <a:pt x="838" y="474"/>
                  </a:lnTo>
                  <a:lnTo>
                    <a:pt x="837" y="473"/>
                  </a:lnTo>
                  <a:lnTo>
                    <a:pt x="835" y="473"/>
                  </a:lnTo>
                  <a:lnTo>
                    <a:pt x="806" y="455"/>
                  </a:lnTo>
                  <a:lnTo>
                    <a:pt x="793" y="446"/>
                  </a:lnTo>
                  <a:lnTo>
                    <a:pt x="790" y="446"/>
                  </a:lnTo>
                  <a:lnTo>
                    <a:pt x="780" y="447"/>
                  </a:lnTo>
                  <a:lnTo>
                    <a:pt x="758" y="451"/>
                  </a:lnTo>
                  <a:lnTo>
                    <a:pt x="749" y="452"/>
                  </a:lnTo>
                  <a:lnTo>
                    <a:pt x="738" y="453"/>
                  </a:lnTo>
                  <a:lnTo>
                    <a:pt x="692" y="460"/>
                  </a:lnTo>
                  <a:lnTo>
                    <a:pt x="684" y="461"/>
                  </a:lnTo>
                  <a:lnTo>
                    <a:pt x="682" y="461"/>
                  </a:lnTo>
                  <a:lnTo>
                    <a:pt x="660" y="465"/>
                  </a:lnTo>
                  <a:lnTo>
                    <a:pt x="643" y="467"/>
                  </a:lnTo>
                  <a:lnTo>
                    <a:pt x="602" y="473"/>
                  </a:lnTo>
                  <a:lnTo>
                    <a:pt x="601" y="451"/>
                  </a:lnTo>
                  <a:lnTo>
                    <a:pt x="589" y="439"/>
                  </a:lnTo>
                  <a:lnTo>
                    <a:pt x="586" y="436"/>
                  </a:lnTo>
                  <a:lnTo>
                    <a:pt x="582" y="432"/>
                  </a:lnTo>
                  <a:lnTo>
                    <a:pt x="575" y="427"/>
                  </a:lnTo>
                  <a:lnTo>
                    <a:pt x="560" y="431"/>
                  </a:lnTo>
                  <a:lnTo>
                    <a:pt x="548" y="419"/>
                  </a:lnTo>
                  <a:lnTo>
                    <a:pt x="551" y="417"/>
                  </a:lnTo>
                  <a:lnTo>
                    <a:pt x="532" y="418"/>
                  </a:lnTo>
                  <a:lnTo>
                    <a:pt x="515" y="419"/>
                  </a:lnTo>
                  <a:lnTo>
                    <a:pt x="500" y="421"/>
                  </a:lnTo>
                  <a:lnTo>
                    <a:pt x="495" y="422"/>
                  </a:lnTo>
                  <a:lnTo>
                    <a:pt x="471" y="424"/>
                  </a:lnTo>
                  <a:lnTo>
                    <a:pt x="429" y="428"/>
                  </a:lnTo>
                  <a:lnTo>
                    <a:pt x="426" y="428"/>
                  </a:lnTo>
                  <a:lnTo>
                    <a:pt x="409" y="431"/>
                  </a:lnTo>
                  <a:lnTo>
                    <a:pt x="393" y="432"/>
                  </a:lnTo>
                  <a:lnTo>
                    <a:pt x="377" y="434"/>
                  </a:lnTo>
                  <a:lnTo>
                    <a:pt x="364" y="435"/>
                  </a:lnTo>
                  <a:lnTo>
                    <a:pt x="350" y="436"/>
                  </a:lnTo>
                  <a:lnTo>
                    <a:pt x="348" y="436"/>
                  </a:lnTo>
                  <a:lnTo>
                    <a:pt x="345" y="438"/>
                  </a:lnTo>
                  <a:lnTo>
                    <a:pt x="327" y="442"/>
                  </a:lnTo>
                  <a:lnTo>
                    <a:pt x="304" y="449"/>
                  </a:lnTo>
                  <a:lnTo>
                    <a:pt x="292" y="455"/>
                  </a:lnTo>
                  <a:lnTo>
                    <a:pt x="279" y="460"/>
                  </a:lnTo>
                  <a:lnTo>
                    <a:pt x="273" y="461"/>
                  </a:lnTo>
                  <a:lnTo>
                    <a:pt x="262" y="474"/>
                  </a:lnTo>
                  <a:lnTo>
                    <a:pt x="244" y="477"/>
                  </a:lnTo>
                  <a:lnTo>
                    <a:pt x="240" y="480"/>
                  </a:lnTo>
                  <a:lnTo>
                    <a:pt x="224" y="486"/>
                  </a:lnTo>
                  <a:lnTo>
                    <a:pt x="222" y="488"/>
                  </a:lnTo>
                  <a:lnTo>
                    <a:pt x="206" y="494"/>
                  </a:lnTo>
                  <a:lnTo>
                    <a:pt x="195" y="497"/>
                  </a:lnTo>
                  <a:lnTo>
                    <a:pt x="170" y="501"/>
                  </a:lnTo>
                  <a:lnTo>
                    <a:pt x="142" y="505"/>
                  </a:lnTo>
                  <a:lnTo>
                    <a:pt x="141" y="505"/>
                  </a:lnTo>
                  <a:lnTo>
                    <a:pt x="132" y="506"/>
                  </a:lnTo>
                  <a:lnTo>
                    <a:pt x="121" y="507"/>
                  </a:lnTo>
                  <a:lnTo>
                    <a:pt x="121" y="509"/>
                  </a:lnTo>
                  <a:lnTo>
                    <a:pt x="67" y="515"/>
                  </a:lnTo>
                  <a:lnTo>
                    <a:pt x="64" y="515"/>
                  </a:lnTo>
                  <a:lnTo>
                    <a:pt x="55" y="517"/>
                  </a:lnTo>
                  <a:lnTo>
                    <a:pt x="35" y="519"/>
                  </a:lnTo>
                  <a:lnTo>
                    <a:pt x="33" y="519"/>
                  </a:lnTo>
                  <a:lnTo>
                    <a:pt x="13" y="522"/>
                  </a:lnTo>
                  <a:lnTo>
                    <a:pt x="1" y="523"/>
                  </a:lnTo>
                  <a:lnTo>
                    <a:pt x="1" y="520"/>
                  </a:lnTo>
                  <a:lnTo>
                    <a:pt x="0" y="497"/>
                  </a:lnTo>
                  <a:lnTo>
                    <a:pt x="0" y="481"/>
                  </a:lnTo>
                  <a:lnTo>
                    <a:pt x="6" y="472"/>
                  </a:lnTo>
                  <a:lnTo>
                    <a:pt x="33" y="468"/>
                  </a:lnTo>
                  <a:lnTo>
                    <a:pt x="42" y="459"/>
                  </a:lnTo>
                  <a:lnTo>
                    <a:pt x="43" y="443"/>
                  </a:lnTo>
                  <a:lnTo>
                    <a:pt x="43" y="432"/>
                  </a:lnTo>
                  <a:lnTo>
                    <a:pt x="48" y="424"/>
                  </a:lnTo>
                  <a:lnTo>
                    <a:pt x="49" y="424"/>
                  </a:lnTo>
                  <a:lnTo>
                    <a:pt x="61" y="413"/>
                  </a:lnTo>
                  <a:lnTo>
                    <a:pt x="81" y="401"/>
                  </a:lnTo>
                  <a:lnTo>
                    <a:pt x="96" y="398"/>
                  </a:lnTo>
                  <a:lnTo>
                    <a:pt x="100" y="398"/>
                  </a:lnTo>
                  <a:lnTo>
                    <a:pt x="123" y="396"/>
                  </a:lnTo>
                  <a:lnTo>
                    <a:pt x="160" y="365"/>
                  </a:lnTo>
                  <a:lnTo>
                    <a:pt x="160" y="361"/>
                  </a:lnTo>
                  <a:lnTo>
                    <a:pt x="179" y="348"/>
                  </a:lnTo>
                  <a:lnTo>
                    <a:pt x="201" y="344"/>
                  </a:lnTo>
                  <a:lnTo>
                    <a:pt x="206" y="340"/>
                  </a:lnTo>
                  <a:lnTo>
                    <a:pt x="212" y="322"/>
                  </a:lnTo>
                  <a:lnTo>
                    <a:pt x="212" y="321"/>
                  </a:lnTo>
                  <a:lnTo>
                    <a:pt x="212" y="309"/>
                  </a:lnTo>
                  <a:lnTo>
                    <a:pt x="230" y="296"/>
                  </a:lnTo>
                  <a:lnTo>
                    <a:pt x="253" y="281"/>
                  </a:lnTo>
                  <a:lnTo>
                    <a:pt x="257" y="285"/>
                  </a:lnTo>
                  <a:lnTo>
                    <a:pt x="257" y="293"/>
                  </a:lnTo>
                  <a:lnTo>
                    <a:pt x="276" y="294"/>
                  </a:lnTo>
                  <a:lnTo>
                    <a:pt x="276" y="293"/>
                  </a:lnTo>
                  <a:lnTo>
                    <a:pt x="282" y="288"/>
                  </a:lnTo>
                  <a:lnTo>
                    <a:pt x="288" y="273"/>
                  </a:lnTo>
                  <a:close/>
                </a:path>
              </a:pathLst>
            </a:custGeom>
            <a:solidFill>
              <a:srgbClr val="C0504D"/>
            </a:solidFill>
            <a:ln w="1651">
              <a:solidFill>
                <a:srgbClr val="000000"/>
              </a:solidFill>
              <a:round/>
              <a:headEnd/>
              <a:tailEnd/>
            </a:ln>
          </p:spPr>
          <p:txBody>
            <a:bodyPr/>
            <a:lstStyle/>
            <a:p>
              <a:endParaRPr lang="en-US"/>
            </a:p>
          </p:txBody>
        </p:sp>
        <p:sp>
          <p:nvSpPr>
            <p:cNvPr id="20487" name="Freeform 6" descr="Wide downward diagonal"/>
            <p:cNvSpPr>
              <a:spLocks/>
            </p:cNvSpPr>
            <p:nvPr/>
          </p:nvSpPr>
          <p:spPr bwMode="auto">
            <a:xfrm>
              <a:off x="7551738" y="2701925"/>
              <a:ext cx="139700" cy="209550"/>
            </a:xfrm>
            <a:custGeom>
              <a:avLst/>
              <a:gdLst>
                <a:gd name="T0" fmla="*/ 47625 w 176"/>
                <a:gd name="T1" fmla="*/ 69850 h 264"/>
                <a:gd name="T2" fmla="*/ 35719 w 176"/>
                <a:gd name="T3" fmla="*/ 50800 h 264"/>
                <a:gd name="T4" fmla="*/ 32544 w 176"/>
                <a:gd name="T5" fmla="*/ 37306 h 264"/>
                <a:gd name="T6" fmla="*/ 34925 w 176"/>
                <a:gd name="T7" fmla="*/ 36512 h 264"/>
                <a:gd name="T8" fmla="*/ 32544 w 176"/>
                <a:gd name="T9" fmla="*/ 30956 h 264"/>
                <a:gd name="T10" fmla="*/ 37306 w 176"/>
                <a:gd name="T11" fmla="*/ 19844 h 264"/>
                <a:gd name="T12" fmla="*/ 40481 w 176"/>
                <a:gd name="T13" fmla="*/ 5556 h 264"/>
                <a:gd name="T14" fmla="*/ 44450 w 176"/>
                <a:gd name="T15" fmla="*/ 1588 h 264"/>
                <a:gd name="T16" fmla="*/ 42862 w 176"/>
                <a:gd name="T17" fmla="*/ 1588 h 264"/>
                <a:gd name="T18" fmla="*/ 31750 w 176"/>
                <a:gd name="T19" fmla="*/ 0 h 264"/>
                <a:gd name="T20" fmla="*/ 22225 w 176"/>
                <a:gd name="T21" fmla="*/ 794 h 264"/>
                <a:gd name="T22" fmla="*/ 19844 w 176"/>
                <a:gd name="T23" fmla="*/ 1588 h 264"/>
                <a:gd name="T24" fmla="*/ 2381 w 176"/>
                <a:gd name="T25" fmla="*/ 18256 h 264"/>
                <a:gd name="T26" fmla="*/ 1588 w 176"/>
                <a:gd name="T27" fmla="*/ 22225 h 264"/>
                <a:gd name="T28" fmla="*/ 0 w 176"/>
                <a:gd name="T29" fmla="*/ 23812 h 264"/>
                <a:gd name="T30" fmla="*/ 2381 w 176"/>
                <a:gd name="T31" fmla="*/ 31750 h 264"/>
                <a:gd name="T32" fmla="*/ 2381 w 176"/>
                <a:gd name="T33" fmla="*/ 34131 h 264"/>
                <a:gd name="T34" fmla="*/ 15081 w 176"/>
                <a:gd name="T35" fmla="*/ 74612 h 264"/>
                <a:gd name="T36" fmla="*/ 16669 w 176"/>
                <a:gd name="T37" fmla="*/ 78581 h 264"/>
                <a:gd name="T38" fmla="*/ 19050 w 176"/>
                <a:gd name="T39" fmla="*/ 86519 h 264"/>
                <a:gd name="T40" fmla="*/ 19844 w 176"/>
                <a:gd name="T41" fmla="*/ 89694 h 264"/>
                <a:gd name="T42" fmla="*/ 21431 w 176"/>
                <a:gd name="T43" fmla="*/ 92869 h 264"/>
                <a:gd name="T44" fmla="*/ 21431 w 176"/>
                <a:gd name="T45" fmla="*/ 93662 h 264"/>
                <a:gd name="T46" fmla="*/ 22225 w 176"/>
                <a:gd name="T47" fmla="*/ 94456 h 264"/>
                <a:gd name="T48" fmla="*/ 25400 w 176"/>
                <a:gd name="T49" fmla="*/ 104775 h 264"/>
                <a:gd name="T50" fmla="*/ 25400 w 176"/>
                <a:gd name="T51" fmla="*/ 107156 h 264"/>
                <a:gd name="T52" fmla="*/ 26988 w 176"/>
                <a:gd name="T53" fmla="*/ 109537 h 264"/>
                <a:gd name="T54" fmla="*/ 32544 w 176"/>
                <a:gd name="T55" fmla="*/ 130175 h 264"/>
                <a:gd name="T56" fmla="*/ 40481 w 176"/>
                <a:gd name="T57" fmla="*/ 153987 h 264"/>
                <a:gd name="T58" fmla="*/ 40481 w 176"/>
                <a:gd name="T59" fmla="*/ 154781 h 264"/>
                <a:gd name="T60" fmla="*/ 44450 w 176"/>
                <a:gd name="T61" fmla="*/ 164306 h 264"/>
                <a:gd name="T62" fmla="*/ 48419 w 176"/>
                <a:gd name="T63" fmla="*/ 180181 h 264"/>
                <a:gd name="T64" fmla="*/ 50006 w 176"/>
                <a:gd name="T65" fmla="*/ 184150 h 264"/>
                <a:gd name="T66" fmla="*/ 50800 w 176"/>
                <a:gd name="T67" fmla="*/ 185737 h 264"/>
                <a:gd name="T68" fmla="*/ 52388 w 176"/>
                <a:gd name="T69" fmla="*/ 190500 h 264"/>
                <a:gd name="T70" fmla="*/ 53181 w 176"/>
                <a:gd name="T71" fmla="*/ 194469 h 264"/>
                <a:gd name="T72" fmla="*/ 57944 w 176"/>
                <a:gd name="T73" fmla="*/ 209550 h 264"/>
                <a:gd name="T74" fmla="*/ 83344 w 176"/>
                <a:gd name="T75" fmla="*/ 205581 h 264"/>
                <a:gd name="T76" fmla="*/ 103188 w 176"/>
                <a:gd name="T77" fmla="*/ 202406 h 264"/>
                <a:gd name="T78" fmla="*/ 118269 w 176"/>
                <a:gd name="T79" fmla="*/ 199231 h 264"/>
                <a:gd name="T80" fmla="*/ 130969 w 176"/>
                <a:gd name="T81" fmla="*/ 196056 h 264"/>
                <a:gd name="T82" fmla="*/ 139700 w 176"/>
                <a:gd name="T83" fmla="*/ 194469 h 264"/>
                <a:gd name="T84" fmla="*/ 121444 w 176"/>
                <a:gd name="T85" fmla="*/ 142875 h 264"/>
                <a:gd name="T86" fmla="*/ 118269 w 176"/>
                <a:gd name="T87" fmla="*/ 146844 h 264"/>
                <a:gd name="T88" fmla="*/ 88106 w 176"/>
                <a:gd name="T89" fmla="*/ 127000 h 264"/>
                <a:gd name="T90" fmla="*/ 76200 w 176"/>
                <a:gd name="T91" fmla="*/ 114300 h 264"/>
                <a:gd name="T92" fmla="*/ 65881 w 176"/>
                <a:gd name="T93" fmla="*/ 84137 h 264"/>
                <a:gd name="T94" fmla="*/ 47625 w 176"/>
                <a:gd name="T95" fmla="*/ 69850 h 2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6"/>
                <a:gd name="T145" fmla="*/ 0 h 264"/>
                <a:gd name="T146" fmla="*/ 176 w 176"/>
                <a:gd name="T147" fmla="*/ 264 h 2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6" h="264">
                  <a:moveTo>
                    <a:pt x="60" y="88"/>
                  </a:moveTo>
                  <a:lnTo>
                    <a:pt x="45" y="64"/>
                  </a:lnTo>
                  <a:lnTo>
                    <a:pt x="41" y="47"/>
                  </a:lnTo>
                  <a:lnTo>
                    <a:pt x="44" y="46"/>
                  </a:lnTo>
                  <a:lnTo>
                    <a:pt x="41" y="39"/>
                  </a:lnTo>
                  <a:lnTo>
                    <a:pt x="47" y="25"/>
                  </a:lnTo>
                  <a:lnTo>
                    <a:pt x="51" y="7"/>
                  </a:lnTo>
                  <a:lnTo>
                    <a:pt x="56" y="2"/>
                  </a:lnTo>
                  <a:lnTo>
                    <a:pt x="54" y="2"/>
                  </a:lnTo>
                  <a:lnTo>
                    <a:pt x="40" y="0"/>
                  </a:lnTo>
                  <a:lnTo>
                    <a:pt x="28" y="1"/>
                  </a:lnTo>
                  <a:lnTo>
                    <a:pt x="25" y="2"/>
                  </a:lnTo>
                  <a:lnTo>
                    <a:pt x="3" y="23"/>
                  </a:lnTo>
                  <a:lnTo>
                    <a:pt x="2" y="28"/>
                  </a:lnTo>
                  <a:lnTo>
                    <a:pt x="0" y="30"/>
                  </a:lnTo>
                  <a:lnTo>
                    <a:pt x="3" y="40"/>
                  </a:lnTo>
                  <a:lnTo>
                    <a:pt x="3" y="43"/>
                  </a:lnTo>
                  <a:lnTo>
                    <a:pt x="19" y="94"/>
                  </a:lnTo>
                  <a:lnTo>
                    <a:pt x="21" y="99"/>
                  </a:lnTo>
                  <a:lnTo>
                    <a:pt x="24" y="109"/>
                  </a:lnTo>
                  <a:lnTo>
                    <a:pt x="25" y="113"/>
                  </a:lnTo>
                  <a:lnTo>
                    <a:pt x="27" y="117"/>
                  </a:lnTo>
                  <a:lnTo>
                    <a:pt x="27" y="118"/>
                  </a:lnTo>
                  <a:lnTo>
                    <a:pt x="28" y="119"/>
                  </a:lnTo>
                  <a:lnTo>
                    <a:pt x="32" y="132"/>
                  </a:lnTo>
                  <a:lnTo>
                    <a:pt x="32" y="135"/>
                  </a:lnTo>
                  <a:lnTo>
                    <a:pt x="34" y="138"/>
                  </a:lnTo>
                  <a:lnTo>
                    <a:pt x="41" y="164"/>
                  </a:lnTo>
                  <a:lnTo>
                    <a:pt x="51" y="194"/>
                  </a:lnTo>
                  <a:lnTo>
                    <a:pt x="51" y="195"/>
                  </a:lnTo>
                  <a:lnTo>
                    <a:pt x="56" y="207"/>
                  </a:lnTo>
                  <a:lnTo>
                    <a:pt x="61" y="227"/>
                  </a:lnTo>
                  <a:lnTo>
                    <a:pt x="63" y="232"/>
                  </a:lnTo>
                  <a:lnTo>
                    <a:pt x="64" y="234"/>
                  </a:lnTo>
                  <a:lnTo>
                    <a:pt x="66" y="240"/>
                  </a:lnTo>
                  <a:lnTo>
                    <a:pt x="67" y="245"/>
                  </a:lnTo>
                  <a:lnTo>
                    <a:pt x="73" y="264"/>
                  </a:lnTo>
                  <a:lnTo>
                    <a:pt x="105" y="259"/>
                  </a:lnTo>
                  <a:lnTo>
                    <a:pt x="130" y="255"/>
                  </a:lnTo>
                  <a:lnTo>
                    <a:pt x="149" y="251"/>
                  </a:lnTo>
                  <a:lnTo>
                    <a:pt x="165" y="247"/>
                  </a:lnTo>
                  <a:lnTo>
                    <a:pt x="176" y="245"/>
                  </a:lnTo>
                  <a:lnTo>
                    <a:pt x="153" y="180"/>
                  </a:lnTo>
                  <a:lnTo>
                    <a:pt x="149" y="185"/>
                  </a:lnTo>
                  <a:lnTo>
                    <a:pt x="111" y="160"/>
                  </a:lnTo>
                  <a:lnTo>
                    <a:pt x="96" y="144"/>
                  </a:lnTo>
                  <a:lnTo>
                    <a:pt x="83" y="106"/>
                  </a:lnTo>
                  <a:lnTo>
                    <a:pt x="60" y="88"/>
                  </a:lnTo>
                  <a:close/>
                </a:path>
              </a:pathLst>
            </a:custGeom>
            <a:solidFill>
              <a:srgbClr val="C0504D"/>
            </a:solidFill>
            <a:ln w="1651">
              <a:solidFill>
                <a:srgbClr val="000000"/>
              </a:solidFill>
              <a:round/>
              <a:headEnd/>
              <a:tailEnd/>
            </a:ln>
          </p:spPr>
          <p:txBody>
            <a:bodyPr/>
            <a:lstStyle/>
            <a:p>
              <a:endParaRPr lang="en-US"/>
            </a:p>
          </p:txBody>
        </p:sp>
        <p:sp>
          <p:nvSpPr>
            <p:cNvPr id="20488" name="Freeform 7"/>
            <p:cNvSpPr>
              <a:spLocks/>
            </p:cNvSpPr>
            <p:nvPr/>
          </p:nvSpPr>
          <p:spPr bwMode="auto">
            <a:xfrm>
              <a:off x="7413625" y="2868613"/>
              <a:ext cx="26987" cy="28575"/>
            </a:xfrm>
            <a:custGeom>
              <a:avLst/>
              <a:gdLst>
                <a:gd name="T0" fmla="*/ 0 w 35"/>
                <a:gd name="T1" fmla="*/ 8164 h 35"/>
                <a:gd name="T2" fmla="*/ 10024 w 35"/>
                <a:gd name="T3" fmla="*/ 15512 h 35"/>
                <a:gd name="T4" fmla="*/ 10795 w 35"/>
                <a:gd name="T5" fmla="*/ 21227 h 35"/>
                <a:gd name="T6" fmla="*/ 14650 w 35"/>
                <a:gd name="T7" fmla="*/ 28575 h 35"/>
                <a:gd name="T8" fmla="*/ 20819 w 35"/>
                <a:gd name="T9" fmla="*/ 17961 h 35"/>
                <a:gd name="T10" fmla="*/ 26987 w 35"/>
                <a:gd name="T11" fmla="*/ 8981 h 35"/>
                <a:gd name="T12" fmla="*/ 12337 w 35"/>
                <a:gd name="T13" fmla="*/ 0 h 35"/>
                <a:gd name="T14" fmla="*/ 4626 w 35"/>
                <a:gd name="T15" fmla="*/ 816 h 35"/>
                <a:gd name="T16" fmla="*/ 2313 w 35"/>
                <a:gd name="T17" fmla="*/ 4082 h 35"/>
                <a:gd name="T18" fmla="*/ 0 w 35"/>
                <a:gd name="T19" fmla="*/ 8164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35"/>
                <a:gd name="T32" fmla="*/ 35 w 35"/>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35">
                  <a:moveTo>
                    <a:pt x="0" y="10"/>
                  </a:moveTo>
                  <a:lnTo>
                    <a:pt x="13" y="19"/>
                  </a:lnTo>
                  <a:lnTo>
                    <a:pt x="14" y="26"/>
                  </a:lnTo>
                  <a:lnTo>
                    <a:pt x="19" y="35"/>
                  </a:lnTo>
                  <a:lnTo>
                    <a:pt x="27" y="22"/>
                  </a:lnTo>
                  <a:lnTo>
                    <a:pt x="35" y="11"/>
                  </a:lnTo>
                  <a:lnTo>
                    <a:pt x="16" y="0"/>
                  </a:lnTo>
                  <a:lnTo>
                    <a:pt x="6" y="1"/>
                  </a:lnTo>
                  <a:lnTo>
                    <a:pt x="3" y="5"/>
                  </a:lnTo>
                  <a:lnTo>
                    <a:pt x="0" y="10"/>
                  </a:lnTo>
                  <a:close/>
                </a:path>
              </a:pathLst>
            </a:custGeom>
            <a:solidFill>
              <a:srgbClr val="4F81BD"/>
            </a:solidFill>
            <a:ln w="1588">
              <a:solidFill>
                <a:srgbClr val="000000"/>
              </a:solidFill>
              <a:round/>
              <a:headEnd/>
              <a:tailEnd/>
            </a:ln>
          </p:spPr>
          <p:txBody>
            <a:bodyPr/>
            <a:lstStyle/>
            <a:p>
              <a:endParaRPr lang="en-US"/>
            </a:p>
          </p:txBody>
        </p:sp>
        <p:sp>
          <p:nvSpPr>
            <p:cNvPr id="20489" name="Freeform 8"/>
            <p:cNvSpPr>
              <a:spLocks/>
            </p:cNvSpPr>
            <p:nvPr/>
          </p:nvSpPr>
          <p:spPr bwMode="auto">
            <a:xfrm>
              <a:off x="7089775" y="2725738"/>
              <a:ext cx="603250" cy="274638"/>
            </a:xfrm>
            <a:custGeom>
              <a:avLst/>
              <a:gdLst>
                <a:gd name="T0" fmla="*/ 154781 w 760"/>
                <a:gd name="T1" fmla="*/ 57482 h 344"/>
                <a:gd name="T2" fmla="*/ 247650 w 760"/>
                <a:gd name="T3" fmla="*/ 41515 h 344"/>
                <a:gd name="T4" fmla="*/ 257969 w 760"/>
                <a:gd name="T5" fmla="*/ 39918 h 344"/>
                <a:gd name="T6" fmla="*/ 304006 w 760"/>
                <a:gd name="T7" fmla="*/ 31136 h 344"/>
                <a:gd name="T8" fmla="*/ 323850 w 760"/>
                <a:gd name="T9" fmla="*/ 27144 h 344"/>
                <a:gd name="T10" fmla="*/ 360362 w 760"/>
                <a:gd name="T11" fmla="*/ 19959 h 344"/>
                <a:gd name="T12" fmla="*/ 373062 w 760"/>
                <a:gd name="T13" fmla="*/ 17564 h 344"/>
                <a:gd name="T14" fmla="*/ 418306 w 760"/>
                <a:gd name="T15" fmla="*/ 7984 h 344"/>
                <a:gd name="T16" fmla="*/ 461963 w 760"/>
                <a:gd name="T17" fmla="*/ 0 h 344"/>
                <a:gd name="T18" fmla="*/ 477044 w 760"/>
                <a:gd name="T19" fmla="*/ 51095 h 344"/>
                <a:gd name="T20" fmla="*/ 481806 w 760"/>
                <a:gd name="T21" fmla="*/ 66264 h 344"/>
                <a:gd name="T22" fmla="*/ 484188 w 760"/>
                <a:gd name="T23" fmla="*/ 71055 h 344"/>
                <a:gd name="T24" fmla="*/ 488950 w 760"/>
                <a:gd name="T25" fmla="*/ 86224 h 344"/>
                <a:gd name="T26" fmla="*/ 502444 w 760"/>
                <a:gd name="T27" fmla="*/ 131730 h 344"/>
                <a:gd name="T28" fmla="*/ 511969 w 760"/>
                <a:gd name="T29" fmla="*/ 161270 h 344"/>
                <a:gd name="T30" fmla="*/ 515144 w 760"/>
                <a:gd name="T31" fmla="*/ 171649 h 344"/>
                <a:gd name="T32" fmla="*/ 565150 w 760"/>
                <a:gd name="T33" fmla="*/ 179632 h 344"/>
                <a:gd name="T34" fmla="*/ 601663 w 760"/>
                <a:gd name="T35" fmla="*/ 171649 h 344"/>
                <a:gd name="T36" fmla="*/ 574675 w 760"/>
                <a:gd name="T37" fmla="*/ 246695 h 344"/>
                <a:gd name="T38" fmla="*/ 546894 w 760"/>
                <a:gd name="T39" fmla="*/ 256276 h 344"/>
                <a:gd name="T40" fmla="*/ 514350 w 760"/>
                <a:gd name="T41" fmla="*/ 274638 h 344"/>
                <a:gd name="T42" fmla="*/ 506413 w 760"/>
                <a:gd name="T43" fmla="*/ 226736 h 344"/>
                <a:gd name="T44" fmla="*/ 496888 w 760"/>
                <a:gd name="T45" fmla="*/ 225938 h 344"/>
                <a:gd name="T46" fmla="*/ 484188 w 760"/>
                <a:gd name="T47" fmla="*/ 227534 h 344"/>
                <a:gd name="T48" fmla="*/ 436563 w 760"/>
                <a:gd name="T49" fmla="*/ 197196 h 344"/>
                <a:gd name="T50" fmla="*/ 456406 w 760"/>
                <a:gd name="T51" fmla="*/ 173245 h 344"/>
                <a:gd name="T52" fmla="*/ 427831 w 760"/>
                <a:gd name="T53" fmla="*/ 158077 h 344"/>
                <a:gd name="T54" fmla="*/ 434181 w 760"/>
                <a:gd name="T55" fmla="*/ 134126 h 344"/>
                <a:gd name="T56" fmla="*/ 431006 w 760"/>
                <a:gd name="T57" fmla="*/ 122948 h 344"/>
                <a:gd name="T58" fmla="*/ 426244 w 760"/>
                <a:gd name="T59" fmla="*/ 100594 h 344"/>
                <a:gd name="T60" fmla="*/ 448469 w 760"/>
                <a:gd name="T61" fmla="*/ 56684 h 344"/>
                <a:gd name="T62" fmla="*/ 431006 w 760"/>
                <a:gd name="T63" fmla="*/ 53491 h 344"/>
                <a:gd name="T64" fmla="*/ 407988 w 760"/>
                <a:gd name="T65" fmla="*/ 69458 h 344"/>
                <a:gd name="T66" fmla="*/ 388144 w 760"/>
                <a:gd name="T67" fmla="*/ 95006 h 344"/>
                <a:gd name="T68" fmla="*/ 410369 w 760"/>
                <a:gd name="T69" fmla="*/ 123747 h 344"/>
                <a:gd name="T70" fmla="*/ 415925 w 760"/>
                <a:gd name="T71" fmla="*/ 201188 h 344"/>
                <a:gd name="T72" fmla="*/ 440531 w 760"/>
                <a:gd name="T73" fmla="*/ 228333 h 344"/>
                <a:gd name="T74" fmla="*/ 456406 w 760"/>
                <a:gd name="T75" fmla="*/ 266654 h 344"/>
                <a:gd name="T76" fmla="*/ 410369 w 760"/>
                <a:gd name="T77" fmla="*/ 246695 h 344"/>
                <a:gd name="T78" fmla="*/ 377031 w 760"/>
                <a:gd name="T79" fmla="*/ 244300 h 344"/>
                <a:gd name="T80" fmla="*/ 341312 w 760"/>
                <a:gd name="T81" fmla="*/ 230728 h 344"/>
                <a:gd name="T82" fmla="*/ 319881 w 760"/>
                <a:gd name="T83" fmla="*/ 216357 h 344"/>
                <a:gd name="T84" fmla="*/ 331787 w 760"/>
                <a:gd name="T85" fmla="*/ 188414 h 344"/>
                <a:gd name="T86" fmla="*/ 338931 w 760"/>
                <a:gd name="T87" fmla="*/ 173245 h 344"/>
                <a:gd name="T88" fmla="*/ 351631 w 760"/>
                <a:gd name="T89" fmla="*/ 151690 h 344"/>
                <a:gd name="T90" fmla="*/ 326231 w 760"/>
                <a:gd name="T91" fmla="*/ 146899 h 344"/>
                <a:gd name="T92" fmla="*/ 304800 w 760"/>
                <a:gd name="T93" fmla="*/ 144504 h 344"/>
                <a:gd name="T94" fmla="*/ 286544 w 760"/>
                <a:gd name="T95" fmla="*/ 137319 h 344"/>
                <a:gd name="T96" fmla="*/ 265113 w 760"/>
                <a:gd name="T97" fmla="*/ 111771 h 344"/>
                <a:gd name="T98" fmla="*/ 234950 w 760"/>
                <a:gd name="T99" fmla="*/ 106981 h 344"/>
                <a:gd name="T100" fmla="*/ 215106 w 760"/>
                <a:gd name="T101" fmla="*/ 83030 h 344"/>
                <a:gd name="T102" fmla="*/ 186531 w 760"/>
                <a:gd name="T103" fmla="*/ 67861 h 344"/>
                <a:gd name="T104" fmla="*/ 146844 w 760"/>
                <a:gd name="T105" fmla="*/ 73450 h 344"/>
                <a:gd name="T106" fmla="*/ 134144 w 760"/>
                <a:gd name="T107" fmla="*/ 94207 h 344"/>
                <a:gd name="T108" fmla="*/ 108744 w 760"/>
                <a:gd name="T109" fmla="*/ 95006 h 344"/>
                <a:gd name="T110" fmla="*/ 58738 w 760"/>
                <a:gd name="T111" fmla="*/ 113368 h 344"/>
                <a:gd name="T112" fmla="*/ 38100 w 760"/>
                <a:gd name="T113" fmla="*/ 140512 h 344"/>
                <a:gd name="T114" fmla="*/ 15081 w 760"/>
                <a:gd name="T115" fmla="*/ 163665 h 344"/>
                <a:gd name="T116" fmla="*/ 4762 w 760"/>
                <a:gd name="T117" fmla="*/ 83828 h 344"/>
                <a:gd name="T118" fmla="*/ 50006 w 760"/>
                <a:gd name="T119" fmla="*/ 76643 h 344"/>
                <a:gd name="T120" fmla="*/ 76200 w 760"/>
                <a:gd name="T121" fmla="*/ 72651 h 344"/>
                <a:gd name="T122" fmla="*/ 118269 w 760"/>
                <a:gd name="T123" fmla="*/ 64668 h 344"/>
                <a:gd name="T124" fmla="*/ 138906 w 760"/>
                <a:gd name="T125" fmla="*/ 60676 h 3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0"/>
                <a:gd name="T190" fmla="*/ 0 h 344"/>
                <a:gd name="T191" fmla="*/ 760 w 760"/>
                <a:gd name="T192" fmla="*/ 344 h 3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0" h="344">
                  <a:moveTo>
                    <a:pt x="179" y="75"/>
                  </a:moveTo>
                  <a:lnTo>
                    <a:pt x="195" y="73"/>
                  </a:lnTo>
                  <a:lnTo>
                    <a:pt x="195" y="72"/>
                  </a:lnTo>
                  <a:lnTo>
                    <a:pt x="219" y="68"/>
                  </a:lnTo>
                  <a:lnTo>
                    <a:pt x="235" y="66"/>
                  </a:lnTo>
                  <a:lnTo>
                    <a:pt x="312" y="52"/>
                  </a:lnTo>
                  <a:lnTo>
                    <a:pt x="318" y="51"/>
                  </a:lnTo>
                  <a:lnTo>
                    <a:pt x="319" y="51"/>
                  </a:lnTo>
                  <a:lnTo>
                    <a:pt x="325" y="50"/>
                  </a:lnTo>
                  <a:lnTo>
                    <a:pt x="341" y="47"/>
                  </a:lnTo>
                  <a:lnTo>
                    <a:pt x="357" y="43"/>
                  </a:lnTo>
                  <a:lnTo>
                    <a:pt x="383" y="39"/>
                  </a:lnTo>
                  <a:lnTo>
                    <a:pt x="392" y="37"/>
                  </a:lnTo>
                  <a:lnTo>
                    <a:pt x="405" y="34"/>
                  </a:lnTo>
                  <a:lnTo>
                    <a:pt x="408" y="34"/>
                  </a:lnTo>
                  <a:lnTo>
                    <a:pt x="425" y="30"/>
                  </a:lnTo>
                  <a:lnTo>
                    <a:pt x="434" y="29"/>
                  </a:lnTo>
                  <a:lnTo>
                    <a:pt x="454" y="25"/>
                  </a:lnTo>
                  <a:lnTo>
                    <a:pt x="459" y="23"/>
                  </a:lnTo>
                  <a:lnTo>
                    <a:pt x="467" y="22"/>
                  </a:lnTo>
                  <a:lnTo>
                    <a:pt x="470" y="22"/>
                  </a:lnTo>
                  <a:lnTo>
                    <a:pt x="511" y="14"/>
                  </a:lnTo>
                  <a:lnTo>
                    <a:pt x="513" y="13"/>
                  </a:lnTo>
                  <a:lnTo>
                    <a:pt x="527" y="10"/>
                  </a:lnTo>
                  <a:lnTo>
                    <a:pt x="552" y="5"/>
                  </a:lnTo>
                  <a:lnTo>
                    <a:pt x="568" y="2"/>
                  </a:lnTo>
                  <a:lnTo>
                    <a:pt x="582" y="0"/>
                  </a:lnTo>
                  <a:lnTo>
                    <a:pt x="585" y="10"/>
                  </a:lnTo>
                  <a:lnTo>
                    <a:pt x="585" y="13"/>
                  </a:lnTo>
                  <a:lnTo>
                    <a:pt x="601" y="64"/>
                  </a:lnTo>
                  <a:lnTo>
                    <a:pt x="603" y="69"/>
                  </a:lnTo>
                  <a:lnTo>
                    <a:pt x="606" y="79"/>
                  </a:lnTo>
                  <a:lnTo>
                    <a:pt x="607" y="83"/>
                  </a:lnTo>
                  <a:lnTo>
                    <a:pt x="609" y="87"/>
                  </a:lnTo>
                  <a:lnTo>
                    <a:pt x="609" y="88"/>
                  </a:lnTo>
                  <a:lnTo>
                    <a:pt x="610" y="89"/>
                  </a:lnTo>
                  <a:lnTo>
                    <a:pt x="614" y="102"/>
                  </a:lnTo>
                  <a:lnTo>
                    <a:pt x="614" y="105"/>
                  </a:lnTo>
                  <a:lnTo>
                    <a:pt x="616" y="108"/>
                  </a:lnTo>
                  <a:lnTo>
                    <a:pt x="623" y="134"/>
                  </a:lnTo>
                  <a:lnTo>
                    <a:pt x="633" y="164"/>
                  </a:lnTo>
                  <a:lnTo>
                    <a:pt x="633" y="165"/>
                  </a:lnTo>
                  <a:lnTo>
                    <a:pt x="638" y="177"/>
                  </a:lnTo>
                  <a:lnTo>
                    <a:pt x="643" y="197"/>
                  </a:lnTo>
                  <a:lnTo>
                    <a:pt x="645" y="202"/>
                  </a:lnTo>
                  <a:lnTo>
                    <a:pt x="646" y="204"/>
                  </a:lnTo>
                  <a:lnTo>
                    <a:pt x="648" y="210"/>
                  </a:lnTo>
                  <a:lnTo>
                    <a:pt x="649" y="215"/>
                  </a:lnTo>
                  <a:lnTo>
                    <a:pt x="655" y="234"/>
                  </a:lnTo>
                  <a:lnTo>
                    <a:pt x="687" y="229"/>
                  </a:lnTo>
                  <a:lnTo>
                    <a:pt x="712" y="225"/>
                  </a:lnTo>
                  <a:lnTo>
                    <a:pt x="731" y="221"/>
                  </a:lnTo>
                  <a:lnTo>
                    <a:pt x="747" y="217"/>
                  </a:lnTo>
                  <a:lnTo>
                    <a:pt x="758" y="215"/>
                  </a:lnTo>
                  <a:lnTo>
                    <a:pt x="760" y="230"/>
                  </a:lnTo>
                  <a:lnTo>
                    <a:pt x="748" y="301"/>
                  </a:lnTo>
                  <a:lnTo>
                    <a:pt x="724" y="309"/>
                  </a:lnTo>
                  <a:lnTo>
                    <a:pt x="712" y="313"/>
                  </a:lnTo>
                  <a:lnTo>
                    <a:pt x="689" y="319"/>
                  </a:lnTo>
                  <a:lnTo>
                    <a:pt x="689" y="321"/>
                  </a:lnTo>
                  <a:lnTo>
                    <a:pt x="684" y="330"/>
                  </a:lnTo>
                  <a:lnTo>
                    <a:pt x="670" y="329"/>
                  </a:lnTo>
                  <a:lnTo>
                    <a:pt x="648" y="344"/>
                  </a:lnTo>
                  <a:lnTo>
                    <a:pt x="648" y="302"/>
                  </a:lnTo>
                  <a:lnTo>
                    <a:pt x="630" y="306"/>
                  </a:lnTo>
                  <a:lnTo>
                    <a:pt x="638" y="284"/>
                  </a:lnTo>
                  <a:lnTo>
                    <a:pt x="629" y="279"/>
                  </a:lnTo>
                  <a:lnTo>
                    <a:pt x="627" y="279"/>
                  </a:lnTo>
                  <a:lnTo>
                    <a:pt x="626" y="283"/>
                  </a:lnTo>
                  <a:lnTo>
                    <a:pt x="616" y="276"/>
                  </a:lnTo>
                  <a:lnTo>
                    <a:pt x="611" y="263"/>
                  </a:lnTo>
                  <a:lnTo>
                    <a:pt x="610" y="285"/>
                  </a:lnTo>
                  <a:lnTo>
                    <a:pt x="588" y="289"/>
                  </a:lnTo>
                  <a:lnTo>
                    <a:pt x="574" y="280"/>
                  </a:lnTo>
                  <a:lnTo>
                    <a:pt x="550" y="247"/>
                  </a:lnTo>
                  <a:lnTo>
                    <a:pt x="565" y="240"/>
                  </a:lnTo>
                  <a:lnTo>
                    <a:pt x="553" y="222"/>
                  </a:lnTo>
                  <a:lnTo>
                    <a:pt x="575" y="217"/>
                  </a:lnTo>
                  <a:lnTo>
                    <a:pt x="555" y="200"/>
                  </a:lnTo>
                  <a:lnTo>
                    <a:pt x="543" y="214"/>
                  </a:lnTo>
                  <a:lnTo>
                    <a:pt x="539" y="198"/>
                  </a:lnTo>
                  <a:lnTo>
                    <a:pt x="558" y="177"/>
                  </a:lnTo>
                  <a:lnTo>
                    <a:pt x="545" y="162"/>
                  </a:lnTo>
                  <a:lnTo>
                    <a:pt x="547" y="168"/>
                  </a:lnTo>
                  <a:lnTo>
                    <a:pt x="534" y="176"/>
                  </a:lnTo>
                  <a:lnTo>
                    <a:pt x="531" y="144"/>
                  </a:lnTo>
                  <a:lnTo>
                    <a:pt x="543" y="154"/>
                  </a:lnTo>
                  <a:lnTo>
                    <a:pt x="556" y="147"/>
                  </a:lnTo>
                  <a:lnTo>
                    <a:pt x="553" y="129"/>
                  </a:lnTo>
                  <a:lnTo>
                    <a:pt x="537" y="126"/>
                  </a:lnTo>
                  <a:lnTo>
                    <a:pt x="533" y="112"/>
                  </a:lnTo>
                  <a:lnTo>
                    <a:pt x="546" y="79"/>
                  </a:lnTo>
                  <a:lnTo>
                    <a:pt x="565" y="71"/>
                  </a:lnTo>
                  <a:lnTo>
                    <a:pt x="556" y="37"/>
                  </a:lnTo>
                  <a:lnTo>
                    <a:pt x="545" y="42"/>
                  </a:lnTo>
                  <a:lnTo>
                    <a:pt x="543" y="67"/>
                  </a:lnTo>
                  <a:lnTo>
                    <a:pt x="526" y="81"/>
                  </a:lnTo>
                  <a:lnTo>
                    <a:pt x="523" y="94"/>
                  </a:lnTo>
                  <a:lnTo>
                    <a:pt x="514" y="87"/>
                  </a:lnTo>
                  <a:lnTo>
                    <a:pt x="508" y="97"/>
                  </a:lnTo>
                  <a:lnTo>
                    <a:pt x="510" y="108"/>
                  </a:lnTo>
                  <a:lnTo>
                    <a:pt x="489" y="119"/>
                  </a:lnTo>
                  <a:lnTo>
                    <a:pt x="488" y="119"/>
                  </a:lnTo>
                  <a:lnTo>
                    <a:pt x="508" y="133"/>
                  </a:lnTo>
                  <a:lnTo>
                    <a:pt x="517" y="155"/>
                  </a:lnTo>
                  <a:lnTo>
                    <a:pt x="504" y="205"/>
                  </a:lnTo>
                  <a:lnTo>
                    <a:pt x="511" y="213"/>
                  </a:lnTo>
                  <a:lnTo>
                    <a:pt x="524" y="252"/>
                  </a:lnTo>
                  <a:lnTo>
                    <a:pt x="549" y="272"/>
                  </a:lnTo>
                  <a:lnTo>
                    <a:pt x="546" y="285"/>
                  </a:lnTo>
                  <a:lnTo>
                    <a:pt x="555" y="286"/>
                  </a:lnTo>
                  <a:lnTo>
                    <a:pt x="553" y="296"/>
                  </a:lnTo>
                  <a:lnTo>
                    <a:pt x="569" y="318"/>
                  </a:lnTo>
                  <a:lnTo>
                    <a:pt x="575" y="334"/>
                  </a:lnTo>
                  <a:lnTo>
                    <a:pt x="553" y="321"/>
                  </a:lnTo>
                  <a:lnTo>
                    <a:pt x="547" y="326"/>
                  </a:lnTo>
                  <a:lnTo>
                    <a:pt x="517" y="309"/>
                  </a:lnTo>
                  <a:lnTo>
                    <a:pt x="489" y="310"/>
                  </a:lnTo>
                  <a:lnTo>
                    <a:pt x="479" y="297"/>
                  </a:lnTo>
                  <a:lnTo>
                    <a:pt x="475" y="306"/>
                  </a:lnTo>
                  <a:lnTo>
                    <a:pt x="467" y="305"/>
                  </a:lnTo>
                  <a:lnTo>
                    <a:pt x="448" y="284"/>
                  </a:lnTo>
                  <a:lnTo>
                    <a:pt x="430" y="289"/>
                  </a:lnTo>
                  <a:lnTo>
                    <a:pt x="424" y="297"/>
                  </a:lnTo>
                  <a:lnTo>
                    <a:pt x="411" y="297"/>
                  </a:lnTo>
                  <a:lnTo>
                    <a:pt x="403" y="271"/>
                  </a:lnTo>
                  <a:lnTo>
                    <a:pt x="418" y="246"/>
                  </a:lnTo>
                  <a:lnTo>
                    <a:pt x="416" y="238"/>
                  </a:lnTo>
                  <a:lnTo>
                    <a:pt x="418" y="236"/>
                  </a:lnTo>
                  <a:lnTo>
                    <a:pt x="422" y="231"/>
                  </a:lnTo>
                  <a:lnTo>
                    <a:pt x="428" y="222"/>
                  </a:lnTo>
                  <a:lnTo>
                    <a:pt x="427" y="217"/>
                  </a:lnTo>
                  <a:lnTo>
                    <a:pt x="427" y="214"/>
                  </a:lnTo>
                  <a:lnTo>
                    <a:pt x="435" y="201"/>
                  </a:lnTo>
                  <a:lnTo>
                    <a:pt x="443" y="190"/>
                  </a:lnTo>
                  <a:lnTo>
                    <a:pt x="424" y="179"/>
                  </a:lnTo>
                  <a:lnTo>
                    <a:pt x="414" y="180"/>
                  </a:lnTo>
                  <a:lnTo>
                    <a:pt x="411" y="184"/>
                  </a:lnTo>
                  <a:lnTo>
                    <a:pt x="408" y="189"/>
                  </a:lnTo>
                  <a:lnTo>
                    <a:pt x="402" y="184"/>
                  </a:lnTo>
                  <a:lnTo>
                    <a:pt x="384" y="181"/>
                  </a:lnTo>
                  <a:lnTo>
                    <a:pt x="383" y="176"/>
                  </a:lnTo>
                  <a:lnTo>
                    <a:pt x="368" y="172"/>
                  </a:lnTo>
                  <a:lnTo>
                    <a:pt x="361" y="172"/>
                  </a:lnTo>
                  <a:lnTo>
                    <a:pt x="335" y="165"/>
                  </a:lnTo>
                  <a:lnTo>
                    <a:pt x="341" y="146"/>
                  </a:lnTo>
                  <a:lnTo>
                    <a:pt x="334" y="140"/>
                  </a:lnTo>
                  <a:lnTo>
                    <a:pt x="307" y="134"/>
                  </a:lnTo>
                  <a:lnTo>
                    <a:pt x="301" y="131"/>
                  </a:lnTo>
                  <a:lnTo>
                    <a:pt x="296" y="134"/>
                  </a:lnTo>
                  <a:lnTo>
                    <a:pt x="290" y="133"/>
                  </a:lnTo>
                  <a:lnTo>
                    <a:pt x="287" y="117"/>
                  </a:lnTo>
                  <a:lnTo>
                    <a:pt x="271" y="104"/>
                  </a:lnTo>
                  <a:lnTo>
                    <a:pt x="258" y="83"/>
                  </a:lnTo>
                  <a:lnTo>
                    <a:pt x="239" y="89"/>
                  </a:lnTo>
                  <a:lnTo>
                    <a:pt x="235" y="85"/>
                  </a:lnTo>
                  <a:lnTo>
                    <a:pt x="216" y="76"/>
                  </a:lnTo>
                  <a:lnTo>
                    <a:pt x="197" y="92"/>
                  </a:lnTo>
                  <a:lnTo>
                    <a:pt x="185" y="92"/>
                  </a:lnTo>
                  <a:lnTo>
                    <a:pt x="179" y="93"/>
                  </a:lnTo>
                  <a:lnTo>
                    <a:pt x="179" y="98"/>
                  </a:lnTo>
                  <a:lnTo>
                    <a:pt x="169" y="118"/>
                  </a:lnTo>
                  <a:lnTo>
                    <a:pt x="163" y="118"/>
                  </a:lnTo>
                  <a:lnTo>
                    <a:pt x="143" y="118"/>
                  </a:lnTo>
                  <a:lnTo>
                    <a:pt x="137" y="119"/>
                  </a:lnTo>
                  <a:lnTo>
                    <a:pt x="111" y="106"/>
                  </a:lnTo>
                  <a:lnTo>
                    <a:pt x="86" y="144"/>
                  </a:lnTo>
                  <a:lnTo>
                    <a:pt x="74" y="142"/>
                  </a:lnTo>
                  <a:lnTo>
                    <a:pt x="57" y="165"/>
                  </a:lnTo>
                  <a:lnTo>
                    <a:pt x="51" y="169"/>
                  </a:lnTo>
                  <a:lnTo>
                    <a:pt x="48" y="176"/>
                  </a:lnTo>
                  <a:lnTo>
                    <a:pt x="34" y="189"/>
                  </a:lnTo>
                  <a:lnTo>
                    <a:pt x="22" y="205"/>
                  </a:lnTo>
                  <a:lnTo>
                    <a:pt x="19" y="205"/>
                  </a:lnTo>
                  <a:lnTo>
                    <a:pt x="8" y="143"/>
                  </a:lnTo>
                  <a:lnTo>
                    <a:pt x="0" y="106"/>
                  </a:lnTo>
                  <a:lnTo>
                    <a:pt x="6" y="105"/>
                  </a:lnTo>
                  <a:lnTo>
                    <a:pt x="10" y="105"/>
                  </a:lnTo>
                  <a:lnTo>
                    <a:pt x="13" y="104"/>
                  </a:lnTo>
                  <a:lnTo>
                    <a:pt x="63" y="96"/>
                  </a:lnTo>
                  <a:lnTo>
                    <a:pt x="69" y="94"/>
                  </a:lnTo>
                  <a:lnTo>
                    <a:pt x="89" y="91"/>
                  </a:lnTo>
                  <a:lnTo>
                    <a:pt x="96" y="91"/>
                  </a:lnTo>
                  <a:lnTo>
                    <a:pt x="101" y="89"/>
                  </a:lnTo>
                  <a:lnTo>
                    <a:pt x="106" y="88"/>
                  </a:lnTo>
                  <a:lnTo>
                    <a:pt x="149" y="81"/>
                  </a:lnTo>
                  <a:lnTo>
                    <a:pt x="155" y="80"/>
                  </a:lnTo>
                  <a:lnTo>
                    <a:pt x="173" y="76"/>
                  </a:lnTo>
                  <a:lnTo>
                    <a:pt x="175" y="76"/>
                  </a:lnTo>
                  <a:lnTo>
                    <a:pt x="179" y="75"/>
                  </a:lnTo>
                  <a:close/>
                </a:path>
              </a:pathLst>
            </a:custGeom>
            <a:solidFill>
              <a:srgbClr val="4F81BD"/>
            </a:solidFill>
            <a:ln w="1651">
              <a:solidFill>
                <a:srgbClr val="000000"/>
              </a:solidFill>
              <a:round/>
              <a:headEnd/>
              <a:tailEnd/>
            </a:ln>
          </p:spPr>
          <p:txBody>
            <a:bodyPr/>
            <a:lstStyle/>
            <a:p>
              <a:endParaRPr lang="en-US"/>
            </a:p>
          </p:txBody>
        </p:sp>
        <p:sp>
          <p:nvSpPr>
            <p:cNvPr id="20490" name="Freeform 9" descr="Dark downward diagonal"/>
            <p:cNvSpPr>
              <a:spLocks/>
            </p:cNvSpPr>
            <p:nvPr/>
          </p:nvSpPr>
          <p:spPr bwMode="auto">
            <a:xfrm>
              <a:off x="7585075" y="2454275"/>
              <a:ext cx="174625" cy="369888"/>
            </a:xfrm>
            <a:custGeom>
              <a:avLst/>
              <a:gdLst>
                <a:gd name="T0" fmla="*/ 161192 w 221"/>
                <a:gd name="T1" fmla="*/ 265683 h 465"/>
                <a:gd name="T2" fmla="*/ 170674 w 221"/>
                <a:gd name="T3" fmla="*/ 170228 h 465"/>
                <a:gd name="T4" fmla="*/ 161192 w 221"/>
                <a:gd name="T5" fmla="*/ 113751 h 465"/>
                <a:gd name="T6" fmla="*/ 138278 w 221"/>
                <a:gd name="T7" fmla="*/ 120114 h 465"/>
                <a:gd name="T8" fmla="*/ 128796 w 221"/>
                <a:gd name="T9" fmla="*/ 121705 h 465"/>
                <a:gd name="T10" fmla="*/ 126425 w 221"/>
                <a:gd name="T11" fmla="*/ 113751 h 465"/>
                <a:gd name="T12" fmla="*/ 130376 w 221"/>
                <a:gd name="T13" fmla="*/ 101023 h 465"/>
                <a:gd name="T14" fmla="*/ 128796 w 221"/>
                <a:gd name="T15" fmla="*/ 96250 h 465"/>
                <a:gd name="T16" fmla="*/ 135907 w 221"/>
                <a:gd name="T17" fmla="*/ 93069 h 465"/>
                <a:gd name="T18" fmla="*/ 144599 w 221"/>
                <a:gd name="T19" fmla="*/ 88296 h 465"/>
                <a:gd name="T20" fmla="*/ 146969 w 221"/>
                <a:gd name="T21" fmla="*/ 77955 h 465"/>
                <a:gd name="T22" fmla="*/ 148550 w 221"/>
                <a:gd name="T23" fmla="*/ 64432 h 465"/>
                <a:gd name="T24" fmla="*/ 150920 w 221"/>
                <a:gd name="T25" fmla="*/ 50909 h 465"/>
                <a:gd name="T26" fmla="*/ 151710 w 221"/>
                <a:gd name="T27" fmla="*/ 45341 h 465"/>
                <a:gd name="T28" fmla="*/ 151710 w 221"/>
                <a:gd name="T29" fmla="*/ 35000 h 465"/>
                <a:gd name="T30" fmla="*/ 150920 w 221"/>
                <a:gd name="T31" fmla="*/ 33409 h 465"/>
                <a:gd name="T32" fmla="*/ 106671 w 221"/>
                <a:gd name="T33" fmla="*/ 20682 h 465"/>
                <a:gd name="T34" fmla="*/ 105091 w 221"/>
                <a:gd name="T35" fmla="*/ 19886 h 465"/>
                <a:gd name="T36" fmla="*/ 90868 w 221"/>
                <a:gd name="T37" fmla="*/ 16705 h 465"/>
                <a:gd name="T38" fmla="*/ 72695 w 221"/>
                <a:gd name="T39" fmla="*/ 10341 h 465"/>
                <a:gd name="T40" fmla="*/ 40298 w 221"/>
                <a:gd name="T41" fmla="*/ 0 h 465"/>
                <a:gd name="T42" fmla="*/ 25285 w 221"/>
                <a:gd name="T43" fmla="*/ 20682 h 465"/>
                <a:gd name="T44" fmla="*/ 14223 w 221"/>
                <a:gd name="T45" fmla="*/ 46932 h 465"/>
                <a:gd name="T46" fmla="*/ 17383 w 221"/>
                <a:gd name="T47" fmla="*/ 46932 h 465"/>
                <a:gd name="T48" fmla="*/ 1580 w 221"/>
                <a:gd name="T49" fmla="*/ 66818 h 465"/>
                <a:gd name="T50" fmla="*/ 15013 w 221"/>
                <a:gd name="T51" fmla="*/ 81137 h 465"/>
                <a:gd name="T52" fmla="*/ 7902 w 221"/>
                <a:gd name="T53" fmla="*/ 124887 h 465"/>
                <a:gd name="T54" fmla="*/ 17383 w 221"/>
                <a:gd name="T55" fmla="*/ 128069 h 465"/>
                <a:gd name="T56" fmla="*/ 48200 w 221"/>
                <a:gd name="T57" fmla="*/ 157501 h 465"/>
                <a:gd name="T58" fmla="*/ 64793 w 221"/>
                <a:gd name="T59" fmla="*/ 169433 h 465"/>
                <a:gd name="T60" fmla="*/ 73485 w 221"/>
                <a:gd name="T61" fmla="*/ 186933 h 465"/>
                <a:gd name="T62" fmla="*/ 56101 w 221"/>
                <a:gd name="T63" fmla="*/ 202842 h 465"/>
                <a:gd name="T64" fmla="*/ 48200 w 221"/>
                <a:gd name="T65" fmla="*/ 212387 h 465"/>
                <a:gd name="T66" fmla="*/ 40298 w 221"/>
                <a:gd name="T67" fmla="*/ 219546 h 465"/>
                <a:gd name="T68" fmla="*/ 41878 w 221"/>
                <a:gd name="T69" fmla="*/ 230683 h 465"/>
                <a:gd name="T70" fmla="*/ 34767 w 221"/>
                <a:gd name="T71" fmla="*/ 234660 h 465"/>
                <a:gd name="T72" fmla="*/ 30026 w 221"/>
                <a:gd name="T73" fmla="*/ 239433 h 465"/>
                <a:gd name="T74" fmla="*/ 10272 w 221"/>
                <a:gd name="T75" fmla="*/ 250569 h 465"/>
                <a:gd name="T76" fmla="*/ 7902 w 221"/>
                <a:gd name="T77" fmla="*/ 254547 h 465"/>
                <a:gd name="T78" fmla="*/ 0 w 221"/>
                <a:gd name="T79" fmla="*/ 280001 h 465"/>
                <a:gd name="T80" fmla="*/ 7111 w 221"/>
                <a:gd name="T81" fmla="*/ 299888 h 465"/>
                <a:gd name="T82" fmla="*/ 45039 w 221"/>
                <a:gd name="T83" fmla="*/ 323751 h 465"/>
                <a:gd name="T84" fmla="*/ 70324 w 221"/>
                <a:gd name="T85" fmla="*/ 335683 h 465"/>
                <a:gd name="T86" fmla="*/ 96399 w 221"/>
                <a:gd name="T87" fmla="*/ 330911 h 465"/>
                <a:gd name="T88" fmla="*/ 110622 w 221"/>
                <a:gd name="T89" fmla="*/ 365911 h 465"/>
                <a:gd name="T90" fmla="*/ 138278 w 221"/>
                <a:gd name="T91" fmla="*/ 303070 h 465"/>
                <a:gd name="T92" fmla="*/ 159612 w 221"/>
                <a:gd name="T93" fmla="*/ 270456 h 4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1"/>
                <a:gd name="T142" fmla="*/ 0 h 465"/>
                <a:gd name="T143" fmla="*/ 221 w 221"/>
                <a:gd name="T144" fmla="*/ 465 h 46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1" h="465">
                  <a:moveTo>
                    <a:pt x="200" y="336"/>
                  </a:moveTo>
                  <a:lnTo>
                    <a:pt x="204" y="334"/>
                  </a:lnTo>
                  <a:lnTo>
                    <a:pt x="221" y="278"/>
                  </a:lnTo>
                  <a:lnTo>
                    <a:pt x="216" y="214"/>
                  </a:lnTo>
                  <a:lnTo>
                    <a:pt x="211" y="160"/>
                  </a:lnTo>
                  <a:lnTo>
                    <a:pt x="204" y="143"/>
                  </a:lnTo>
                  <a:lnTo>
                    <a:pt x="205" y="151"/>
                  </a:lnTo>
                  <a:lnTo>
                    <a:pt x="175" y="151"/>
                  </a:lnTo>
                  <a:lnTo>
                    <a:pt x="172" y="156"/>
                  </a:lnTo>
                  <a:lnTo>
                    <a:pt x="163" y="153"/>
                  </a:lnTo>
                  <a:lnTo>
                    <a:pt x="160" y="147"/>
                  </a:lnTo>
                  <a:lnTo>
                    <a:pt x="160" y="143"/>
                  </a:lnTo>
                  <a:lnTo>
                    <a:pt x="159" y="138"/>
                  </a:lnTo>
                  <a:lnTo>
                    <a:pt x="165" y="127"/>
                  </a:lnTo>
                  <a:lnTo>
                    <a:pt x="163" y="122"/>
                  </a:lnTo>
                  <a:lnTo>
                    <a:pt x="163" y="121"/>
                  </a:lnTo>
                  <a:lnTo>
                    <a:pt x="167" y="117"/>
                  </a:lnTo>
                  <a:lnTo>
                    <a:pt x="172" y="117"/>
                  </a:lnTo>
                  <a:lnTo>
                    <a:pt x="179" y="113"/>
                  </a:lnTo>
                  <a:lnTo>
                    <a:pt x="183" y="111"/>
                  </a:lnTo>
                  <a:lnTo>
                    <a:pt x="185" y="105"/>
                  </a:lnTo>
                  <a:lnTo>
                    <a:pt x="186" y="98"/>
                  </a:lnTo>
                  <a:lnTo>
                    <a:pt x="185" y="90"/>
                  </a:lnTo>
                  <a:lnTo>
                    <a:pt x="188" y="81"/>
                  </a:lnTo>
                  <a:lnTo>
                    <a:pt x="191" y="65"/>
                  </a:lnTo>
                  <a:lnTo>
                    <a:pt x="191" y="64"/>
                  </a:lnTo>
                  <a:lnTo>
                    <a:pt x="192" y="63"/>
                  </a:lnTo>
                  <a:lnTo>
                    <a:pt x="192" y="57"/>
                  </a:lnTo>
                  <a:lnTo>
                    <a:pt x="192" y="46"/>
                  </a:lnTo>
                  <a:lnTo>
                    <a:pt x="192" y="44"/>
                  </a:lnTo>
                  <a:lnTo>
                    <a:pt x="192" y="42"/>
                  </a:lnTo>
                  <a:lnTo>
                    <a:pt x="191" y="42"/>
                  </a:lnTo>
                  <a:lnTo>
                    <a:pt x="149" y="30"/>
                  </a:lnTo>
                  <a:lnTo>
                    <a:pt x="135" y="26"/>
                  </a:lnTo>
                  <a:lnTo>
                    <a:pt x="134" y="26"/>
                  </a:lnTo>
                  <a:lnTo>
                    <a:pt x="133" y="25"/>
                  </a:lnTo>
                  <a:lnTo>
                    <a:pt x="127" y="23"/>
                  </a:lnTo>
                  <a:lnTo>
                    <a:pt x="115" y="21"/>
                  </a:lnTo>
                  <a:lnTo>
                    <a:pt x="109" y="18"/>
                  </a:lnTo>
                  <a:lnTo>
                    <a:pt x="92" y="13"/>
                  </a:lnTo>
                  <a:lnTo>
                    <a:pt x="77" y="7"/>
                  </a:lnTo>
                  <a:lnTo>
                    <a:pt x="51" y="0"/>
                  </a:lnTo>
                  <a:lnTo>
                    <a:pt x="42" y="4"/>
                  </a:lnTo>
                  <a:lnTo>
                    <a:pt x="32" y="26"/>
                  </a:lnTo>
                  <a:lnTo>
                    <a:pt x="31" y="40"/>
                  </a:lnTo>
                  <a:lnTo>
                    <a:pt x="18" y="59"/>
                  </a:lnTo>
                  <a:lnTo>
                    <a:pt x="22" y="57"/>
                  </a:lnTo>
                  <a:lnTo>
                    <a:pt x="22" y="59"/>
                  </a:lnTo>
                  <a:lnTo>
                    <a:pt x="18" y="63"/>
                  </a:lnTo>
                  <a:lnTo>
                    <a:pt x="2" y="84"/>
                  </a:lnTo>
                  <a:lnTo>
                    <a:pt x="4" y="86"/>
                  </a:lnTo>
                  <a:lnTo>
                    <a:pt x="19" y="102"/>
                  </a:lnTo>
                  <a:lnTo>
                    <a:pt x="3" y="130"/>
                  </a:lnTo>
                  <a:lnTo>
                    <a:pt x="10" y="157"/>
                  </a:lnTo>
                  <a:lnTo>
                    <a:pt x="12" y="160"/>
                  </a:lnTo>
                  <a:lnTo>
                    <a:pt x="22" y="161"/>
                  </a:lnTo>
                  <a:lnTo>
                    <a:pt x="58" y="193"/>
                  </a:lnTo>
                  <a:lnTo>
                    <a:pt x="61" y="198"/>
                  </a:lnTo>
                  <a:lnTo>
                    <a:pt x="74" y="205"/>
                  </a:lnTo>
                  <a:lnTo>
                    <a:pt x="82" y="213"/>
                  </a:lnTo>
                  <a:lnTo>
                    <a:pt x="105" y="228"/>
                  </a:lnTo>
                  <a:lnTo>
                    <a:pt x="93" y="235"/>
                  </a:lnTo>
                  <a:lnTo>
                    <a:pt x="85" y="245"/>
                  </a:lnTo>
                  <a:lnTo>
                    <a:pt x="71" y="255"/>
                  </a:lnTo>
                  <a:lnTo>
                    <a:pt x="69" y="259"/>
                  </a:lnTo>
                  <a:lnTo>
                    <a:pt x="61" y="267"/>
                  </a:lnTo>
                  <a:lnTo>
                    <a:pt x="60" y="268"/>
                  </a:lnTo>
                  <a:lnTo>
                    <a:pt x="51" y="276"/>
                  </a:lnTo>
                  <a:lnTo>
                    <a:pt x="54" y="288"/>
                  </a:lnTo>
                  <a:lnTo>
                    <a:pt x="53" y="290"/>
                  </a:lnTo>
                  <a:lnTo>
                    <a:pt x="44" y="294"/>
                  </a:lnTo>
                  <a:lnTo>
                    <a:pt x="44" y="295"/>
                  </a:lnTo>
                  <a:lnTo>
                    <a:pt x="42" y="297"/>
                  </a:lnTo>
                  <a:lnTo>
                    <a:pt x="38" y="301"/>
                  </a:lnTo>
                  <a:lnTo>
                    <a:pt x="19" y="310"/>
                  </a:lnTo>
                  <a:lnTo>
                    <a:pt x="13" y="315"/>
                  </a:lnTo>
                  <a:lnTo>
                    <a:pt x="15" y="315"/>
                  </a:lnTo>
                  <a:lnTo>
                    <a:pt x="10" y="320"/>
                  </a:lnTo>
                  <a:lnTo>
                    <a:pt x="6" y="338"/>
                  </a:lnTo>
                  <a:lnTo>
                    <a:pt x="0" y="352"/>
                  </a:lnTo>
                  <a:lnTo>
                    <a:pt x="3" y="359"/>
                  </a:lnTo>
                  <a:lnTo>
                    <a:pt x="9" y="377"/>
                  </a:lnTo>
                  <a:lnTo>
                    <a:pt x="35" y="394"/>
                  </a:lnTo>
                  <a:lnTo>
                    <a:pt x="57" y="407"/>
                  </a:lnTo>
                  <a:lnTo>
                    <a:pt x="64" y="406"/>
                  </a:lnTo>
                  <a:lnTo>
                    <a:pt x="89" y="422"/>
                  </a:lnTo>
                  <a:lnTo>
                    <a:pt x="89" y="418"/>
                  </a:lnTo>
                  <a:lnTo>
                    <a:pt x="122" y="416"/>
                  </a:lnTo>
                  <a:lnTo>
                    <a:pt x="127" y="465"/>
                  </a:lnTo>
                  <a:lnTo>
                    <a:pt x="140" y="460"/>
                  </a:lnTo>
                  <a:lnTo>
                    <a:pt x="151" y="445"/>
                  </a:lnTo>
                  <a:lnTo>
                    <a:pt x="175" y="381"/>
                  </a:lnTo>
                  <a:lnTo>
                    <a:pt x="176" y="381"/>
                  </a:lnTo>
                  <a:lnTo>
                    <a:pt x="202" y="340"/>
                  </a:lnTo>
                  <a:lnTo>
                    <a:pt x="200" y="336"/>
                  </a:lnTo>
                  <a:close/>
                </a:path>
              </a:pathLst>
            </a:custGeom>
            <a:solidFill>
              <a:srgbClr val="4BACC6"/>
            </a:solidFill>
            <a:ln w="1651">
              <a:solidFill>
                <a:srgbClr val="000000"/>
              </a:solidFill>
              <a:round/>
              <a:headEnd/>
              <a:tailEnd/>
            </a:ln>
          </p:spPr>
          <p:txBody>
            <a:bodyPr/>
            <a:lstStyle/>
            <a:p>
              <a:endParaRPr lang="en-US"/>
            </a:p>
          </p:txBody>
        </p:sp>
        <p:sp>
          <p:nvSpPr>
            <p:cNvPr id="20491" name="Freeform 10" descr="Wide downward diagonal"/>
            <p:cNvSpPr>
              <a:spLocks/>
            </p:cNvSpPr>
            <p:nvPr/>
          </p:nvSpPr>
          <p:spPr bwMode="auto">
            <a:xfrm>
              <a:off x="6892925" y="2374900"/>
              <a:ext cx="774700" cy="457200"/>
            </a:xfrm>
            <a:custGeom>
              <a:avLst/>
              <a:gdLst>
                <a:gd name="T0" fmla="*/ 520440 w 975"/>
                <a:gd name="T1" fmla="*/ 378482 h 575"/>
                <a:gd name="T2" fmla="*/ 556989 w 975"/>
                <a:gd name="T3" fmla="*/ 371326 h 575"/>
                <a:gd name="T4" fmla="*/ 569703 w 975"/>
                <a:gd name="T5" fmla="*/ 368940 h 575"/>
                <a:gd name="T6" fmla="*/ 614993 w 975"/>
                <a:gd name="T7" fmla="*/ 359399 h 575"/>
                <a:gd name="T8" fmla="*/ 658694 w 975"/>
                <a:gd name="T9" fmla="*/ 351448 h 575"/>
                <a:gd name="T10" fmla="*/ 678558 w 975"/>
                <a:gd name="T11" fmla="*/ 329184 h 575"/>
                <a:gd name="T12" fmla="*/ 701600 w 975"/>
                <a:gd name="T13" fmla="*/ 329184 h 575"/>
                <a:gd name="T14" fmla="*/ 724642 w 975"/>
                <a:gd name="T15" fmla="*/ 314872 h 575"/>
                <a:gd name="T16" fmla="*/ 733383 w 975"/>
                <a:gd name="T17" fmla="*/ 309306 h 575"/>
                <a:gd name="T18" fmla="*/ 738945 w 975"/>
                <a:gd name="T19" fmla="*/ 291813 h 575"/>
                <a:gd name="T20" fmla="*/ 747685 w 975"/>
                <a:gd name="T21" fmla="*/ 281476 h 575"/>
                <a:gd name="T22" fmla="*/ 774700 w 975"/>
                <a:gd name="T23" fmla="*/ 260008 h 575"/>
                <a:gd name="T24" fmla="*/ 739739 w 975"/>
                <a:gd name="T25" fmla="*/ 236154 h 575"/>
                <a:gd name="T26" fmla="*/ 700806 w 975"/>
                <a:gd name="T27" fmla="*/ 205939 h 575"/>
                <a:gd name="T28" fmla="*/ 706368 w 975"/>
                <a:gd name="T29" fmla="*/ 159821 h 575"/>
                <a:gd name="T30" fmla="*/ 705573 w 975"/>
                <a:gd name="T31" fmla="*/ 128811 h 575"/>
                <a:gd name="T32" fmla="*/ 705573 w 975"/>
                <a:gd name="T33" fmla="*/ 125631 h 575"/>
                <a:gd name="T34" fmla="*/ 724642 w 975"/>
                <a:gd name="T35" fmla="*/ 81898 h 575"/>
                <a:gd name="T36" fmla="*/ 722259 w 975"/>
                <a:gd name="T37" fmla="*/ 69971 h 575"/>
                <a:gd name="T38" fmla="*/ 688887 w 975"/>
                <a:gd name="T39" fmla="*/ 63610 h 575"/>
                <a:gd name="T40" fmla="*/ 672996 w 975"/>
                <a:gd name="T41" fmla="*/ 29420 h 575"/>
                <a:gd name="T42" fmla="*/ 645186 w 975"/>
                <a:gd name="T43" fmla="*/ 17493 h 575"/>
                <a:gd name="T44" fmla="*/ 611814 w 975"/>
                <a:gd name="T45" fmla="*/ 3181 h 575"/>
                <a:gd name="T46" fmla="*/ 536331 w 975"/>
                <a:gd name="T47" fmla="*/ 17493 h 575"/>
                <a:gd name="T48" fmla="*/ 518850 w 975"/>
                <a:gd name="T49" fmla="*/ 22264 h 575"/>
                <a:gd name="T50" fmla="*/ 452902 w 975"/>
                <a:gd name="T51" fmla="*/ 34191 h 575"/>
                <a:gd name="T52" fmla="*/ 432243 w 975"/>
                <a:gd name="T53" fmla="*/ 37371 h 575"/>
                <a:gd name="T54" fmla="*/ 353581 w 975"/>
                <a:gd name="T55" fmla="*/ 53274 h 575"/>
                <a:gd name="T56" fmla="*/ 337690 w 975"/>
                <a:gd name="T57" fmla="*/ 56454 h 575"/>
                <a:gd name="T58" fmla="*/ 280481 w 975"/>
                <a:gd name="T59" fmla="*/ 65996 h 575"/>
                <a:gd name="T60" fmla="*/ 229629 w 975"/>
                <a:gd name="T61" fmla="*/ 75537 h 575"/>
                <a:gd name="T62" fmla="*/ 185928 w 975"/>
                <a:gd name="T63" fmla="*/ 82694 h 575"/>
                <a:gd name="T64" fmla="*/ 162886 w 975"/>
                <a:gd name="T65" fmla="*/ 86669 h 575"/>
                <a:gd name="T66" fmla="*/ 104882 w 975"/>
                <a:gd name="T67" fmla="*/ 96211 h 575"/>
                <a:gd name="T68" fmla="*/ 41317 w 975"/>
                <a:gd name="T69" fmla="*/ 87464 h 575"/>
                <a:gd name="T70" fmla="*/ 3178 w 975"/>
                <a:gd name="T71" fmla="*/ 132787 h 575"/>
                <a:gd name="T72" fmla="*/ 10329 w 975"/>
                <a:gd name="T73" fmla="*/ 170158 h 575"/>
                <a:gd name="T74" fmla="*/ 17480 w 975"/>
                <a:gd name="T75" fmla="*/ 208324 h 575"/>
                <a:gd name="T76" fmla="*/ 25426 w 975"/>
                <a:gd name="T77" fmla="*/ 245695 h 575"/>
                <a:gd name="T78" fmla="*/ 30988 w 975"/>
                <a:gd name="T79" fmla="*/ 279091 h 575"/>
                <a:gd name="T80" fmla="*/ 34961 w 975"/>
                <a:gd name="T81" fmla="*/ 295788 h 575"/>
                <a:gd name="T82" fmla="*/ 38934 w 975"/>
                <a:gd name="T83" fmla="*/ 321233 h 575"/>
                <a:gd name="T84" fmla="*/ 43701 w 975"/>
                <a:gd name="T85" fmla="*/ 345882 h 575"/>
                <a:gd name="T86" fmla="*/ 50852 w 975"/>
                <a:gd name="T87" fmla="*/ 377687 h 575"/>
                <a:gd name="T88" fmla="*/ 53236 w 975"/>
                <a:gd name="T89" fmla="*/ 394385 h 575"/>
                <a:gd name="T90" fmla="*/ 58003 w 975"/>
                <a:gd name="T91" fmla="*/ 415058 h 575"/>
                <a:gd name="T92" fmla="*/ 65949 w 975"/>
                <a:gd name="T93" fmla="*/ 454815 h 575"/>
                <a:gd name="T94" fmla="*/ 78662 w 975"/>
                <a:gd name="T95" fmla="*/ 455610 h 575"/>
                <a:gd name="T96" fmla="*/ 142227 w 975"/>
                <a:gd name="T97" fmla="*/ 445273 h 575"/>
                <a:gd name="T98" fmla="*/ 160502 w 975"/>
                <a:gd name="T99" fmla="*/ 442093 h 575"/>
                <a:gd name="T100" fmla="*/ 196257 w 975"/>
                <a:gd name="T101" fmla="*/ 435731 h 575"/>
                <a:gd name="T102" fmla="*/ 206587 w 975"/>
                <a:gd name="T103" fmla="*/ 434141 h 575"/>
                <a:gd name="T104" fmla="*/ 266974 w 975"/>
                <a:gd name="T105" fmla="*/ 423805 h 575"/>
                <a:gd name="T106" fmla="*/ 280481 w 975"/>
                <a:gd name="T107" fmla="*/ 421419 h 575"/>
                <a:gd name="T108" fmla="*/ 333717 w 975"/>
                <a:gd name="T109" fmla="*/ 411878 h 575"/>
                <a:gd name="T110" fmla="*/ 351197 w 975"/>
                <a:gd name="T111" fmla="*/ 409492 h 575"/>
                <a:gd name="T112" fmla="*/ 382980 w 975"/>
                <a:gd name="T113" fmla="*/ 403926 h 575"/>
                <a:gd name="T114" fmla="*/ 449723 w 975"/>
                <a:gd name="T115" fmla="*/ 391999 h 575"/>
                <a:gd name="T116" fmla="*/ 479917 w 975"/>
                <a:gd name="T117" fmla="*/ 385638 h 5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5"/>
                <a:gd name="T178" fmla="*/ 0 h 575"/>
                <a:gd name="T179" fmla="*/ 975 w 975"/>
                <a:gd name="T180" fmla="*/ 575 h 5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5" h="575">
                  <a:moveTo>
                    <a:pt x="639" y="479"/>
                  </a:moveTo>
                  <a:lnTo>
                    <a:pt x="652" y="476"/>
                  </a:lnTo>
                  <a:lnTo>
                    <a:pt x="655" y="476"/>
                  </a:lnTo>
                  <a:lnTo>
                    <a:pt x="672" y="472"/>
                  </a:lnTo>
                  <a:lnTo>
                    <a:pt x="681" y="471"/>
                  </a:lnTo>
                  <a:lnTo>
                    <a:pt x="701" y="467"/>
                  </a:lnTo>
                  <a:lnTo>
                    <a:pt x="706" y="465"/>
                  </a:lnTo>
                  <a:lnTo>
                    <a:pt x="714" y="464"/>
                  </a:lnTo>
                  <a:lnTo>
                    <a:pt x="717" y="464"/>
                  </a:lnTo>
                  <a:lnTo>
                    <a:pt x="758" y="456"/>
                  </a:lnTo>
                  <a:lnTo>
                    <a:pt x="760" y="455"/>
                  </a:lnTo>
                  <a:lnTo>
                    <a:pt x="774" y="452"/>
                  </a:lnTo>
                  <a:lnTo>
                    <a:pt x="799" y="447"/>
                  </a:lnTo>
                  <a:lnTo>
                    <a:pt x="815" y="444"/>
                  </a:lnTo>
                  <a:lnTo>
                    <a:pt x="829" y="442"/>
                  </a:lnTo>
                  <a:lnTo>
                    <a:pt x="831" y="440"/>
                  </a:lnTo>
                  <a:lnTo>
                    <a:pt x="832" y="435"/>
                  </a:lnTo>
                  <a:lnTo>
                    <a:pt x="854" y="414"/>
                  </a:lnTo>
                  <a:lnTo>
                    <a:pt x="857" y="413"/>
                  </a:lnTo>
                  <a:lnTo>
                    <a:pt x="869" y="412"/>
                  </a:lnTo>
                  <a:lnTo>
                    <a:pt x="883" y="414"/>
                  </a:lnTo>
                  <a:lnTo>
                    <a:pt x="889" y="409"/>
                  </a:lnTo>
                  <a:lnTo>
                    <a:pt x="908" y="400"/>
                  </a:lnTo>
                  <a:lnTo>
                    <a:pt x="912" y="396"/>
                  </a:lnTo>
                  <a:lnTo>
                    <a:pt x="914" y="394"/>
                  </a:lnTo>
                  <a:lnTo>
                    <a:pt x="914" y="393"/>
                  </a:lnTo>
                  <a:lnTo>
                    <a:pt x="923" y="389"/>
                  </a:lnTo>
                  <a:lnTo>
                    <a:pt x="924" y="387"/>
                  </a:lnTo>
                  <a:lnTo>
                    <a:pt x="921" y="375"/>
                  </a:lnTo>
                  <a:lnTo>
                    <a:pt x="930" y="367"/>
                  </a:lnTo>
                  <a:lnTo>
                    <a:pt x="931" y="366"/>
                  </a:lnTo>
                  <a:lnTo>
                    <a:pt x="939" y="358"/>
                  </a:lnTo>
                  <a:lnTo>
                    <a:pt x="941" y="354"/>
                  </a:lnTo>
                  <a:lnTo>
                    <a:pt x="955" y="344"/>
                  </a:lnTo>
                  <a:lnTo>
                    <a:pt x="963" y="334"/>
                  </a:lnTo>
                  <a:lnTo>
                    <a:pt x="975" y="327"/>
                  </a:lnTo>
                  <a:lnTo>
                    <a:pt x="952" y="312"/>
                  </a:lnTo>
                  <a:lnTo>
                    <a:pt x="944" y="304"/>
                  </a:lnTo>
                  <a:lnTo>
                    <a:pt x="931" y="297"/>
                  </a:lnTo>
                  <a:lnTo>
                    <a:pt x="928" y="292"/>
                  </a:lnTo>
                  <a:lnTo>
                    <a:pt x="892" y="260"/>
                  </a:lnTo>
                  <a:lnTo>
                    <a:pt x="882" y="259"/>
                  </a:lnTo>
                  <a:lnTo>
                    <a:pt x="880" y="256"/>
                  </a:lnTo>
                  <a:lnTo>
                    <a:pt x="873" y="229"/>
                  </a:lnTo>
                  <a:lnTo>
                    <a:pt x="889" y="201"/>
                  </a:lnTo>
                  <a:lnTo>
                    <a:pt x="874" y="185"/>
                  </a:lnTo>
                  <a:lnTo>
                    <a:pt x="872" y="183"/>
                  </a:lnTo>
                  <a:lnTo>
                    <a:pt x="888" y="162"/>
                  </a:lnTo>
                  <a:lnTo>
                    <a:pt x="892" y="158"/>
                  </a:lnTo>
                  <a:lnTo>
                    <a:pt x="892" y="156"/>
                  </a:lnTo>
                  <a:lnTo>
                    <a:pt x="888" y="158"/>
                  </a:lnTo>
                  <a:lnTo>
                    <a:pt x="901" y="139"/>
                  </a:lnTo>
                  <a:lnTo>
                    <a:pt x="902" y="125"/>
                  </a:lnTo>
                  <a:lnTo>
                    <a:pt x="912" y="103"/>
                  </a:lnTo>
                  <a:lnTo>
                    <a:pt x="921" y="99"/>
                  </a:lnTo>
                  <a:lnTo>
                    <a:pt x="920" y="96"/>
                  </a:lnTo>
                  <a:lnTo>
                    <a:pt x="909" y="88"/>
                  </a:lnTo>
                  <a:lnTo>
                    <a:pt x="908" y="88"/>
                  </a:lnTo>
                  <a:lnTo>
                    <a:pt x="889" y="89"/>
                  </a:lnTo>
                  <a:lnTo>
                    <a:pt x="867" y="80"/>
                  </a:lnTo>
                  <a:lnTo>
                    <a:pt x="851" y="66"/>
                  </a:lnTo>
                  <a:lnTo>
                    <a:pt x="854" y="60"/>
                  </a:lnTo>
                  <a:lnTo>
                    <a:pt x="847" y="37"/>
                  </a:lnTo>
                  <a:lnTo>
                    <a:pt x="828" y="21"/>
                  </a:lnTo>
                  <a:lnTo>
                    <a:pt x="824" y="18"/>
                  </a:lnTo>
                  <a:lnTo>
                    <a:pt x="812" y="22"/>
                  </a:lnTo>
                  <a:lnTo>
                    <a:pt x="789" y="0"/>
                  </a:lnTo>
                  <a:lnTo>
                    <a:pt x="786" y="0"/>
                  </a:lnTo>
                  <a:lnTo>
                    <a:pt x="770" y="4"/>
                  </a:lnTo>
                  <a:lnTo>
                    <a:pt x="722" y="13"/>
                  </a:lnTo>
                  <a:lnTo>
                    <a:pt x="691" y="20"/>
                  </a:lnTo>
                  <a:lnTo>
                    <a:pt x="675" y="22"/>
                  </a:lnTo>
                  <a:lnTo>
                    <a:pt x="672" y="24"/>
                  </a:lnTo>
                  <a:lnTo>
                    <a:pt x="669" y="24"/>
                  </a:lnTo>
                  <a:lnTo>
                    <a:pt x="653" y="28"/>
                  </a:lnTo>
                  <a:lnTo>
                    <a:pt x="634" y="32"/>
                  </a:lnTo>
                  <a:lnTo>
                    <a:pt x="607" y="35"/>
                  </a:lnTo>
                  <a:lnTo>
                    <a:pt x="570" y="43"/>
                  </a:lnTo>
                  <a:lnTo>
                    <a:pt x="557" y="45"/>
                  </a:lnTo>
                  <a:lnTo>
                    <a:pt x="550" y="47"/>
                  </a:lnTo>
                  <a:lnTo>
                    <a:pt x="544" y="47"/>
                  </a:lnTo>
                  <a:lnTo>
                    <a:pt x="527" y="51"/>
                  </a:lnTo>
                  <a:lnTo>
                    <a:pt x="461" y="63"/>
                  </a:lnTo>
                  <a:lnTo>
                    <a:pt x="445" y="67"/>
                  </a:lnTo>
                  <a:lnTo>
                    <a:pt x="444" y="67"/>
                  </a:lnTo>
                  <a:lnTo>
                    <a:pt x="431" y="70"/>
                  </a:lnTo>
                  <a:lnTo>
                    <a:pt x="425" y="71"/>
                  </a:lnTo>
                  <a:lnTo>
                    <a:pt x="400" y="75"/>
                  </a:lnTo>
                  <a:lnTo>
                    <a:pt x="367" y="80"/>
                  </a:lnTo>
                  <a:lnTo>
                    <a:pt x="353" y="83"/>
                  </a:lnTo>
                  <a:lnTo>
                    <a:pt x="348" y="84"/>
                  </a:lnTo>
                  <a:lnTo>
                    <a:pt x="339" y="85"/>
                  </a:lnTo>
                  <a:lnTo>
                    <a:pt x="289" y="95"/>
                  </a:lnTo>
                  <a:lnTo>
                    <a:pt x="255" y="101"/>
                  </a:lnTo>
                  <a:lnTo>
                    <a:pt x="246" y="103"/>
                  </a:lnTo>
                  <a:lnTo>
                    <a:pt x="234" y="104"/>
                  </a:lnTo>
                  <a:lnTo>
                    <a:pt x="233" y="105"/>
                  </a:lnTo>
                  <a:lnTo>
                    <a:pt x="223" y="106"/>
                  </a:lnTo>
                  <a:lnTo>
                    <a:pt x="205" y="109"/>
                  </a:lnTo>
                  <a:lnTo>
                    <a:pt x="160" y="117"/>
                  </a:lnTo>
                  <a:lnTo>
                    <a:pt x="140" y="121"/>
                  </a:lnTo>
                  <a:lnTo>
                    <a:pt x="132" y="121"/>
                  </a:lnTo>
                  <a:lnTo>
                    <a:pt x="116" y="124"/>
                  </a:lnTo>
                  <a:lnTo>
                    <a:pt x="106" y="74"/>
                  </a:lnTo>
                  <a:lnTo>
                    <a:pt x="52" y="110"/>
                  </a:lnTo>
                  <a:lnTo>
                    <a:pt x="10" y="141"/>
                  </a:lnTo>
                  <a:lnTo>
                    <a:pt x="0" y="147"/>
                  </a:lnTo>
                  <a:lnTo>
                    <a:pt x="4" y="167"/>
                  </a:lnTo>
                  <a:lnTo>
                    <a:pt x="4" y="171"/>
                  </a:lnTo>
                  <a:lnTo>
                    <a:pt x="10" y="197"/>
                  </a:lnTo>
                  <a:lnTo>
                    <a:pt x="13" y="214"/>
                  </a:lnTo>
                  <a:lnTo>
                    <a:pt x="17" y="238"/>
                  </a:lnTo>
                  <a:lnTo>
                    <a:pt x="17" y="239"/>
                  </a:lnTo>
                  <a:lnTo>
                    <a:pt x="22" y="262"/>
                  </a:lnTo>
                  <a:lnTo>
                    <a:pt x="25" y="277"/>
                  </a:lnTo>
                  <a:lnTo>
                    <a:pt x="30" y="308"/>
                  </a:lnTo>
                  <a:lnTo>
                    <a:pt x="32" y="309"/>
                  </a:lnTo>
                  <a:lnTo>
                    <a:pt x="36" y="333"/>
                  </a:lnTo>
                  <a:lnTo>
                    <a:pt x="36" y="338"/>
                  </a:lnTo>
                  <a:lnTo>
                    <a:pt x="39" y="351"/>
                  </a:lnTo>
                  <a:lnTo>
                    <a:pt x="41" y="356"/>
                  </a:lnTo>
                  <a:lnTo>
                    <a:pt x="41" y="360"/>
                  </a:lnTo>
                  <a:lnTo>
                    <a:pt x="44" y="372"/>
                  </a:lnTo>
                  <a:lnTo>
                    <a:pt x="46" y="384"/>
                  </a:lnTo>
                  <a:lnTo>
                    <a:pt x="49" y="401"/>
                  </a:lnTo>
                  <a:lnTo>
                    <a:pt x="49" y="404"/>
                  </a:lnTo>
                  <a:lnTo>
                    <a:pt x="51" y="410"/>
                  </a:lnTo>
                  <a:lnTo>
                    <a:pt x="55" y="431"/>
                  </a:lnTo>
                  <a:lnTo>
                    <a:pt x="55" y="435"/>
                  </a:lnTo>
                  <a:lnTo>
                    <a:pt x="57" y="440"/>
                  </a:lnTo>
                  <a:lnTo>
                    <a:pt x="58" y="446"/>
                  </a:lnTo>
                  <a:lnTo>
                    <a:pt x="64" y="475"/>
                  </a:lnTo>
                  <a:lnTo>
                    <a:pt x="64" y="479"/>
                  </a:lnTo>
                  <a:lnTo>
                    <a:pt x="67" y="492"/>
                  </a:lnTo>
                  <a:lnTo>
                    <a:pt x="67" y="496"/>
                  </a:lnTo>
                  <a:lnTo>
                    <a:pt x="70" y="510"/>
                  </a:lnTo>
                  <a:lnTo>
                    <a:pt x="71" y="519"/>
                  </a:lnTo>
                  <a:lnTo>
                    <a:pt x="73" y="522"/>
                  </a:lnTo>
                  <a:lnTo>
                    <a:pt x="74" y="530"/>
                  </a:lnTo>
                  <a:lnTo>
                    <a:pt x="81" y="569"/>
                  </a:lnTo>
                  <a:lnTo>
                    <a:pt x="83" y="572"/>
                  </a:lnTo>
                  <a:lnTo>
                    <a:pt x="83" y="575"/>
                  </a:lnTo>
                  <a:lnTo>
                    <a:pt x="86" y="575"/>
                  </a:lnTo>
                  <a:lnTo>
                    <a:pt x="99" y="573"/>
                  </a:lnTo>
                  <a:lnTo>
                    <a:pt x="103" y="572"/>
                  </a:lnTo>
                  <a:lnTo>
                    <a:pt x="106" y="572"/>
                  </a:lnTo>
                  <a:lnTo>
                    <a:pt x="179" y="560"/>
                  </a:lnTo>
                  <a:lnTo>
                    <a:pt x="185" y="559"/>
                  </a:lnTo>
                  <a:lnTo>
                    <a:pt x="195" y="558"/>
                  </a:lnTo>
                  <a:lnTo>
                    <a:pt x="202" y="556"/>
                  </a:lnTo>
                  <a:lnTo>
                    <a:pt x="231" y="551"/>
                  </a:lnTo>
                  <a:lnTo>
                    <a:pt x="237" y="551"/>
                  </a:lnTo>
                  <a:lnTo>
                    <a:pt x="247" y="548"/>
                  </a:lnTo>
                  <a:lnTo>
                    <a:pt x="253" y="547"/>
                  </a:lnTo>
                  <a:lnTo>
                    <a:pt x="257" y="547"/>
                  </a:lnTo>
                  <a:lnTo>
                    <a:pt x="260" y="546"/>
                  </a:lnTo>
                  <a:lnTo>
                    <a:pt x="310" y="538"/>
                  </a:lnTo>
                  <a:lnTo>
                    <a:pt x="316" y="536"/>
                  </a:lnTo>
                  <a:lnTo>
                    <a:pt x="336" y="533"/>
                  </a:lnTo>
                  <a:lnTo>
                    <a:pt x="343" y="533"/>
                  </a:lnTo>
                  <a:lnTo>
                    <a:pt x="348" y="531"/>
                  </a:lnTo>
                  <a:lnTo>
                    <a:pt x="353" y="530"/>
                  </a:lnTo>
                  <a:lnTo>
                    <a:pt x="396" y="523"/>
                  </a:lnTo>
                  <a:lnTo>
                    <a:pt x="402" y="522"/>
                  </a:lnTo>
                  <a:lnTo>
                    <a:pt x="420" y="518"/>
                  </a:lnTo>
                  <a:lnTo>
                    <a:pt x="422" y="518"/>
                  </a:lnTo>
                  <a:lnTo>
                    <a:pt x="426" y="517"/>
                  </a:lnTo>
                  <a:lnTo>
                    <a:pt x="442" y="515"/>
                  </a:lnTo>
                  <a:lnTo>
                    <a:pt x="442" y="514"/>
                  </a:lnTo>
                  <a:lnTo>
                    <a:pt x="466" y="510"/>
                  </a:lnTo>
                  <a:lnTo>
                    <a:pt x="482" y="508"/>
                  </a:lnTo>
                  <a:lnTo>
                    <a:pt x="559" y="494"/>
                  </a:lnTo>
                  <a:lnTo>
                    <a:pt x="565" y="493"/>
                  </a:lnTo>
                  <a:lnTo>
                    <a:pt x="566" y="493"/>
                  </a:lnTo>
                  <a:lnTo>
                    <a:pt x="572" y="492"/>
                  </a:lnTo>
                  <a:lnTo>
                    <a:pt x="588" y="489"/>
                  </a:lnTo>
                  <a:lnTo>
                    <a:pt x="604" y="485"/>
                  </a:lnTo>
                  <a:lnTo>
                    <a:pt x="630" y="481"/>
                  </a:lnTo>
                  <a:lnTo>
                    <a:pt x="639" y="479"/>
                  </a:lnTo>
                  <a:close/>
                </a:path>
              </a:pathLst>
            </a:custGeom>
            <a:solidFill>
              <a:srgbClr val="C0504D"/>
            </a:solidFill>
            <a:ln w="1651">
              <a:solidFill>
                <a:srgbClr val="000000"/>
              </a:solidFill>
              <a:round/>
              <a:headEnd/>
              <a:tailEnd/>
            </a:ln>
          </p:spPr>
          <p:txBody>
            <a:bodyPr/>
            <a:lstStyle/>
            <a:p>
              <a:endParaRPr lang="en-US"/>
            </a:p>
          </p:txBody>
        </p:sp>
        <p:sp>
          <p:nvSpPr>
            <p:cNvPr id="20492" name="Freeform 11"/>
            <p:cNvSpPr>
              <a:spLocks/>
            </p:cNvSpPr>
            <p:nvPr/>
          </p:nvSpPr>
          <p:spPr bwMode="auto">
            <a:xfrm>
              <a:off x="6635750" y="2825750"/>
              <a:ext cx="1022350" cy="536575"/>
            </a:xfrm>
            <a:custGeom>
              <a:avLst/>
              <a:gdLst>
                <a:gd name="T0" fmla="*/ 947738 w 1288"/>
                <a:gd name="T1" fmla="*/ 304350 h 677"/>
                <a:gd name="T2" fmla="*/ 968375 w 1288"/>
                <a:gd name="T3" fmla="*/ 328127 h 677"/>
                <a:gd name="T4" fmla="*/ 990600 w 1288"/>
                <a:gd name="T5" fmla="*/ 383607 h 677"/>
                <a:gd name="T6" fmla="*/ 956469 w 1288"/>
                <a:gd name="T7" fmla="*/ 389948 h 677"/>
                <a:gd name="T8" fmla="*/ 908050 w 1288"/>
                <a:gd name="T9" fmla="*/ 398666 h 677"/>
                <a:gd name="T10" fmla="*/ 859631 w 1288"/>
                <a:gd name="T11" fmla="*/ 408970 h 677"/>
                <a:gd name="T12" fmla="*/ 800894 w 1288"/>
                <a:gd name="T13" fmla="*/ 420066 h 677"/>
                <a:gd name="T14" fmla="*/ 750887 w 1288"/>
                <a:gd name="T15" fmla="*/ 428784 h 677"/>
                <a:gd name="T16" fmla="*/ 704056 w 1288"/>
                <a:gd name="T17" fmla="*/ 437503 h 677"/>
                <a:gd name="T18" fmla="*/ 664369 w 1288"/>
                <a:gd name="T19" fmla="*/ 444636 h 677"/>
                <a:gd name="T20" fmla="*/ 638969 w 1288"/>
                <a:gd name="T21" fmla="*/ 450184 h 677"/>
                <a:gd name="T22" fmla="*/ 565944 w 1288"/>
                <a:gd name="T23" fmla="*/ 462865 h 677"/>
                <a:gd name="T24" fmla="*/ 500063 w 1288"/>
                <a:gd name="T25" fmla="*/ 473169 h 677"/>
                <a:gd name="T26" fmla="*/ 445294 w 1288"/>
                <a:gd name="T27" fmla="*/ 481095 h 677"/>
                <a:gd name="T28" fmla="*/ 390525 w 1288"/>
                <a:gd name="T29" fmla="*/ 487435 h 677"/>
                <a:gd name="T30" fmla="*/ 369887 w 1288"/>
                <a:gd name="T31" fmla="*/ 490606 h 677"/>
                <a:gd name="T32" fmla="*/ 306387 w 1288"/>
                <a:gd name="T33" fmla="*/ 497739 h 677"/>
                <a:gd name="T34" fmla="*/ 265906 w 1288"/>
                <a:gd name="T35" fmla="*/ 497739 h 677"/>
                <a:gd name="T36" fmla="*/ 201612 w 1288"/>
                <a:gd name="T37" fmla="*/ 510420 h 677"/>
                <a:gd name="T38" fmla="*/ 181769 w 1288"/>
                <a:gd name="T39" fmla="*/ 512798 h 677"/>
                <a:gd name="T40" fmla="*/ 133350 w 1288"/>
                <a:gd name="T41" fmla="*/ 519931 h 677"/>
                <a:gd name="T42" fmla="*/ 52388 w 1288"/>
                <a:gd name="T43" fmla="*/ 530234 h 677"/>
                <a:gd name="T44" fmla="*/ 6350 w 1288"/>
                <a:gd name="T45" fmla="*/ 532612 h 677"/>
                <a:gd name="T46" fmla="*/ 97631 w 1288"/>
                <a:gd name="T47" fmla="*/ 477924 h 677"/>
                <a:gd name="T48" fmla="*/ 130969 w 1288"/>
                <a:gd name="T49" fmla="*/ 427199 h 677"/>
                <a:gd name="T50" fmla="*/ 173831 w 1288"/>
                <a:gd name="T51" fmla="*/ 392326 h 677"/>
                <a:gd name="T52" fmla="*/ 207963 w 1288"/>
                <a:gd name="T53" fmla="*/ 388363 h 677"/>
                <a:gd name="T54" fmla="*/ 290512 w 1288"/>
                <a:gd name="T55" fmla="*/ 387570 h 677"/>
                <a:gd name="T56" fmla="*/ 334169 w 1288"/>
                <a:gd name="T57" fmla="*/ 382022 h 677"/>
                <a:gd name="T58" fmla="*/ 359569 w 1288"/>
                <a:gd name="T59" fmla="*/ 365378 h 677"/>
                <a:gd name="T60" fmla="*/ 423069 w 1288"/>
                <a:gd name="T61" fmla="*/ 316238 h 677"/>
                <a:gd name="T62" fmla="*/ 423069 w 1288"/>
                <a:gd name="T63" fmla="*/ 278195 h 677"/>
                <a:gd name="T64" fmla="*/ 443706 w 1288"/>
                <a:gd name="T65" fmla="*/ 235396 h 677"/>
                <a:gd name="T66" fmla="*/ 466725 w 1288"/>
                <a:gd name="T67" fmla="*/ 159308 h 677"/>
                <a:gd name="T68" fmla="*/ 524669 w 1288"/>
                <a:gd name="T69" fmla="*/ 167234 h 677"/>
                <a:gd name="T70" fmla="*/ 542925 w 1288"/>
                <a:gd name="T71" fmla="*/ 106205 h 677"/>
                <a:gd name="T72" fmla="*/ 596106 w 1288"/>
                <a:gd name="T73" fmla="*/ 59443 h 677"/>
                <a:gd name="T74" fmla="*/ 616744 w 1288"/>
                <a:gd name="T75" fmla="*/ 4755 h 677"/>
                <a:gd name="T76" fmla="*/ 654050 w 1288"/>
                <a:gd name="T77" fmla="*/ 23777 h 677"/>
                <a:gd name="T78" fmla="*/ 688975 w 1288"/>
                <a:gd name="T79" fmla="*/ 7133 h 677"/>
                <a:gd name="T80" fmla="*/ 719931 w 1288"/>
                <a:gd name="T81" fmla="*/ 31703 h 677"/>
                <a:gd name="T82" fmla="*/ 773112 w 1288"/>
                <a:gd name="T83" fmla="*/ 46762 h 677"/>
                <a:gd name="T84" fmla="*/ 792956 w 1288"/>
                <a:gd name="T85" fmla="*/ 72917 h 677"/>
                <a:gd name="T86" fmla="*/ 785812 w 1288"/>
                <a:gd name="T87" fmla="*/ 95902 h 677"/>
                <a:gd name="T88" fmla="*/ 771525 w 1288"/>
                <a:gd name="T89" fmla="*/ 110168 h 677"/>
                <a:gd name="T90" fmla="*/ 781050 w 1288"/>
                <a:gd name="T91" fmla="*/ 144249 h 677"/>
                <a:gd name="T92" fmla="*/ 834231 w 1288"/>
                <a:gd name="T93" fmla="*/ 159308 h 677"/>
                <a:gd name="T94" fmla="*/ 923131 w 1288"/>
                <a:gd name="T95" fmla="*/ 219544 h 677"/>
                <a:gd name="T96" fmla="*/ 862013 w 1288"/>
                <a:gd name="T97" fmla="*/ 201315 h 677"/>
                <a:gd name="T98" fmla="*/ 895350 w 1288"/>
                <a:gd name="T99" fmla="*/ 233018 h 677"/>
                <a:gd name="T100" fmla="*/ 942975 w 1288"/>
                <a:gd name="T101" fmla="*/ 263136 h 677"/>
                <a:gd name="T102" fmla="*/ 915194 w 1288"/>
                <a:gd name="T103" fmla="*/ 289291 h 6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88"/>
                <a:gd name="T157" fmla="*/ 0 h 677"/>
                <a:gd name="T158" fmla="*/ 1288 w 1288"/>
                <a:gd name="T159" fmla="*/ 677 h 6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88" h="677">
                  <a:moveTo>
                    <a:pt x="1175" y="376"/>
                  </a:moveTo>
                  <a:lnTo>
                    <a:pt x="1176" y="377"/>
                  </a:lnTo>
                  <a:lnTo>
                    <a:pt x="1178" y="376"/>
                  </a:lnTo>
                  <a:lnTo>
                    <a:pt x="1194" y="382"/>
                  </a:lnTo>
                  <a:lnTo>
                    <a:pt x="1194" y="384"/>
                  </a:lnTo>
                  <a:lnTo>
                    <a:pt x="1197" y="405"/>
                  </a:lnTo>
                  <a:lnTo>
                    <a:pt x="1198" y="409"/>
                  </a:lnTo>
                  <a:lnTo>
                    <a:pt x="1199" y="410"/>
                  </a:lnTo>
                  <a:lnTo>
                    <a:pt x="1207" y="411"/>
                  </a:lnTo>
                  <a:lnTo>
                    <a:pt x="1220" y="414"/>
                  </a:lnTo>
                  <a:lnTo>
                    <a:pt x="1230" y="414"/>
                  </a:lnTo>
                  <a:lnTo>
                    <a:pt x="1249" y="409"/>
                  </a:lnTo>
                  <a:lnTo>
                    <a:pt x="1288" y="476"/>
                  </a:lnTo>
                  <a:lnTo>
                    <a:pt x="1266" y="480"/>
                  </a:lnTo>
                  <a:lnTo>
                    <a:pt x="1248" y="484"/>
                  </a:lnTo>
                  <a:lnTo>
                    <a:pt x="1226" y="488"/>
                  </a:lnTo>
                  <a:lnTo>
                    <a:pt x="1223" y="489"/>
                  </a:lnTo>
                  <a:lnTo>
                    <a:pt x="1215" y="490"/>
                  </a:lnTo>
                  <a:lnTo>
                    <a:pt x="1211" y="490"/>
                  </a:lnTo>
                  <a:lnTo>
                    <a:pt x="1205" y="492"/>
                  </a:lnTo>
                  <a:lnTo>
                    <a:pt x="1186" y="495"/>
                  </a:lnTo>
                  <a:lnTo>
                    <a:pt x="1185" y="495"/>
                  </a:lnTo>
                  <a:lnTo>
                    <a:pt x="1179" y="497"/>
                  </a:lnTo>
                  <a:lnTo>
                    <a:pt x="1178" y="497"/>
                  </a:lnTo>
                  <a:lnTo>
                    <a:pt x="1144" y="503"/>
                  </a:lnTo>
                  <a:lnTo>
                    <a:pt x="1124" y="507"/>
                  </a:lnTo>
                  <a:lnTo>
                    <a:pt x="1117" y="509"/>
                  </a:lnTo>
                  <a:lnTo>
                    <a:pt x="1117" y="510"/>
                  </a:lnTo>
                  <a:lnTo>
                    <a:pt x="1087" y="515"/>
                  </a:lnTo>
                  <a:lnTo>
                    <a:pt x="1083" y="516"/>
                  </a:lnTo>
                  <a:lnTo>
                    <a:pt x="1076" y="518"/>
                  </a:lnTo>
                  <a:lnTo>
                    <a:pt x="1063" y="520"/>
                  </a:lnTo>
                  <a:lnTo>
                    <a:pt x="1054" y="522"/>
                  </a:lnTo>
                  <a:lnTo>
                    <a:pt x="1013" y="530"/>
                  </a:lnTo>
                  <a:lnTo>
                    <a:pt x="1009" y="530"/>
                  </a:lnTo>
                  <a:lnTo>
                    <a:pt x="977" y="536"/>
                  </a:lnTo>
                  <a:lnTo>
                    <a:pt x="971" y="538"/>
                  </a:lnTo>
                  <a:lnTo>
                    <a:pt x="965" y="539"/>
                  </a:lnTo>
                  <a:lnTo>
                    <a:pt x="955" y="540"/>
                  </a:lnTo>
                  <a:lnTo>
                    <a:pt x="946" y="541"/>
                  </a:lnTo>
                  <a:lnTo>
                    <a:pt x="939" y="543"/>
                  </a:lnTo>
                  <a:lnTo>
                    <a:pt x="932" y="544"/>
                  </a:lnTo>
                  <a:lnTo>
                    <a:pt x="903" y="549"/>
                  </a:lnTo>
                  <a:lnTo>
                    <a:pt x="898" y="551"/>
                  </a:lnTo>
                  <a:lnTo>
                    <a:pt x="887" y="552"/>
                  </a:lnTo>
                  <a:lnTo>
                    <a:pt x="878" y="555"/>
                  </a:lnTo>
                  <a:lnTo>
                    <a:pt x="872" y="556"/>
                  </a:lnTo>
                  <a:lnTo>
                    <a:pt x="865" y="557"/>
                  </a:lnTo>
                  <a:lnTo>
                    <a:pt x="857" y="559"/>
                  </a:lnTo>
                  <a:lnTo>
                    <a:pt x="837" y="561"/>
                  </a:lnTo>
                  <a:lnTo>
                    <a:pt x="818" y="565"/>
                  </a:lnTo>
                  <a:lnTo>
                    <a:pt x="815" y="565"/>
                  </a:lnTo>
                  <a:lnTo>
                    <a:pt x="811" y="566"/>
                  </a:lnTo>
                  <a:lnTo>
                    <a:pt x="808" y="566"/>
                  </a:lnTo>
                  <a:lnTo>
                    <a:pt x="805" y="568"/>
                  </a:lnTo>
                  <a:lnTo>
                    <a:pt x="802" y="568"/>
                  </a:lnTo>
                  <a:lnTo>
                    <a:pt x="753" y="577"/>
                  </a:lnTo>
                  <a:lnTo>
                    <a:pt x="738" y="578"/>
                  </a:lnTo>
                  <a:lnTo>
                    <a:pt x="734" y="580"/>
                  </a:lnTo>
                  <a:lnTo>
                    <a:pt x="713" y="584"/>
                  </a:lnTo>
                  <a:lnTo>
                    <a:pt x="690" y="586"/>
                  </a:lnTo>
                  <a:lnTo>
                    <a:pt x="681" y="589"/>
                  </a:lnTo>
                  <a:lnTo>
                    <a:pt x="671" y="590"/>
                  </a:lnTo>
                  <a:lnTo>
                    <a:pt x="657" y="593"/>
                  </a:lnTo>
                  <a:lnTo>
                    <a:pt x="630" y="597"/>
                  </a:lnTo>
                  <a:lnTo>
                    <a:pt x="610" y="599"/>
                  </a:lnTo>
                  <a:lnTo>
                    <a:pt x="606" y="601"/>
                  </a:lnTo>
                  <a:lnTo>
                    <a:pt x="601" y="601"/>
                  </a:lnTo>
                  <a:lnTo>
                    <a:pt x="590" y="603"/>
                  </a:lnTo>
                  <a:lnTo>
                    <a:pt x="561" y="607"/>
                  </a:lnTo>
                  <a:lnTo>
                    <a:pt x="537" y="610"/>
                  </a:lnTo>
                  <a:lnTo>
                    <a:pt x="527" y="611"/>
                  </a:lnTo>
                  <a:lnTo>
                    <a:pt x="517" y="612"/>
                  </a:lnTo>
                  <a:lnTo>
                    <a:pt x="508" y="612"/>
                  </a:lnTo>
                  <a:lnTo>
                    <a:pt x="492" y="615"/>
                  </a:lnTo>
                  <a:lnTo>
                    <a:pt x="482" y="616"/>
                  </a:lnTo>
                  <a:lnTo>
                    <a:pt x="473" y="618"/>
                  </a:lnTo>
                  <a:lnTo>
                    <a:pt x="470" y="619"/>
                  </a:lnTo>
                  <a:lnTo>
                    <a:pt x="469" y="619"/>
                  </a:lnTo>
                  <a:lnTo>
                    <a:pt x="466" y="619"/>
                  </a:lnTo>
                  <a:lnTo>
                    <a:pt x="465" y="619"/>
                  </a:lnTo>
                  <a:lnTo>
                    <a:pt x="460" y="619"/>
                  </a:lnTo>
                  <a:lnTo>
                    <a:pt x="435" y="623"/>
                  </a:lnTo>
                  <a:lnTo>
                    <a:pt x="393" y="627"/>
                  </a:lnTo>
                  <a:lnTo>
                    <a:pt x="386" y="628"/>
                  </a:lnTo>
                  <a:lnTo>
                    <a:pt x="370" y="630"/>
                  </a:lnTo>
                  <a:lnTo>
                    <a:pt x="364" y="631"/>
                  </a:lnTo>
                  <a:lnTo>
                    <a:pt x="339" y="632"/>
                  </a:lnTo>
                  <a:lnTo>
                    <a:pt x="331" y="634"/>
                  </a:lnTo>
                  <a:lnTo>
                    <a:pt x="335" y="628"/>
                  </a:lnTo>
                  <a:lnTo>
                    <a:pt x="319" y="631"/>
                  </a:lnTo>
                  <a:lnTo>
                    <a:pt x="306" y="632"/>
                  </a:lnTo>
                  <a:lnTo>
                    <a:pt x="290" y="635"/>
                  </a:lnTo>
                  <a:lnTo>
                    <a:pt x="288" y="639"/>
                  </a:lnTo>
                  <a:lnTo>
                    <a:pt x="254" y="644"/>
                  </a:lnTo>
                  <a:lnTo>
                    <a:pt x="248" y="644"/>
                  </a:lnTo>
                  <a:lnTo>
                    <a:pt x="243" y="645"/>
                  </a:lnTo>
                  <a:lnTo>
                    <a:pt x="238" y="645"/>
                  </a:lnTo>
                  <a:lnTo>
                    <a:pt x="236" y="647"/>
                  </a:lnTo>
                  <a:lnTo>
                    <a:pt x="229" y="647"/>
                  </a:lnTo>
                  <a:lnTo>
                    <a:pt x="216" y="649"/>
                  </a:lnTo>
                  <a:lnTo>
                    <a:pt x="195" y="652"/>
                  </a:lnTo>
                  <a:lnTo>
                    <a:pt x="176" y="655"/>
                  </a:lnTo>
                  <a:lnTo>
                    <a:pt x="175" y="655"/>
                  </a:lnTo>
                  <a:lnTo>
                    <a:pt x="168" y="656"/>
                  </a:lnTo>
                  <a:lnTo>
                    <a:pt x="140" y="660"/>
                  </a:lnTo>
                  <a:lnTo>
                    <a:pt x="133" y="661"/>
                  </a:lnTo>
                  <a:lnTo>
                    <a:pt x="115" y="664"/>
                  </a:lnTo>
                  <a:lnTo>
                    <a:pt x="69" y="669"/>
                  </a:lnTo>
                  <a:lnTo>
                    <a:pt x="66" y="669"/>
                  </a:lnTo>
                  <a:lnTo>
                    <a:pt x="34" y="673"/>
                  </a:lnTo>
                  <a:lnTo>
                    <a:pt x="9" y="677"/>
                  </a:lnTo>
                  <a:lnTo>
                    <a:pt x="5" y="677"/>
                  </a:lnTo>
                  <a:lnTo>
                    <a:pt x="0" y="677"/>
                  </a:lnTo>
                  <a:lnTo>
                    <a:pt x="8" y="672"/>
                  </a:lnTo>
                  <a:lnTo>
                    <a:pt x="27" y="660"/>
                  </a:lnTo>
                  <a:lnTo>
                    <a:pt x="34" y="660"/>
                  </a:lnTo>
                  <a:lnTo>
                    <a:pt x="86" y="636"/>
                  </a:lnTo>
                  <a:lnTo>
                    <a:pt x="86" y="630"/>
                  </a:lnTo>
                  <a:lnTo>
                    <a:pt x="123" y="603"/>
                  </a:lnTo>
                  <a:lnTo>
                    <a:pt x="124" y="603"/>
                  </a:lnTo>
                  <a:lnTo>
                    <a:pt x="123" y="588"/>
                  </a:lnTo>
                  <a:lnTo>
                    <a:pt x="140" y="576"/>
                  </a:lnTo>
                  <a:lnTo>
                    <a:pt x="143" y="556"/>
                  </a:lnTo>
                  <a:lnTo>
                    <a:pt x="165" y="539"/>
                  </a:lnTo>
                  <a:lnTo>
                    <a:pt x="166" y="538"/>
                  </a:lnTo>
                  <a:lnTo>
                    <a:pt x="184" y="526"/>
                  </a:lnTo>
                  <a:lnTo>
                    <a:pt x="194" y="522"/>
                  </a:lnTo>
                  <a:lnTo>
                    <a:pt x="203" y="514"/>
                  </a:lnTo>
                  <a:lnTo>
                    <a:pt x="219" y="495"/>
                  </a:lnTo>
                  <a:lnTo>
                    <a:pt x="236" y="477"/>
                  </a:lnTo>
                  <a:lnTo>
                    <a:pt x="251" y="460"/>
                  </a:lnTo>
                  <a:lnTo>
                    <a:pt x="259" y="464"/>
                  </a:lnTo>
                  <a:lnTo>
                    <a:pt x="255" y="467"/>
                  </a:lnTo>
                  <a:lnTo>
                    <a:pt x="262" y="490"/>
                  </a:lnTo>
                  <a:lnTo>
                    <a:pt x="299" y="511"/>
                  </a:lnTo>
                  <a:lnTo>
                    <a:pt x="310" y="516"/>
                  </a:lnTo>
                  <a:lnTo>
                    <a:pt x="345" y="498"/>
                  </a:lnTo>
                  <a:lnTo>
                    <a:pt x="357" y="484"/>
                  </a:lnTo>
                  <a:lnTo>
                    <a:pt x="366" y="489"/>
                  </a:lnTo>
                  <a:lnTo>
                    <a:pt x="379" y="497"/>
                  </a:lnTo>
                  <a:lnTo>
                    <a:pt x="383" y="499"/>
                  </a:lnTo>
                  <a:lnTo>
                    <a:pt x="398" y="489"/>
                  </a:lnTo>
                  <a:lnTo>
                    <a:pt x="421" y="481"/>
                  </a:lnTo>
                  <a:lnTo>
                    <a:pt x="421" y="482"/>
                  </a:lnTo>
                  <a:lnTo>
                    <a:pt x="441" y="469"/>
                  </a:lnTo>
                  <a:lnTo>
                    <a:pt x="434" y="463"/>
                  </a:lnTo>
                  <a:lnTo>
                    <a:pt x="435" y="453"/>
                  </a:lnTo>
                  <a:lnTo>
                    <a:pt x="437" y="453"/>
                  </a:lnTo>
                  <a:lnTo>
                    <a:pt x="453" y="461"/>
                  </a:lnTo>
                  <a:lnTo>
                    <a:pt x="494" y="436"/>
                  </a:lnTo>
                  <a:lnTo>
                    <a:pt x="499" y="444"/>
                  </a:lnTo>
                  <a:lnTo>
                    <a:pt x="521" y="426"/>
                  </a:lnTo>
                  <a:lnTo>
                    <a:pt x="529" y="405"/>
                  </a:lnTo>
                  <a:lnTo>
                    <a:pt x="533" y="399"/>
                  </a:lnTo>
                  <a:lnTo>
                    <a:pt x="527" y="397"/>
                  </a:lnTo>
                  <a:lnTo>
                    <a:pt x="523" y="394"/>
                  </a:lnTo>
                  <a:lnTo>
                    <a:pt x="517" y="389"/>
                  </a:lnTo>
                  <a:lnTo>
                    <a:pt x="526" y="371"/>
                  </a:lnTo>
                  <a:lnTo>
                    <a:pt x="533" y="351"/>
                  </a:lnTo>
                  <a:lnTo>
                    <a:pt x="548" y="334"/>
                  </a:lnTo>
                  <a:lnTo>
                    <a:pt x="555" y="323"/>
                  </a:lnTo>
                  <a:lnTo>
                    <a:pt x="555" y="322"/>
                  </a:lnTo>
                  <a:lnTo>
                    <a:pt x="559" y="309"/>
                  </a:lnTo>
                  <a:lnTo>
                    <a:pt x="559" y="297"/>
                  </a:lnTo>
                  <a:lnTo>
                    <a:pt x="566" y="278"/>
                  </a:lnTo>
                  <a:lnTo>
                    <a:pt x="578" y="267"/>
                  </a:lnTo>
                  <a:lnTo>
                    <a:pt x="582" y="248"/>
                  </a:lnTo>
                  <a:lnTo>
                    <a:pt x="584" y="244"/>
                  </a:lnTo>
                  <a:lnTo>
                    <a:pt x="588" y="201"/>
                  </a:lnTo>
                  <a:lnTo>
                    <a:pt x="603" y="204"/>
                  </a:lnTo>
                  <a:lnTo>
                    <a:pt x="622" y="222"/>
                  </a:lnTo>
                  <a:lnTo>
                    <a:pt x="649" y="226"/>
                  </a:lnTo>
                  <a:lnTo>
                    <a:pt x="658" y="215"/>
                  </a:lnTo>
                  <a:lnTo>
                    <a:pt x="661" y="211"/>
                  </a:lnTo>
                  <a:lnTo>
                    <a:pt x="664" y="206"/>
                  </a:lnTo>
                  <a:lnTo>
                    <a:pt x="662" y="204"/>
                  </a:lnTo>
                  <a:lnTo>
                    <a:pt x="677" y="152"/>
                  </a:lnTo>
                  <a:lnTo>
                    <a:pt x="683" y="136"/>
                  </a:lnTo>
                  <a:lnTo>
                    <a:pt x="684" y="134"/>
                  </a:lnTo>
                  <a:lnTo>
                    <a:pt x="708" y="147"/>
                  </a:lnTo>
                  <a:lnTo>
                    <a:pt x="721" y="114"/>
                  </a:lnTo>
                  <a:lnTo>
                    <a:pt x="745" y="94"/>
                  </a:lnTo>
                  <a:lnTo>
                    <a:pt x="747" y="83"/>
                  </a:lnTo>
                  <a:lnTo>
                    <a:pt x="751" y="75"/>
                  </a:lnTo>
                  <a:lnTo>
                    <a:pt x="760" y="67"/>
                  </a:lnTo>
                  <a:lnTo>
                    <a:pt x="764" y="30"/>
                  </a:lnTo>
                  <a:lnTo>
                    <a:pt x="761" y="0"/>
                  </a:lnTo>
                  <a:lnTo>
                    <a:pt x="772" y="5"/>
                  </a:lnTo>
                  <a:lnTo>
                    <a:pt x="777" y="6"/>
                  </a:lnTo>
                  <a:lnTo>
                    <a:pt x="783" y="10"/>
                  </a:lnTo>
                  <a:lnTo>
                    <a:pt x="796" y="17"/>
                  </a:lnTo>
                  <a:lnTo>
                    <a:pt x="802" y="19"/>
                  </a:lnTo>
                  <a:lnTo>
                    <a:pt x="820" y="29"/>
                  </a:lnTo>
                  <a:lnTo>
                    <a:pt x="824" y="30"/>
                  </a:lnTo>
                  <a:lnTo>
                    <a:pt x="825" y="31"/>
                  </a:lnTo>
                  <a:lnTo>
                    <a:pt x="857" y="47"/>
                  </a:lnTo>
                  <a:lnTo>
                    <a:pt x="862" y="23"/>
                  </a:lnTo>
                  <a:lnTo>
                    <a:pt x="863" y="14"/>
                  </a:lnTo>
                  <a:lnTo>
                    <a:pt x="868" y="9"/>
                  </a:lnTo>
                  <a:lnTo>
                    <a:pt x="873" y="6"/>
                  </a:lnTo>
                  <a:lnTo>
                    <a:pt x="879" y="9"/>
                  </a:lnTo>
                  <a:lnTo>
                    <a:pt x="906" y="15"/>
                  </a:lnTo>
                  <a:lnTo>
                    <a:pt x="913" y="21"/>
                  </a:lnTo>
                  <a:lnTo>
                    <a:pt x="907" y="40"/>
                  </a:lnTo>
                  <a:lnTo>
                    <a:pt x="933" y="47"/>
                  </a:lnTo>
                  <a:lnTo>
                    <a:pt x="940" y="47"/>
                  </a:lnTo>
                  <a:lnTo>
                    <a:pt x="955" y="51"/>
                  </a:lnTo>
                  <a:lnTo>
                    <a:pt x="956" y="56"/>
                  </a:lnTo>
                  <a:lnTo>
                    <a:pt x="974" y="59"/>
                  </a:lnTo>
                  <a:lnTo>
                    <a:pt x="980" y="64"/>
                  </a:lnTo>
                  <a:lnTo>
                    <a:pt x="993" y="73"/>
                  </a:lnTo>
                  <a:lnTo>
                    <a:pt x="994" y="80"/>
                  </a:lnTo>
                  <a:lnTo>
                    <a:pt x="999" y="89"/>
                  </a:lnTo>
                  <a:lnTo>
                    <a:pt x="999" y="92"/>
                  </a:lnTo>
                  <a:lnTo>
                    <a:pt x="1000" y="97"/>
                  </a:lnTo>
                  <a:lnTo>
                    <a:pt x="994" y="106"/>
                  </a:lnTo>
                  <a:lnTo>
                    <a:pt x="990" y="111"/>
                  </a:lnTo>
                  <a:lnTo>
                    <a:pt x="988" y="113"/>
                  </a:lnTo>
                  <a:lnTo>
                    <a:pt x="990" y="121"/>
                  </a:lnTo>
                  <a:lnTo>
                    <a:pt x="980" y="126"/>
                  </a:lnTo>
                  <a:lnTo>
                    <a:pt x="977" y="123"/>
                  </a:lnTo>
                  <a:lnTo>
                    <a:pt x="975" y="123"/>
                  </a:lnTo>
                  <a:lnTo>
                    <a:pt x="972" y="126"/>
                  </a:lnTo>
                  <a:lnTo>
                    <a:pt x="972" y="139"/>
                  </a:lnTo>
                  <a:lnTo>
                    <a:pt x="970" y="151"/>
                  </a:lnTo>
                  <a:lnTo>
                    <a:pt x="970" y="152"/>
                  </a:lnTo>
                  <a:lnTo>
                    <a:pt x="968" y="164"/>
                  </a:lnTo>
                  <a:lnTo>
                    <a:pt x="978" y="180"/>
                  </a:lnTo>
                  <a:lnTo>
                    <a:pt x="984" y="182"/>
                  </a:lnTo>
                  <a:lnTo>
                    <a:pt x="1020" y="167"/>
                  </a:lnTo>
                  <a:lnTo>
                    <a:pt x="1026" y="185"/>
                  </a:lnTo>
                  <a:lnTo>
                    <a:pt x="1035" y="189"/>
                  </a:lnTo>
                  <a:lnTo>
                    <a:pt x="1038" y="196"/>
                  </a:lnTo>
                  <a:lnTo>
                    <a:pt x="1051" y="201"/>
                  </a:lnTo>
                  <a:lnTo>
                    <a:pt x="1093" y="197"/>
                  </a:lnTo>
                  <a:lnTo>
                    <a:pt x="1115" y="215"/>
                  </a:lnTo>
                  <a:lnTo>
                    <a:pt x="1167" y="235"/>
                  </a:lnTo>
                  <a:lnTo>
                    <a:pt x="1162" y="263"/>
                  </a:lnTo>
                  <a:lnTo>
                    <a:pt x="1163" y="277"/>
                  </a:lnTo>
                  <a:lnTo>
                    <a:pt x="1172" y="285"/>
                  </a:lnTo>
                  <a:lnTo>
                    <a:pt x="1135" y="289"/>
                  </a:lnTo>
                  <a:lnTo>
                    <a:pt x="1119" y="271"/>
                  </a:lnTo>
                  <a:lnTo>
                    <a:pt x="1106" y="265"/>
                  </a:lnTo>
                  <a:lnTo>
                    <a:pt x="1086" y="254"/>
                  </a:lnTo>
                  <a:lnTo>
                    <a:pt x="1080" y="254"/>
                  </a:lnTo>
                  <a:lnTo>
                    <a:pt x="1087" y="263"/>
                  </a:lnTo>
                  <a:lnTo>
                    <a:pt x="1101" y="271"/>
                  </a:lnTo>
                  <a:lnTo>
                    <a:pt x="1111" y="273"/>
                  </a:lnTo>
                  <a:lnTo>
                    <a:pt x="1128" y="294"/>
                  </a:lnTo>
                  <a:lnTo>
                    <a:pt x="1162" y="298"/>
                  </a:lnTo>
                  <a:lnTo>
                    <a:pt x="1163" y="306"/>
                  </a:lnTo>
                  <a:lnTo>
                    <a:pt x="1169" y="311"/>
                  </a:lnTo>
                  <a:lnTo>
                    <a:pt x="1178" y="309"/>
                  </a:lnTo>
                  <a:lnTo>
                    <a:pt x="1188" y="332"/>
                  </a:lnTo>
                  <a:lnTo>
                    <a:pt x="1169" y="335"/>
                  </a:lnTo>
                  <a:lnTo>
                    <a:pt x="1163" y="332"/>
                  </a:lnTo>
                  <a:lnTo>
                    <a:pt x="1157" y="340"/>
                  </a:lnTo>
                  <a:lnTo>
                    <a:pt x="1173" y="356"/>
                  </a:lnTo>
                  <a:lnTo>
                    <a:pt x="1153" y="365"/>
                  </a:lnTo>
                  <a:lnTo>
                    <a:pt x="1154" y="367"/>
                  </a:lnTo>
                  <a:lnTo>
                    <a:pt x="1173" y="364"/>
                  </a:lnTo>
                  <a:lnTo>
                    <a:pt x="1175" y="376"/>
                  </a:lnTo>
                  <a:close/>
                </a:path>
              </a:pathLst>
            </a:custGeom>
            <a:solidFill>
              <a:srgbClr val="4F81BD"/>
            </a:solidFill>
            <a:ln w="1651">
              <a:solidFill>
                <a:srgbClr val="000000"/>
              </a:solidFill>
              <a:round/>
              <a:headEnd/>
              <a:tailEnd/>
            </a:ln>
          </p:spPr>
          <p:txBody>
            <a:bodyPr/>
            <a:lstStyle/>
            <a:p>
              <a:endParaRPr lang="en-US"/>
            </a:p>
          </p:txBody>
        </p:sp>
        <p:sp>
          <p:nvSpPr>
            <p:cNvPr id="20493" name="Freeform 12"/>
            <p:cNvSpPr>
              <a:spLocks/>
            </p:cNvSpPr>
            <p:nvPr/>
          </p:nvSpPr>
          <p:spPr bwMode="auto">
            <a:xfrm>
              <a:off x="7613650" y="2965450"/>
              <a:ext cx="69850" cy="160338"/>
            </a:xfrm>
            <a:custGeom>
              <a:avLst/>
              <a:gdLst>
                <a:gd name="T0" fmla="*/ 0 w 88"/>
                <a:gd name="T1" fmla="*/ 90140 h 201"/>
                <a:gd name="T2" fmla="*/ 0 w 88"/>
                <a:gd name="T3" fmla="*/ 137205 h 201"/>
                <a:gd name="T4" fmla="*/ 14288 w 88"/>
                <a:gd name="T5" fmla="*/ 160338 h 201"/>
                <a:gd name="T6" fmla="*/ 13494 w 88"/>
                <a:gd name="T7" fmla="*/ 153956 h 201"/>
                <a:gd name="T8" fmla="*/ 18256 w 88"/>
                <a:gd name="T9" fmla="*/ 153159 h 201"/>
                <a:gd name="T10" fmla="*/ 16669 w 88"/>
                <a:gd name="T11" fmla="*/ 155552 h 201"/>
                <a:gd name="T12" fmla="*/ 29369 w 88"/>
                <a:gd name="T13" fmla="*/ 133216 h 201"/>
                <a:gd name="T14" fmla="*/ 36512 w 88"/>
                <a:gd name="T15" fmla="*/ 95724 h 201"/>
                <a:gd name="T16" fmla="*/ 44450 w 88"/>
                <a:gd name="T17" fmla="*/ 37492 h 201"/>
                <a:gd name="T18" fmla="*/ 51594 w 88"/>
                <a:gd name="T19" fmla="*/ 27920 h 201"/>
                <a:gd name="T20" fmla="*/ 59531 w 88"/>
                <a:gd name="T21" fmla="*/ 27920 h 201"/>
                <a:gd name="T22" fmla="*/ 69850 w 88"/>
                <a:gd name="T23" fmla="*/ 0 h 201"/>
                <a:gd name="T24" fmla="*/ 50800 w 88"/>
                <a:gd name="T25" fmla="*/ 6382 h 201"/>
                <a:gd name="T26" fmla="*/ 41275 w 88"/>
                <a:gd name="T27" fmla="*/ 9572 h 201"/>
                <a:gd name="T28" fmla="*/ 23019 w 88"/>
                <a:gd name="T29" fmla="*/ 14359 h 201"/>
                <a:gd name="T30" fmla="*/ 23019 w 88"/>
                <a:gd name="T31" fmla="*/ 15954 h 201"/>
                <a:gd name="T32" fmla="*/ 19050 w 88"/>
                <a:gd name="T33" fmla="*/ 23133 h 201"/>
                <a:gd name="T34" fmla="*/ 10319 w 88"/>
                <a:gd name="T35" fmla="*/ 32706 h 201"/>
                <a:gd name="T36" fmla="*/ 19050 w 88"/>
                <a:gd name="T37" fmla="*/ 34301 h 201"/>
                <a:gd name="T38" fmla="*/ 0 w 88"/>
                <a:gd name="T39" fmla="*/ 77377 h 201"/>
                <a:gd name="T40" fmla="*/ 0 w 88"/>
                <a:gd name="T41" fmla="*/ 90140 h 2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201"/>
                <a:gd name="T65" fmla="*/ 88 w 88"/>
                <a:gd name="T66" fmla="*/ 201 h 2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201">
                  <a:moveTo>
                    <a:pt x="0" y="113"/>
                  </a:moveTo>
                  <a:lnTo>
                    <a:pt x="0" y="172"/>
                  </a:lnTo>
                  <a:lnTo>
                    <a:pt x="18" y="201"/>
                  </a:lnTo>
                  <a:lnTo>
                    <a:pt x="17" y="193"/>
                  </a:lnTo>
                  <a:lnTo>
                    <a:pt x="23" y="192"/>
                  </a:lnTo>
                  <a:lnTo>
                    <a:pt x="21" y="195"/>
                  </a:lnTo>
                  <a:lnTo>
                    <a:pt x="37" y="167"/>
                  </a:lnTo>
                  <a:lnTo>
                    <a:pt x="46" y="120"/>
                  </a:lnTo>
                  <a:lnTo>
                    <a:pt x="56" y="47"/>
                  </a:lnTo>
                  <a:lnTo>
                    <a:pt x="65" y="35"/>
                  </a:lnTo>
                  <a:lnTo>
                    <a:pt x="75" y="35"/>
                  </a:lnTo>
                  <a:lnTo>
                    <a:pt x="88" y="0"/>
                  </a:lnTo>
                  <a:lnTo>
                    <a:pt x="64" y="8"/>
                  </a:lnTo>
                  <a:lnTo>
                    <a:pt x="52" y="12"/>
                  </a:lnTo>
                  <a:lnTo>
                    <a:pt x="29" y="18"/>
                  </a:lnTo>
                  <a:lnTo>
                    <a:pt x="29" y="20"/>
                  </a:lnTo>
                  <a:lnTo>
                    <a:pt x="24" y="29"/>
                  </a:lnTo>
                  <a:lnTo>
                    <a:pt x="13" y="41"/>
                  </a:lnTo>
                  <a:lnTo>
                    <a:pt x="24" y="43"/>
                  </a:lnTo>
                  <a:lnTo>
                    <a:pt x="0" y="97"/>
                  </a:lnTo>
                  <a:lnTo>
                    <a:pt x="0" y="113"/>
                  </a:lnTo>
                  <a:close/>
                </a:path>
              </a:pathLst>
            </a:custGeom>
            <a:solidFill>
              <a:srgbClr val="4F81BD"/>
            </a:solidFill>
            <a:ln w="1651">
              <a:solidFill>
                <a:srgbClr val="000000"/>
              </a:solidFill>
              <a:round/>
              <a:headEnd/>
              <a:tailEnd/>
            </a:ln>
          </p:spPr>
          <p:txBody>
            <a:bodyPr/>
            <a:lstStyle/>
            <a:p>
              <a:endParaRPr lang="en-US"/>
            </a:p>
          </p:txBody>
        </p:sp>
        <p:sp>
          <p:nvSpPr>
            <p:cNvPr id="20494" name="Freeform 13"/>
            <p:cNvSpPr>
              <a:spLocks/>
            </p:cNvSpPr>
            <p:nvPr/>
          </p:nvSpPr>
          <p:spPr bwMode="auto">
            <a:xfrm>
              <a:off x="6732588" y="2693988"/>
              <a:ext cx="592137" cy="541338"/>
            </a:xfrm>
            <a:custGeom>
              <a:avLst/>
              <a:gdLst>
                <a:gd name="T0" fmla="*/ 144269 w 747"/>
                <a:gd name="T1" fmla="*/ 202406 h 682"/>
                <a:gd name="T2" fmla="*/ 167257 w 747"/>
                <a:gd name="T3" fmla="*/ 175419 h 682"/>
                <a:gd name="T4" fmla="*/ 184696 w 747"/>
                <a:gd name="T5" fmla="*/ 159544 h 682"/>
                <a:gd name="T6" fmla="*/ 185489 w 747"/>
                <a:gd name="T7" fmla="*/ 125413 h 682"/>
                <a:gd name="T8" fmla="*/ 191830 w 747"/>
                <a:gd name="T9" fmla="*/ 95250 h 682"/>
                <a:gd name="T10" fmla="*/ 194208 w 747"/>
                <a:gd name="T11" fmla="*/ 72231 h 682"/>
                <a:gd name="T12" fmla="*/ 194208 w 747"/>
                <a:gd name="T13" fmla="*/ 38894 h 682"/>
                <a:gd name="T14" fmla="*/ 187867 w 747"/>
                <a:gd name="T15" fmla="*/ 5556 h 682"/>
                <a:gd name="T16" fmla="*/ 200550 w 747"/>
                <a:gd name="T17" fmla="*/ 2381 h 682"/>
                <a:gd name="T18" fmla="*/ 205306 w 747"/>
                <a:gd name="T19" fmla="*/ 26988 h 682"/>
                <a:gd name="T20" fmla="*/ 212440 w 747"/>
                <a:gd name="T21" fmla="*/ 58738 h 682"/>
                <a:gd name="T22" fmla="*/ 214818 w 747"/>
                <a:gd name="T23" fmla="*/ 75406 h 682"/>
                <a:gd name="T24" fmla="*/ 219574 w 747"/>
                <a:gd name="T25" fmla="*/ 96044 h 682"/>
                <a:gd name="T26" fmla="*/ 227501 w 747"/>
                <a:gd name="T27" fmla="*/ 135731 h 682"/>
                <a:gd name="T28" fmla="*/ 240184 w 747"/>
                <a:gd name="T29" fmla="*/ 136525 h 682"/>
                <a:gd name="T30" fmla="*/ 303599 w 747"/>
                <a:gd name="T31" fmla="*/ 126206 h 682"/>
                <a:gd name="T32" fmla="*/ 321831 w 747"/>
                <a:gd name="T33" fmla="*/ 123031 h 682"/>
                <a:gd name="T34" fmla="*/ 357502 w 747"/>
                <a:gd name="T35" fmla="*/ 116681 h 682"/>
                <a:gd name="T36" fmla="*/ 374941 w 747"/>
                <a:gd name="T37" fmla="*/ 195263 h 682"/>
                <a:gd name="T38" fmla="*/ 397929 w 747"/>
                <a:gd name="T39" fmla="*/ 166688 h 682"/>
                <a:gd name="T40" fmla="*/ 425673 w 747"/>
                <a:gd name="T41" fmla="*/ 146844 h 682"/>
                <a:gd name="T42" fmla="*/ 470856 w 747"/>
                <a:gd name="T43" fmla="*/ 126206 h 682"/>
                <a:gd name="T44" fmla="*/ 499393 w 747"/>
                <a:gd name="T45" fmla="*/ 110331 h 682"/>
                <a:gd name="T46" fmla="*/ 513661 w 747"/>
                <a:gd name="T47" fmla="*/ 105569 h 682"/>
                <a:gd name="T48" fmla="*/ 546954 w 747"/>
                <a:gd name="T49" fmla="*/ 103188 h 682"/>
                <a:gd name="T50" fmla="*/ 585003 w 747"/>
                <a:gd name="T51" fmla="*/ 125413 h 682"/>
                <a:gd name="T52" fmla="*/ 588174 w 747"/>
                <a:gd name="T53" fmla="*/ 142875 h 682"/>
                <a:gd name="T54" fmla="*/ 558051 w 747"/>
                <a:gd name="T55" fmla="*/ 156369 h 682"/>
                <a:gd name="T56" fmla="*/ 539820 w 747"/>
                <a:gd name="T57" fmla="*/ 146844 h 682"/>
                <a:gd name="T58" fmla="*/ 520003 w 747"/>
                <a:gd name="T59" fmla="*/ 136525 h 682"/>
                <a:gd name="T60" fmla="*/ 509698 w 747"/>
                <a:gd name="T61" fmla="*/ 155575 h 682"/>
                <a:gd name="T62" fmla="*/ 496222 w 747"/>
                <a:gd name="T63" fmla="*/ 197644 h 682"/>
                <a:gd name="T64" fmla="*/ 465307 w 747"/>
                <a:gd name="T65" fmla="*/ 248444 h 682"/>
                <a:gd name="T66" fmla="*/ 440734 w 747"/>
                <a:gd name="T67" fmla="*/ 252413 h 682"/>
                <a:gd name="T68" fmla="*/ 428051 w 747"/>
                <a:gd name="T69" fmla="*/ 299244 h 682"/>
                <a:gd name="T70" fmla="*/ 397136 w 747"/>
                <a:gd name="T71" fmla="*/ 307975 h 682"/>
                <a:gd name="T72" fmla="*/ 367014 w 747"/>
                <a:gd name="T73" fmla="*/ 325438 h 682"/>
                <a:gd name="T74" fmla="*/ 352746 w 747"/>
                <a:gd name="T75" fmla="*/ 352425 h 682"/>
                <a:gd name="T76" fmla="*/ 344026 w 747"/>
                <a:gd name="T77" fmla="*/ 387350 h 682"/>
                <a:gd name="T78" fmla="*/ 326587 w 747"/>
                <a:gd name="T79" fmla="*/ 410369 h 682"/>
                <a:gd name="T80" fmla="*/ 318660 w 747"/>
                <a:gd name="T81" fmla="*/ 444500 h 682"/>
                <a:gd name="T82" fmla="*/ 323416 w 747"/>
                <a:gd name="T83" fmla="*/ 453232 h 682"/>
                <a:gd name="T84" fmla="*/ 295672 w 747"/>
                <a:gd name="T85" fmla="*/ 477838 h 682"/>
                <a:gd name="T86" fmla="*/ 248904 w 747"/>
                <a:gd name="T87" fmla="*/ 491332 h 682"/>
                <a:gd name="T88" fmla="*/ 237806 w 747"/>
                <a:gd name="T89" fmla="*/ 514350 h 682"/>
                <a:gd name="T90" fmla="*/ 207684 w 747"/>
                <a:gd name="T91" fmla="*/ 527844 h 682"/>
                <a:gd name="T92" fmla="*/ 187074 w 747"/>
                <a:gd name="T93" fmla="*/ 515938 h 682"/>
                <a:gd name="T94" fmla="*/ 141098 w 747"/>
                <a:gd name="T95" fmla="*/ 537369 h 682"/>
                <a:gd name="T96" fmla="*/ 109391 w 747"/>
                <a:gd name="T97" fmla="*/ 500063 h 682"/>
                <a:gd name="T98" fmla="*/ 81647 w 747"/>
                <a:gd name="T99" fmla="*/ 493713 h 682"/>
                <a:gd name="T100" fmla="*/ 43598 w 747"/>
                <a:gd name="T101" fmla="*/ 463550 h 682"/>
                <a:gd name="T102" fmla="*/ 24573 w 747"/>
                <a:gd name="T103" fmla="*/ 446882 h 682"/>
                <a:gd name="T104" fmla="*/ 2378 w 747"/>
                <a:gd name="T105" fmla="*/ 417513 h 682"/>
                <a:gd name="T106" fmla="*/ 1585 w 747"/>
                <a:gd name="T107" fmla="*/ 381000 h 682"/>
                <a:gd name="T108" fmla="*/ 26951 w 747"/>
                <a:gd name="T109" fmla="*/ 367507 h 682"/>
                <a:gd name="T110" fmla="*/ 38049 w 747"/>
                <a:gd name="T111" fmla="*/ 341313 h 682"/>
                <a:gd name="T112" fmla="*/ 48354 w 747"/>
                <a:gd name="T113" fmla="*/ 334963 h 682"/>
                <a:gd name="T114" fmla="*/ 53903 w 747"/>
                <a:gd name="T115" fmla="*/ 276225 h 682"/>
                <a:gd name="T116" fmla="*/ 80061 w 747"/>
                <a:gd name="T117" fmla="*/ 291307 h 682"/>
                <a:gd name="T118" fmla="*/ 88781 w 747"/>
                <a:gd name="T119" fmla="*/ 251619 h 682"/>
                <a:gd name="T120" fmla="*/ 86403 w 747"/>
                <a:gd name="T121" fmla="*/ 242888 h 682"/>
                <a:gd name="T122" fmla="*/ 107013 w 747"/>
                <a:gd name="T123" fmla="*/ 226219 h 6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7"/>
                <a:gd name="T187" fmla="*/ 0 h 682"/>
                <a:gd name="T188" fmla="*/ 747 w 747"/>
                <a:gd name="T189" fmla="*/ 682 h 6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7" h="682">
                  <a:moveTo>
                    <a:pt x="165" y="267"/>
                  </a:moveTo>
                  <a:lnTo>
                    <a:pt x="176" y="259"/>
                  </a:lnTo>
                  <a:lnTo>
                    <a:pt x="182" y="255"/>
                  </a:lnTo>
                  <a:lnTo>
                    <a:pt x="201" y="239"/>
                  </a:lnTo>
                  <a:lnTo>
                    <a:pt x="204" y="230"/>
                  </a:lnTo>
                  <a:lnTo>
                    <a:pt x="211" y="221"/>
                  </a:lnTo>
                  <a:lnTo>
                    <a:pt x="215" y="216"/>
                  </a:lnTo>
                  <a:lnTo>
                    <a:pt x="223" y="206"/>
                  </a:lnTo>
                  <a:lnTo>
                    <a:pt x="233" y="201"/>
                  </a:lnTo>
                  <a:lnTo>
                    <a:pt x="237" y="181"/>
                  </a:lnTo>
                  <a:lnTo>
                    <a:pt x="231" y="178"/>
                  </a:lnTo>
                  <a:lnTo>
                    <a:pt x="234" y="158"/>
                  </a:lnTo>
                  <a:lnTo>
                    <a:pt x="236" y="143"/>
                  </a:lnTo>
                  <a:lnTo>
                    <a:pt x="242" y="133"/>
                  </a:lnTo>
                  <a:lnTo>
                    <a:pt x="242" y="120"/>
                  </a:lnTo>
                  <a:lnTo>
                    <a:pt x="242" y="103"/>
                  </a:lnTo>
                  <a:lnTo>
                    <a:pt x="242" y="96"/>
                  </a:lnTo>
                  <a:lnTo>
                    <a:pt x="245" y="91"/>
                  </a:lnTo>
                  <a:lnTo>
                    <a:pt x="250" y="74"/>
                  </a:lnTo>
                  <a:lnTo>
                    <a:pt x="249" y="53"/>
                  </a:lnTo>
                  <a:lnTo>
                    <a:pt x="245" y="49"/>
                  </a:lnTo>
                  <a:lnTo>
                    <a:pt x="243" y="29"/>
                  </a:lnTo>
                  <a:lnTo>
                    <a:pt x="231" y="14"/>
                  </a:lnTo>
                  <a:lnTo>
                    <a:pt x="237" y="7"/>
                  </a:lnTo>
                  <a:lnTo>
                    <a:pt x="248" y="4"/>
                  </a:lnTo>
                  <a:lnTo>
                    <a:pt x="253" y="0"/>
                  </a:lnTo>
                  <a:lnTo>
                    <a:pt x="253" y="3"/>
                  </a:lnTo>
                  <a:lnTo>
                    <a:pt x="255" y="9"/>
                  </a:lnTo>
                  <a:lnTo>
                    <a:pt x="259" y="30"/>
                  </a:lnTo>
                  <a:lnTo>
                    <a:pt x="259" y="34"/>
                  </a:lnTo>
                  <a:lnTo>
                    <a:pt x="261" y="39"/>
                  </a:lnTo>
                  <a:lnTo>
                    <a:pt x="262" y="45"/>
                  </a:lnTo>
                  <a:lnTo>
                    <a:pt x="268" y="74"/>
                  </a:lnTo>
                  <a:lnTo>
                    <a:pt x="268" y="78"/>
                  </a:lnTo>
                  <a:lnTo>
                    <a:pt x="271" y="91"/>
                  </a:lnTo>
                  <a:lnTo>
                    <a:pt x="271" y="95"/>
                  </a:lnTo>
                  <a:lnTo>
                    <a:pt x="274" y="109"/>
                  </a:lnTo>
                  <a:lnTo>
                    <a:pt x="275" y="118"/>
                  </a:lnTo>
                  <a:lnTo>
                    <a:pt x="277" y="121"/>
                  </a:lnTo>
                  <a:lnTo>
                    <a:pt x="278" y="129"/>
                  </a:lnTo>
                  <a:lnTo>
                    <a:pt x="285" y="168"/>
                  </a:lnTo>
                  <a:lnTo>
                    <a:pt x="287" y="171"/>
                  </a:lnTo>
                  <a:lnTo>
                    <a:pt x="287" y="174"/>
                  </a:lnTo>
                  <a:lnTo>
                    <a:pt x="290" y="174"/>
                  </a:lnTo>
                  <a:lnTo>
                    <a:pt x="303" y="172"/>
                  </a:lnTo>
                  <a:lnTo>
                    <a:pt x="307" y="171"/>
                  </a:lnTo>
                  <a:lnTo>
                    <a:pt x="310" y="171"/>
                  </a:lnTo>
                  <a:lnTo>
                    <a:pt x="383" y="159"/>
                  </a:lnTo>
                  <a:lnTo>
                    <a:pt x="389" y="158"/>
                  </a:lnTo>
                  <a:lnTo>
                    <a:pt x="399" y="157"/>
                  </a:lnTo>
                  <a:lnTo>
                    <a:pt x="406" y="155"/>
                  </a:lnTo>
                  <a:lnTo>
                    <a:pt x="435" y="150"/>
                  </a:lnTo>
                  <a:lnTo>
                    <a:pt x="441" y="150"/>
                  </a:lnTo>
                  <a:lnTo>
                    <a:pt x="451" y="147"/>
                  </a:lnTo>
                  <a:lnTo>
                    <a:pt x="459" y="184"/>
                  </a:lnTo>
                  <a:lnTo>
                    <a:pt x="470" y="246"/>
                  </a:lnTo>
                  <a:lnTo>
                    <a:pt x="473" y="246"/>
                  </a:lnTo>
                  <a:lnTo>
                    <a:pt x="485" y="230"/>
                  </a:lnTo>
                  <a:lnTo>
                    <a:pt x="499" y="217"/>
                  </a:lnTo>
                  <a:lnTo>
                    <a:pt x="502" y="210"/>
                  </a:lnTo>
                  <a:lnTo>
                    <a:pt x="508" y="206"/>
                  </a:lnTo>
                  <a:lnTo>
                    <a:pt x="525" y="183"/>
                  </a:lnTo>
                  <a:lnTo>
                    <a:pt x="537" y="185"/>
                  </a:lnTo>
                  <a:lnTo>
                    <a:pt x="562" y="147"/>
                  </a:lnTo>
                  <a:lnTo>
                    <a:pt x="588" y="160"/>
                  </a:lnTo>
                  <a:lnTo>
                    <a:pt x="594" y="159"/>
                  </a:lnTo>
                  <a:lnTo>
                    <a:pt x="614" y="159"/>
                  </a:lnTo>
                  <a:lnTo>
                    <a:pt x="620" y="159"/>
                  </a:lnTo>
                  <a:lnTo>
                    <a:pt x="630" y="139"/>
                  </a:lnTo>
                  <a:lnTo>
                    <a:pt x="630" y="134"/>
                  </a:lnTo>
                  <a:lnTo>
                    <a:pt x="636" y="133"/>
                  </a:lnTo>
                  <a:lnTo>
                    <a:pt x="648" y="133"/>
                  </a:lnTo>
                  <a:lnTo>
                    <a:pt x="667" y="117"/>
                  </a:lnTo>
                  <a:lnTo>
                    <a:pt x="686" y="126"/>
                  </a:lnTo>
                  <a:lnTo>
                    <a:pt x="690" y="130"/>
                  </a:lnTo>
                  <a:lnTo>
                    <a:pt x="709" y="124"/>
                  </a:lnTo>
                  <a:lnTo>
                    <a:pt x="722" y="145"/>
                  </a:lnTo>
                  <a:lnTo>
                    <a:pt x="738" y="158"/>
                  </a:lnTo>
                  <a:lnTo>
                    <a:pt x="741" y="174"/>
                  </a:lnTo>
                  <a:lnTo>
                    <a:pt x="747" y="175"/>
                  </a:lnTo>
                  <a:lnTo>
                    <a:pt x="742" y="180"/>
                  </a:lnTo>
                  <a:lnTo>
                    <a:pt x="741" y="189"/>
                  </a:lnTo>
                  <a:lnTo>
                    <a:pt x="736" y="213"/>
                  </a:lnTo>
                  <a:lnTo>
                    <a:pt x="704" y="197"/>
                  </a:lnTo>
                  <a:lnTo>
                    <a:pt x="703" y="196"/>
                  </a:lnTo>
                  <a:lnTo>
                    <a:pt x="699" y="195"/>
                  </a:lnTo>
                  <a:lnTo>
                    <a:pt x="681" y="185"/>
                  </a:lnTo>
                  <a:lnTo>
                    <a:pt x="675" y="183"/>
                  </a:lnTo>
                  <a:lnTo>
                    <a:pt x="662" y="176"/>
                  </a:lnTo>
                  <a:lnTo>
                    <a:pt x="656" y="172"/>
                  </a:lnTo>
                  <a:lnTo>
                    <a:pt x="651" y="171"/>
                  </a:lnTo>
                  <a:lnTo>
                    <a:pt x="640" y="166"/>
                  </a:lnTo>
                  <a:lnTo>
                    <a:pt x="643" y="196"/>
                  </a:lnTo>
                  <a:lnTo>
                    <a:pt x="639" y="233"/>
                  </a:lnTo>
                  <a:lnTo>
                    <a:pt x="630" y="241"/>
                  </a:lnTo>
                  <a:lnTo>
                    <a:pt x="626" y="249"/>
                  </a:lnTo>
                  <a:lnTo>
                    <a:pt x="624" y="260"/>
                  </a:lnTo>
                  <a:lnTo>
                    <a:pt x="600" y="280"/>
                  </a:lnTo>
                  <a:lnTo>
                    <a:pt x="587" y="313"/>
                  </a:lnTo>
                  <a:lnTo>
                    <a:pt x="563" y="300"/>
                  </a:lnTo>
                  <a:lnTo>
                    <a:pt x="562" y="302"/>
                  </a:lnTo>
                  <a:lnTo>
                    <a:pt x="556" y="318"/>
                  </a:lnTo>
                  <a:lnTo>
                    <a:pt x="541" y="370"/>
                  </a:lnTo>
                  <a:lnTo>
                    <a:pt x="543" y="372"/>
                  </a:lnTo>
                  <a:lnTo>
                    <a:pt x="540" y="377"/>
                  </a:lnTo>
                  <a:lnTo>
                    <a:pt x="537" y="381"/>
                  </a:lnTo>
                  <a:lnTo>
                    <a:pt x="528" y="392"/>
                  </a:lnTo>
                  <a:lnTo>
                    <a:pt x="501" y="388"/>
                  </a:lnTo>
                  <a:lnTo>
                    <a:pt x="482" y="370"/>
                  </a:lnTo>
                  <a:lnTo>
                    <a:pt x="467" y="367"/>
                  </a:lnTo>
                  <a:lnTo>
                    <a:pt x="463" y="410"/>
                  </a:lnTo>
                  <a:lnTo>
                    <a:pt x="461" y="414"/>
                  </a:lnTo>
                  <a:lnTo>
                    <a:pt x="457" y="433"/>
                  </a:lnTo>
                  <a:lnTo>
                    <a:pt x="445" y="444"/>
                  </a:lnTo>
                  <a:lnTo>
                    <a:pt x="438" y="463"/>
                  </a:lnTo>
                  <a:lnTo>
                    <a:pt x="438" y="475"/>
                  </a:lnTo>
                  <a:lnTo>
                    <a:pt x="434" y="488"/>
                  </a:lnTo>
                  <a:lnTo>
                    <a:pt x="434" y="489"/>
                  </a:lnTo>
                  <a:lnTo>
                    <a:pt x="427" y="500"/>
                  </a:lnTo>
                  <a:lnTo>
                    <a:pt x="412" y="517"/>
                  </a:lnTo>
                  <a:lnTo>
                    <a:pt x="405" y="537"/>
                  </a:lnTo>
                  <a:lnTo>
                    <a:pt x="396" y="555"/>
                  </a:lnTo>
                  <a:lnTo>
                    <a:pt x="402" y="560"/>
                  </a:lnTo>
                  <a:lnTo>
                    <a:pt x="406" y="563"/>
                  </a:lnTo>
                  <a:lnTo>
                    <a:pt x="412" y="565"/>
                  </a:lnTo>
                  <a:lnTo>
                    <a:pt x="408" y="571"/>
                  </a:lnTo>
                  <a:lnTo>
                    <a:pt x="400" y="592"/>
                  </a:lnTo>
                  <a:lnTo>
                    <a:pt x="378" y="610"/>
                  </a:lnTo>
                  <a:lnTo>
                    <a:pt x="373" y="602"/>
                  </a:lnTo>
                  <a:lnTo>
                    <a:pt x="332" y="627"/>
                  </a:lnTo>
                  <a:lnTo>
                    <a:pt x="316" y="619"/>
                  </a:lnTo>
                  <a:lnTo>
                    <a:pt x="314" y="619"/>
                  </a:lnTo>
                  <a:lnTo>
                    <a:pt x="313" y="629"/>
                  </a:lnTo>
                  <a:lnTo>
                    <a:pt x="320" y="635"/>
                  </a:lnTo>
                  <a:lnTo>
                    <a:pt x="300" y="648"/>
                  </a:lnTo>
                  <a:lnTo>
                    <a:pt x="300" y="647"/>
                  </a:lnTo>
                  <a:lnTo>
                    <a:pt x="277" y="655"/>
                  </a:lnTo>
                  <a:lnTo>
                    <a:pt x="262" y="665"/>
                  </a:lnTo>
                  <a:lnTo>
                    <a:pt x="258" y="663"/>
                  </a:lnTo>
                  <a:lnTo>
                    <a:pt x="245" y="655"/>
                  </a:lnTo>
                  <a:lnTo>
                    <a:pt x="236" y="650"/>
                  </a:lnTo>
                  <a:lnTo>
                    <a:pt x="224" y="664"/>
                  </a:lnTo>
                  <a:lnTo>
                    <a:pt x="189" y="682"/>
                  </a:lnTo>
                  <a:lnTo>
                    <a:pt x="178" y="677"/>
                  </a:lnTo>
                  <a:lnTo>
                    <a:pt x="141" y="656"/>
                  </a:lnTo>
                  <a:lnTo>
                    <a:pt x="134" y="633"/>
                  </a:lnTo>
                  <a:lnTo>
                    <a:pt x="138" y="630"/>
                  </a:lnTo>
                  <a:lnTo>
                    <a:pt x="130" y="626"/>
                  </a:lnTo>
                  <a:lnTo>
                    <a:pt x="105" y="626"/>
                  </a:lnTo>
                  <a:lnTo>
                    <a:pt x="103" y="622"/>
                  </a:lnTo>
                  <a:lnTo>
                    <a:pt x="64" y="596"/>
                  </a:lnTo>
                  <a:lnTo>
                    <a:pt x="66" y="593"/>
                  </a:lnTo>
                  <a:lnTo>
                    <a:pt x="55" y="584"/>
                  </a:lnTo>
                  <a:lnTo>
                    <a:pt x="47" y="575"/>
                  </a:lnTo>
                  <a:lnTo>
                    <a:pt x="45" y="572"/>
                  </a:lnTo>
                  <a:lnTo>
                    <a:pt x="31" y="563"/>
                  </a:lnTo>
                  <a:lnTo>
                    <a:pt x="31" y="560"/>
                  </a:lnTo>
                  <a:lnTo>
                    <a:pt x="31" y="550"/>
                  </a:lnTo>
                  <a:lnTo>
                    <a:pt x="3" y="526"/>
                  </a:lnTo>
                  <a:lnTo>
                    <a:pt x="3" y="505"/>
                  </a:lnTo>
                  <a:lnTo>
                    <a:pt x="7" y="504"/>
                  </a:lnTo>
                  <a:lnTo>
                    <a:pt x="2" y="480"/>
                  </a:lnTo>
                  <a:lnTo>
                    <a:pt x="0" y="471"/>
                  </a:lnTo>
                  <a:lnTo>
                    <a:pt x="15" y="471"/>
                  </a:lnTo>
                  <a:lnTo>
                    <a:pt x="34" y="463"/>
                  </a:lnTo>
                  <a:lnTo>
                    <a:pt x="44" y="450"/>
                  </a:lnTo>
                  <a:lnTo>
                    <a:pt x="44" y="434"/>
                  </a:lnTo>
                  <a:lnTo>
                    <a:pt x="48" y="430"/>
                  </a:lnTo>
                  <a:lnTo>
                    <a:pt x="50" y="430"/>
                  </a:lnTo>
                  <a:lnTo>
                    <a:pt x="54" y="430"/>
                  </a:lnTo>
                  <a:lnTo>
                    <a:pt x="61" y="422"/>
                  </a:lnTo>
                  <a:lnTo>
                    <a:pt x="52" y="400"/>
                  </a:lnTo>
                  <a:lnTo>
                    <a:pt x="61" y="358"/>
                  </a:lnTo>
                  <a:lnTo>
                    <a:pt x="68" y="348"/>
                  </a:lnTo>
                  <a:lnTo>
                    <a:pt x="74" y="342"/>
                  </a:lnTo>
                  <a:lnTo>
                    <a:pt x="95" y="368"/>
                  </a:lnTo>
                  <a:lnTo>
                    <a:pt x="101" y="367"/>
                  </a:lnTo>
                  <a:lnTo>
                    <a:pt x="109" y="354"/>
                  </a:lnTo>
                  <a:lnTo>
                    <a:pt x="114" y="324"/>
                  </a:lnTo>
                  <a:lnTo>
                    <a:pt x="112" y="317"/>
                  </a:lnTo>
                  <a:lnTo>
                    <a:pt x="111" y="310"/>
                  </a:lnTo>
                  <a:lnTo>
                    <a:pt x="109" y="308"/>
                  </a:lnTo>
                  <a:lnTo>
                    <a:pt x="109" y="306"/>
                  </a:lnTo>
                  <a:lnTo>
                    <a:pt x="112" y="300"/>
                  </a:lnTo>
                  <a:lnTo>
                    <a:pt x="117" y="292"/>
                  </a:lnTo>
                  <a:lnTo>
                    <a:pt x="135" y="285"/>
                  </a:lnTo>
                  <a:lnTo>
                    <a:pt x="143" y="264"/>
                  </a:lnTo>
                  <a:lnTo>
                    <a:pt x="165" y="267"/>
                  </a:lnTo>
                  <a:close/>
                </a:path>
              </a:pathLst>
            </a:custGeom>
            <a:solidFill>
              <a:srgbClr val="4F81BD"/>
            </a:solidFill>
            <a:ln w="1651">
              <a:solidFill>
                <a:srgbClr val="000000"/>
              </a:solidFill>
              <a:round/>
              <a:headEnd/>
              <a:tailEnd/>
            </a:ln>
          </p:spPr>
          <p:txBody>
            <a:bodyPr/>
            <a:lstStyle/>
            <a:p>
              <a:endParaRPr lang="en-US"/>
            </a:p>
          </p:txBody>
        </p:sp>
        <p:sp>
          <p:nvSpPr>
            <p:cNvPr id="20495" name="Freeform 14"/>
            <p:cNvSpPr>
              <a:spLocks/>
            </p:cNvSpPr>
            <p:nvPr/>
          </p:nvSpPr>
          <p:spPr bwMode="auto">
            <a:xfrm>
              <a:off x="5641975" y="3673475"/>
              <a:ext cx="471487" cy="749300"/>
            </a:xfrm>
            <a:custGeom>
              <a:avLst/>
              <a:gdLst>
                <a:gd name="T0" fmla="*/ 46037 w 594"/>
                <a:gd name="T1" fmla="*/ 508255 h 945"/>
                <a:gd name="T2" fmla="*/ 61119 w 594"/>
                <a:gd name="T3" fmla="*/ 475746 h 945"/>
                <a:gd name="T4" fmla="*/ 70644 w 594"/>
                <a:gd name="T5" fmla="*/ 467817 h 945"/>
                <a:gd name="T6" fmla="*/ 76994 w 594"/>
                <a:gd name="T7" fmla="*/ 456716 h 945"/>
                <a:gd name="T8" fmla="*/ 73819 w 594"/>
                <a:gd name="T9" fmla="*/ 412313 h 945"/>
                <a:gd name="T10" fmla="*/ 71437 w 594"/>
                <a:gd name="T11" fmla="*/ 390112 h 945"/>
                <a:gd name="T12" fmla="*/ 43656 w 594"/>
                <a:gd name="T13" fmla="*/ 333022 h 945"/>
                <a:gd name="T14" fmla="*/ 44450 w 594"/>
                <a:gd name="T15" fmla="*/ 262453 h 945"/>
                <a:gd name="T16" fmla="*/ 30956 w 594"/>
                <a:gd name="T17" fmla="*/ 254524 h 945"/>
                <a:gd name="T18" fmla="*/ 41275 w 594"/>
                <a:gd name="T19" fmla="*/ 226772 h 945"/>
                <a:gd name="T20" fmla="*/ 44450 w 594"/>
                <a:gd name="T21" fmla="*/ 184748 h 945"/>
                <a:gd name="T22" fmla="*/ 74612 w 594"/>
                <a:gd name="T23" fmla="*/ 141138 h 945"/>
                <a:gd name="T24" fmla="*/ 96044 w 594"/>
                <a:gd name="T25" fmla="*/ 121315 h 945"/>
                <a:gd name="T26" fmla="*/ 108744 w 594"/>
                <a:gd name="T27" fmla="*/ 97528 h 945"/>
                <a:gd name="T28" fmla="*/ 109537 w 594"/>
                <a:gd name="T29" fmla="*/ 74534 h 945"/>
                <a:gd name="T30" fmla="*/ 106362 w 594"/>
                <a:gd name="T31" fmla="*/ 65019 h 945"/>
                <a:gd name="T32" fmla="*/ 121444 w 594"/>
                <a:gd name="T33" fmla="*/ 61054 h 945"/>
                <a:gd name="T34" fmla="*/ 127000 w 594"/>
                <a:gd name="T35" fmla="*/ 48368 h 945"/>
                <a:gd name="T36" fmla="*/ 146844 w 594"/>
                <a:gd name="T37" fmla="*/ 36474 h 945"/>
                <a:gd name="T38" fmla="*/ 178594 w 594"/>
                <a:gd name="T39" fmla="*/ 19030 h 945"/>
                <a:gd name="T40" fmla="*/ 227012 w 594"/>
                <a:gd name="T41" fmla="*/ 15858 h 945"/>
                <a:gd name="T42" fmla="*/ 266700 w 594"/>
                <a:gd name="T43" fmla="*/ 12687 h 945"/>
                <a:gd name="T44" fmla="*/ 287337 w 594"/>
                <a:gd name="T45" fmla="*/ 11894 h 945"/>
                <a:gd name="T46" fmla="*/ 311943 w 594"/>
                <a:gd name="T47" fmla="*/ 9515 h 945"/>
                <a:gd name="T48" fmla="*/ 338137 w 594"/>
                <a:gd name="T49" fmla="*/ 7929 h 945"/>
                <a:gd name="T50" fmla="*/ 368300 w 594"/>
                <a:gd name="T51" fmla="*/ 4757 h 945"/>
                <a:gd name="T52" fmla="*/ 415925 w 594"/>
                <a:gd name="T53" fmla="*/ 0 h 945"/>
                <a:gd name="T54" fmla="*/ 437356 w 594"/>
                <a:gd name="T55" fmla="*/ 15065 h 945"/>
                <a:gd name="T56" fmla="*/ 437356 w 594"/>
                <a:gd name="T57" fmla="*/ 62640 h 945"/>
                <a:gd name="T58" fmla="*/ 436562 w 594"/>
                <a:gd name="T59" fmla="*/ 80877 h 945"/>
                <a:gd name="T60" fmla="*/ 436562 w 594"/>
                <a:gd name="T61" fmla="*/ 102285 h 945"/>
                <a:gd name="T62" fmla="*/ 436562 w 594"/>
                <a:gd name="T63" fmla="*/ 138759 h 945"/>
                <a:gd name="T64" fmla="*/ 436562 w 594"/>
                <a:gd name="T65" fmla="*/ 176819 h 945"/>
                <a:gd name="T66" fmla="*/ 436562 w 594"/>
                <a:gd name="T67" fmla="*/ 223601 h 945"/>
                <a:gd name="T68" fmla="*/ 436562 w 594"/>
                <a:gd name="T69" fmla="*/ 262453 h 945"/>
                <a:gd name="T70" fmla="*/ 434975 w 594"/>
                <a:gd name="T71" fmla="*/ 307649 h 945"/>
                <a:gd name="T72" fmla="*/ 434975 w 594"/>
                <a:gd name="T73" fmla="*/ 352052 h 945"/>
                <a:gd name="T74" fmla="*/ 434975 w 594"/>
                <a:gd name="T75" fmla="*/ 398834 h 945"/>
                <a:gd name="T76" fmla="*/ 434975 w 594"/>
                <a:gd name="T77" fmla="*/ 421828 h 945"/>
                <a:gd name="T78" fmla="*/ 434975 w 594"/>
                <a:gd name="T79" fmla="*/ 429757 h 945"/>
                <a:gd name="T80" fmla="*/ 434975 w 594"/>
                <a:gd name="T81" fmla="*/ 478918 h 945"/>
                <a:gd name="T82" fmla="*/ 444500 w 594"/>
                <a:gd name="T83" fmla="*/ 536007 h 945"/>
                <a:gd name="T84" fmla="*/ 446881 w 594"/>
                <a:gd name="T85" fmla="*/ 554244 h 945"/>
                <a:gd name="T86" fmla="*/ 454025 w 594"/>
                <a:gd name="T87" fmla="*/ 598647 h 945"/>
                <a:gd name="T88" fmla="*/ 461962 w 594"/>
                <a:gd name="T89" fmla="*/ 650186 h 945"/>
                <a:gd name="T90" fmla="*/ 467518 w 594"/>
                <a:gd name="T91" fmla="*/ 691418 h 945"/>
                <a:gd name="T92" fmla="*/ 419893 w 594"/>
                <a:gd name="T93" fmla="*/ 714412 h 945"/>
                <a:gd name="T94" fmla="*/ 383381 w 594"/>
                <a:gd name="T95" fmla="*/ 711240 h 945"/>
                <a:gd name="T96" fmla="*/ 338137 w 594"/>
                <a:gd name="T97" fmla="*/ 726306 h 945"/>
                <a:gd name="T98" fmla="*/ 296862 w 594"/>
                <a:gd name="T99" fmla="*/ 739785 h 945"/>
                <a:gd name="T100" fmla="*/ 273843 w 594"/>
                <a:gd name="T101" fmla="*/ 703311 h 945"/>
                <a:gd name="T102" fmla="*/ 269081 w 594"/>
                <a:gd name="T103" fmla="*/ 637500 h 945"/>
                <a:gd name="T104" fmla="*/ 267493 w 594"/>
                <a:gd name="T105" fmla="*/ 625606 h 945"/>
                <a:gd name="T106" fmla="*/ 197644 w 594"/>
                <a:gd name="T107" fmla="*/ 631156 h 945"/>
                <a:gd name="T108" fmla="*/ 178594 w 594"/>
                <a:gd name="T109" fmla="*/ 633535 h 945"/>
                <a:gd name="T110" fmla="*/ 152400 w 594"/>
                <a:gd name="T111" fmla="*/ 634328 h 945"/>
                <a:gd name="T112" fmla="*/ 115094 w 594"/>
                <a:gd name="T113" fmla="*/ 637500 h 945"/>
                <a:gd name="T114" fmla="*/ 65881 w 594"/>
                <a:gd name="T115" fmla="*/ 640671 h 945"/>
                <a:gd name="T116" fmla="*/ 0 w 594"/>
                <a:gd name="T117" fmla="*/ 643843 h 945"/>
                <a:gd name="T118" fmla="*/ 5556 w 594"/>
                <a:gd name="T119" fmla="*/ 614505 h 945"/>
                <a:gd name="T120" fmla="*/ 28575 w 594"/>
                <a:gd name="T121" fmla="*/ 529664 h 945"/>
                <a:gd name="T122" fmla="*/ 36512 w 594"/>
                <a:gd name="T123" fmla="*/ 527285 h 9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4"/>
                <a:gd name="T187" fmla="*/ 0 h 945"/>
                <a:gd name="T188" fmla="*/ 594 w 594"/>
                <a:gd name="T189" fmla="*/ 945 h 9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4" h="945">
                  <a:moveTo>
                    <a:pt x="46" y="665"/>
                  </a:moveTo>
                  <a:lnTo>
                    <a:pt x="56" y="665"/>
                  </a:lnTo>
                  <a:lnTo>
                    <a:pt x="58" y="641"/>
                  </a:lnTo>
                  <a:lnTo>
                    <a:pt x="59" y="640"/>
                  </a:lnTo>
                  <a:lnTo>
                    <a:pt x="84" y="615"/>
                  </a:lnTo>
                  <a:lnTo>
                    <a:pt x="77" y="600"/>
                  </a:lnTo>
                  <a:lnTo>
                    <a:pt x="93" y="591"/>
                  </a:lnTo>
                  <a:lnTo>
                    <a:pt x="94" y="590"/>
                  </a:lnTo>
                  <a:lnTo>
                    <a:pt x="89" y="590"/>
                  </a:lnTo>
                  <a:lnTo>
                    <a:pt x="75" y="591"/>
                  </a:lnTo>
                  <a:lnTo>
                    <a:pt x="74" y="574"/>
                  </a:lnTo>
                  <a:lnTo>
                    <a:pt x="97" y="576"/>
                  </a:lnTo>
                  <a:lnTo>
                    <a:pt x="93" y="526"/>
                  </a:lnTo>
                  <a:lnTo>
                    <a:pt x="71" y="519"/>
                  </a:lnTo>
                  <a:lnTo>
                    <a:pt x="93" y="520"/>
                  </a:lnTo>
                  <a:lnTo>
                    <a:pt x="78" y="505"/>
                  </a:lnTo>
                  <a:lnTo>
                    <a:pt x="84" y="503"/>
                  </a:lnTo>
                  <a:lnTo>
                    <a:pt x="90" y="492"/>
                  </a:lnTo>
                  <a:lnTo>
                    <a:pt x="70" y="501"/>
                  </a:lnTo>
                  <a:lnTo>
                    <a:pt x="56" y="421"/>
                  </a:lnTo>
                  <a:lnTo>
                    <a:pt x="55" y="420"/>
                  </a:lnTo>
                  <a:lnTo>
                    <a:pt x="58" y="348"/>
                  </a:lnTo>
                  <a:lnTo>
                    <a:pt x="49" y="349"/>
                  </a:lnTo>
                  <a:lnTo>
                    <a:pt x="56" y="331"/>
                  </a:lnTo>
                  <a:lnTo>
                    <a:pt x="38" y="337"/>
                  </a:lnTo>
                  <a:lnTo>
                    <a:pt x="45" y="324"/>
                  </a:lnTo>
                  <a:lnTo>
                    <a:pt x="39" y="321"/>
                  </a:lnTo>
                  <a:lnTo>
                    <a:pt x="39" y="320"/>
                  </a:lnTo>
                  <a:lnTo>
                    <a:pt x="36" y="315"/>
                  </a:lnTo>
                  <a:lnTo>
                    <a:pt x="52" y="286"/>
                  </a:lnTo>
                  <a:lnTo>
                    <a:pt x="52" y="271"/>
                  </a:lnTo>
                  <a:lnTo>
                    <a:pt x="74" y="273"/>
                  </a:lnTo>
                  <a:lnTo>
                    <a:pt x="56" y="233"/>
                  </a:lnTo>
                  <a:lnTo>
                    <a:pt x="70" y="225"/>
                  </a:lnTo>
                  <a:lnTo>
                    <a:pt x="77" y="204"/>
                  </a:lnTo>
                  <a:lnTo>
                    <a:pt x="94" y="178"/>
                  </a:lnTo>
                  <a:lnTo>
                    <a:pt x="109" y="169"/>
                  </a:lnTo>
                  <a:lnTo>
                    <a:pt x="105" y="157"/>
                  </a:lnTo>
                  <a:lnTo>
                    <a:pt x="121" y="153"/>
                  </a:lnTo>
                  <a:lnTo>
                    <a:pt x="118" y="162"/>
                  </a:lnTo>
                  <a:lnTo>
                    <a:pt x="121" y="164"/>
                  </a:lnTo>
                  <a:lnTo>
                    <a:pt x="137" y="123"/>
                  </a:lnTo>
                  <a:lnTo>
                    <a:pt x="131" y="100"/>
                  </a:lnTo>
                  <a:lnTo>
                    <a:pt x="131" y="99"/>
                  </a:lnTo>
                  <a:lnTo>
                    <a:pt x="138" y="94"/>
                  </a:lnTo>
                  <a:lnTo>
                    <a:pt x="141" y="102"/>
                  </a:lnTo>
                  <a:lnTo>
                    <a:pt x="153" y="90"/>
                  </a:lnTo>
                  <a:lnTo>
                    <a:pt x="134" y="82"/>
                  </a:lnTo>
                  <a:lnTo>
                    <a:pt x="138" y="78"/>
                  </a:lnTo>
                  <a:lnTo>
                    <a:pt x="145" y="82"/>
                  </a:lnTo>
                  <a:lnTo>
                    <a:pt x="153" y="77"/>
                  </a:lnTo>
                  <a:lnTo>
                    <a:pt x="150" y="73"/>
                  </a:lnTo>
                  <a:lnTo>
                    <a:pt x="158" y="61"/>
                  </a:lnTo>
                  <a:lnTo>
                    <a:pt x="160" y="61"/>
                  </a:lnTo>
                  <a:lnTo>
                    <a:pt x="163" y="57"/>
                  </a:lnTo>
                  <a:lnTo>
                    <a:pt x="176" y="54"/>
                  </a:lnTo>
                  <a:lnTo>
                    <a:pt x="185" y="46"/>
                  </a:lnTo>
                  <a:lnTo>
                    <a:pt x="183" y="37"/>
                  </a:lnTo>
                  <a:lnTo>
                    <a:pt x="173" y="28"/>
                  </a:lnTo>
                  <a:lnTo>
                    <a:pt x="225" y="24"/>
                  </a:lnTo>
                  <a:lnTo>
                    <a:pt x="250" y="23"/>
                  </a:lnTo>
                  <a:lnTo>
                    <a:pt x="273" y="22"/>
                  </a:lnTo>
                  <a:lnTo>
                    <a:pt x="286" y="20"/>
                  </a:lnTo>
                  <a:lnTo>
                    <a:pt x="304" y="19"/>
                  </a:lnTo>
                  <a:lnTo>
                    <a:pt x="318" y="18"/>
                  </a:lnTo>
                  <a:lnTo>
                    <a:pt x="336" y="16"/>
                  </a:lnTo>
                  <a:lnTo>
                    <a:pt x="345" y="16"/>
                  </a:lnTo>
                  <a:lnTo>
                    <a:pt x="353" y="15"/>
                  </a:lnTo>
                  <a:lnTo>
                    <a:pt x="362" y="15"/>
                  </a:lnTo>
                  <a:lnTo>
                    <a:pt x="378" y="14"/>
                  </a:lnTo>
                  <a:lnTo>
                    <a:pt x="387" y="12"/>
                  </a:lnTo>
                  <a:lnTo>
                    <a:pt x="393" y="12"/>
                  </a:lnTo>
                  <a:lnTo>
                    <a:pt x="396" y="12"/>
                  </a:lnTo>
                  <a:lnTo>
                    <a:pt x="410" y="11"/>
                  </a:lnTo>
                  <a:lnTo>
                    <a:pt x="426" y="10"/>
                  </a:lnTo>
                  <a:lnTo>
                    <a:pt x="432" y="8"/>
                  </a:lnTo>
                  <a:lnTo>
                    <a:pt x="448" y="7"/>
                  </a:lnTo>
                  <a:lnTo>
                    <a:pt x="464" y="6"/>
                  </a:lnTo>
                  <a:lnTo>
                    <a:pt x="502" y="3"/>
                  </a:lnTo>
                  <a:lnTo>
                    <a:pt x="505" y="3"/>
                  </a:lnTo>
                  <a:lnTo>
                    <a:pt x="524" y="0"/>
                  </a:lnTo>
                  <a:lnTo>
                    <a:pt x="532" y="0"/>
                  </a:lnTo>
                  <a:lnTo>
                    <a:pt x="547" y="18"/>
                  </a:lnTo>
                  <a:lnTo>
                    <a:pt x="551" y="19"/>
                  </a:lnTo>
                  <a:lnTo>
                    <a:pt x="551" y="29"/>
                  </a:lnTo>
                  <a:lnTo>
                    <a:pt x="551" y="61"/>
                  </a:lnTo>
                  <a:lnTo>
                    <a:pt x="551" y="79"/>
                  </a:lnTo>
                  <a:lnTo>
                    <a:pt x="551" y="95"/>
                  </a:lnTo>
                  <a:lnTo>
                    <a:pt x="550" y="95"/>
                  </a:lnTo>
                  <a:lnTo>
                    <a:pt x="550" y="102"/>
                  </a:lnTo>
                  <a:lnTo>
                    <a:pt x="550" y="106"/>
                  </a:lnTo>
                  <a:lnTo>
                    <a:pt x="551" y="119"/>
                  </a:lnTo>
                  <a:lnTo>
                    <a:pt x="550" y="129"/>
                  </a:lnTo>
                  <a:lnTo>
                    <a:pt x="550" y="156"/>
                  </a:lnTo>
                  <a:lnTo>
                    <a:pt x="550" y="160"/>
                  </a:lnTo>
                  <a:lnTo>
                    <a:pt x="550" y="175"/>
                  </a:lnTo>
                  <a:lnTo>
                    <a:pt x="550" y="181"/>
                  </a:lnTo>
                  <a:lnTo>
                    <a:pt x="550" y="192"/>
                  </a:lnTo>
                  <a:lnTo>
                    <a:pt x="550" y="223"/>
                  </a:lnTo>
                  <a:lnTo>
                    <a:pt x="550" y="241"/>
                  </a:lnTo>
                  <a:lnTo>
                    <a:pt x="550" y="244"/>
                  </a:lnTo>
                  <a:lnTo>
                    <a:pt x="550" y="282"/>
                  </a:lnTo>
                  <a:lnTo>
                    <a:pt x="550" y="288"/>
                  </a:lnTo>
                  <a:lnTo>
                    <a:pt x="550" y="307"/>
                  </a:lnTo>
                  <a:lnTo>
                    <a:pt x="550" y="331"/>
                  </a:lnTo>
                  <a:lnTo>
                    <a:pt x="550" y="344"/>
                  </a:lnTo>
                  <a:lnTo>
                    <a:pt x="548" y="346"/>
                  </a:lnTo>
                  <a:lnTo>
                    <a:pt x="548" y="388"/>
                  </a:lnTo>
                  <a:lnTo>
                    <a:pt x="548" y="394"/>
                  </a:lnTo>
                  <a:lnTo>
                    <a:pt x="548" y="400"/>
                  </a:lnTo>
                  <a:lnTo>
                    <a:pt x="548" y="444"/>
                  </a:lnTo>
                  <a:lnTo>
                    <a:pt x="548" y="450"/>
                  </a:lnTo>
                  <a:lnTo>
                    <a:pt x="548" y="467"/>
                  </a:lnTo>
                  <a:lnTo>
                    <a:pt x="548" y="503"/>
                  </a:lnTo>
                  <a:lnTo>
                    <a:pt x="548" y="507"/>
                  </a:lnTo>
                  <a:lnTo>
                    <a:pt x="548" y="520"/>
                  </a:lnTo>
                  <a:lnTo>
                    <a:pt x="548" y="532"/>
                  </a:lnTo>
                  <a:lnTo>
                    <a:pt x="548" y="533"/>
                  </a:lnTo>
                  <a:lnTo>
                    <a:pt x="548" y="536"/>
                  </a:lnTo>
                  <a:lnTo>
                    <a:pt x="548" y="542"/>
                  </a:lnTo>
                  <a:lnTo>
                    <a:pt x="548" y="555"/>
                  </a:lnTo>
                  <a:lnTo>
                    <a:pt x="548" y="600"/>
                  </a:lnTo>
                  <a:lnTo>
                    <a:pt x="548" y="604"/>
                  </a:lnTo>
                  <a:lnTo>
                    <a:pt x="548" y="608"/>
                  </a:lnTo>
                  <a:lnTo>
                    <a:pt x="553" y="638"/>
                  </a:lnTo>
                  <a:lnTo>
                    <a:pt x="560" y="676"/>
                  </a:lnTo>
                  <a:lnTo>
                    <a:pt x="560" y="680"/>
                  </a:lnTo>
                  <a:lnTo>
                    <a:pt x="561" y="688"/>
                  </a:lnTo>
                  <a:lnTo>
                    <a:pt x="563" y="699"/>
                  </a:lnTo>
                  <a:lnTo>
                    <a:pt x="566" y="721"/>
                  </a:lnTo>
                  <a:lnTo>
                    <a:pt x="570" y="750"/>
                  </a:lnTo>
                  <a:lnTo>
                    <a:pt x="572" y="755"/>
                  </a:lnTo>
                  <a:lnTo>
                    <a:pt x="573" y="763"/>
                  </a:lnTo>
                  <a:lnTo>
                    <a:pt x="575" y="772"/>
                  </a:lnTo>
                  <a:lnTo>
                    <a:pt x="582" y="820"/>
                  </a:lnTo>
                  <a:lnTo>
                    <a:pt x="582" y="822"/>
                  </a:lnTo>
                  <a:lnTo>
                    <a:pt x="586" y="847"/>
                  </a:lnTo>
                  <a:lnTo>
                    <a:pt x="589" y="872"/>
                  </a:lnTo>
                  <a:lnTo>
                    <a:pt x="594" y="896"/>
                  </a:lnTo>
                  <a:lnTo>
                    <a:pt x="575" y="903"/>
                  </a:lnTo>
                  <a:lnTo>
                    <a:pt x="529" y="901"/>
                  </a:lnTo>
                  <a:lnTo>
                    <a:pt x="511" y="892"/>
                  </a:lnTo>
                  <a:lnTo>
                    <a:pt x="511" y="897"/>
                  </a:lnTo>
                  <a:lnTo>
                    <a:pt x="483" y="897"/>
                  </a:lnTo>
                  <a:lnTo>
                    <a:pt x="432" y="916"/>
                  </a:lnTo>
                  <a:lnTo>
                    <a:pt x="422" y="905"/>
                  </a:lnTo>
                  <a:lnTo>
                    <a:pt x="426" y="916"/>
                  </a:lnTo>
                  <a:lnTo>
                    <a:pt x="397" y="943"/>
                  </a:lnTo>
                  <a:lnTo>
                    <a:pt x="393" y="945"/>
                  </a:lnTo>
                  <a:lnTo>
                    <a:pt x="374" y="933"/>
                  </a:lnTo>
                  <a:lnTo>
                    <a:pt x="358" y="893"/>
                  </a:lnTo>
                  <a:lnTo>
                    <a:pt x="346" y="885"/>
                  </a:lnTo>
                  <a:lnTo>
                    <a:pt x="345" y="887"/>
                  </a:lnTo>
                  <a:lnTo>
                    <a:pt x="327" y="855"/>
                  </a:lnTo>
                  <a:lnTo>
                    <a:pt x="329" y="839"/>
                  </a:lnTo>
                  <a:lnTo>
                    <a:pt x="339" y="804"/>
                  </a:lnTo>
                  <a:lnTo>
                    <a:pt x="342" y="789"/>
                  </a:lnTo>
                  <a:lnTo>
                    <a:pt x="337" y="791"/>
                  </a:lnTo>
                  <a:lnTo>
                    <a:pt x="337" y="789"/>
                  </a:lnTo>
                  <a:lnTo>
                    <a:pt x="323" y="791"/>
                  </a:lnTo>
                  <a:lnTo>
                    <a:pt x="270" y="795"/>
                  </a:lnTo>
                  <a:lnTo>
                    <a:pt x="249" y="796"/>
                  </a:lnTo>
                  <a:lnTo>
                    <a:pt x="247" y="796"/>
                  </a:lnTo>
                  <a:lnTo>
                    <a:pt x="231" y="797"/>
                  </a:lnTo>
                  <a:lnTo>
                    <a:pt x="225" y="799"/>
                  </a:lnTo>
                  <a:lnTo>
                    <a:pt x="203" y="800"/>
                  </a:lnTo>
                  <a:lnTo>
                    <a:pt x="195" y="800"/>
                  </a:lnTo>
                  <a:lnTo>
                    <a:pt x="192" y="800"/>
                  </a:lnTo>
                  <a:lnTo>
                    <a:pt x="167" y="803"/>
                  </a:lnTo>
                  <a:lnTo>
                    <a:pt x="158" y="803"/>
                  </a:lnTo>
                  <a:lnTo>
                    <a:pt x="145" y="804"/>
                  </a:lnTo>
                  <a:lnTo>
                    <a:pt x="115" y="805"/>
                  </a:lnTo>
                  <a:lnTo>
                    <a:pt x="105" y="807"/>
                  </a:lnTo>
                  <a:lnTo>
                    <a:pt x="83" y="808"/>
                  </a:lnTo>
                  <a:lnTo>
                    <a:pt x="70" y="808"/>
                  </a:lnTo>
                  <a:lnTo>
                    <a:pt x="48" y="809"/>
                  </a:lnTo>
                  <a:lnTo>
                    <a:pt x="0" y="812"/>
                  </a:lnTo>
                  <a:lnTo>
                    <a:pt x="4" y="810"/>
                  </a:lnTo>
                  <a:lnTo>
                    <a:pt x="1" y="787"/>
                  </a:lnTo>
                  <a:lnTo>
                    <a:pt x="7" y="775"/>
                  </a:lnTo>
                  <a:lnTo>
                    <a:pt x="20" y="741"/>
                  </a:lnTo>
                  <a:lnTo>
                    <a:pt x="16" y="687"/>
                  </a:lnTo>
                  <a:lnTo>
                    <a:pt x="36" y="668"/>
                  </a:lnTo>
                  <a:lnTo>
                    <a:pt x="38" y="667"/>
                  </a:lnTo>
                  <a:lnTo>
                    <a:pt x="40" y="665"/>
                  </a:lnTo>
                  <a:lnTo>
                    <a:pt x="46" y="665"/>
                  </a:lnTo>
                  <a:close/>
                </a:path>
              </a:pathLst>
            </a:custGeom>
            <a:solidFill>
              <a:srgbClr val="4F81BD"/>
            </a:solidFill>
            <a:ln w="1651">
              <a:solidFill>
                <a:srgbClr val="000000"/>
              </a:solidFill>
              <a:round/>
              <a:headEnd/>
              <a:tailEnd/>
            </a:ln>
          </p:spPr>
          <p:txBody>
            <a:bodyPr/>
            <a:lstStyle/>
            <a:p>
              <a:endParaRPr lang="en-US"/>
            </a:p>
          </p:txBody>
        </p:sp>
        <p:sp>
          <p:nvSpPr>
            <p:cNvPr id="20496" name="Freeform 15"/>
            <p:cNvSpPr>
              <a:spLocks/>
            </p:cNvSpPr>
            <p:nvPr/>
          </p:nvSpPr>
          <p:spPr bwMode="auto">
            <a:xfrm>
              <a:off x="6064250" y="3640138"/>
              <a:ext cx="519112" cy="758825"/>
            </a:xfrm>
            <a:custGeom>
              <a:avLst/>
              <a:gdLst>
                <a:gd name="T0" fmla="*/ 33389 w 653"/>
                <a:gd name="T1" fmla="*/ 638969 h 956"/>
                <a:gd name="T2" fmla="*/ 40543 w 653"/>
                <a:gd name="T3" fmla="*/ 685800 h 956"/>
                <a:gd name="T4" fmla="*/ 50083 w 653"/>
                <a:gd name="T5" fmla="*/ 744538 h 956"/>
                <a:gd name="T6" fmla="*/ 76317 w 653"/>
                <a:gd name="T7" fmla="*/ 746919 h 956"/>
                <a:gd name="T8" fmla="*/ 98576 w 653"/>
                <a:gd name="T9" fmla="*/ 688975 h 956"/>
                <a:gd name="T10" fmla="*/ 104140 w 653"/>
                <a:gd name="T11" fmla="*/ 758825 h 956"/>
                <a:gd name="T12" fmla="*/ 183637 w 653"/>
                <a:gd name="T13" fmla="*/ 708819 h 956"/>
                <a:gd name="T14" fmla="*/ 151838 w 653"/>
                <a:gd name="T15" fmla="*/ 635794 h 956"/>
                <a:gd name="T16" fmla="*/ 213846 w 653"/>
                <a:gd name="T17" fmla="*/ 629444 h 956"/>
                <a:gd name="T18" fmla="*/ 267108 w 653"/>
                <a:gd name="T19" fmla="*/ 624681 h 956"/>
                <a:gd name="T20" fmla="*/ 281418 w 653"/>
                <a:gd name="T21" fmla="*/ 623094 h 956"/>
                <a:gd name="T22" fmla="*/ 322756 w 653"/>
                <a:gd name="T23" fmla="*/ 619125 h 956"/>
                <a:gd name="T24" fmla="*/ 351374 w 653"/>
                <a:gd name="T25" fmla="*/ 615950 h 956"/>
                <a:gd name="T26" fmla="*/ 373633 w 653"/>
                <a:gd name="T27" fmla="*/ 614363 h 956"/>
                <a:gd name="T28" fmla="*/ 449155 w 653"/>
                <a:gd name="T29" fmla="*/ 605631 h 956"/>
                <a:gd name="T30" fmla="*/ 497648 w 653"/>
                <a:gd name="T31" fmla="*/ 599281 h 956"/>
                <a:gd name="T32" fmla="*/ 519112 w 653"/>
                <a:gd name="T33" fmla="*/ 594519 h 956"/>
                <a:gd name="T34" fmla="*/ 498443 w 653"/>
                <a:gd name="T35" fmla="*/ 561181 h 956"/>
                <a:gd name="T36" fmla="*/ 500828 w 653"/>
                <a:gd name="T37" fmla="*/ 522288 h 956"/>
                <a:gd name="T38" fmla="*/ 487313 w 653"/>
                <a:gd name="T39" fmla="*/ 493713 h 956"/>
                <a:gd name="T40" fmla="*/ 484929 w 653"/>
                <a:gd name="T41" fmla="*/ 482600 h 956"/>
                <a:gd name="T42" fmla="*/ 482544 w 653"/>
                <a:gd name="T43" fmla="*/ 463550 h 956"/>
                <a:gd name="T44" fmla="*/ 488108 w 653"/>
                <a:gd name="T45" fmla="*/ 436563 h 956"/>
                <a:gd name="T46" fmla="*/ 503213 w 653"/>
                <a:gd name="T47" fmla="*/ 408781 h 956"/>
                <a:gd name="T48" fmla="*/ 493673 w 653"/>
                <a:gd name="T49" fmla="*/ 387350 h 956"/>
                <a:gd name="T50" fmla="*/ 473004 w 653"/>
                <a:gd name="T51" fmla="*/ 354013 h 956"/>
                <a:gd name="T52" fmla="*/ 462670 w 653"/>
                <a:gd name="T53" fmla="*/ 333375 h 956"/>
                <a:gd name="T54" fmla="*/ 449155 w 653"/>
                <a:gd name="T55" fmla="*/ 303213 h 956"/>
                <a:gd name="T56" fmla="*/ 440411 w 653"/>
                <a:gd name="T57" fmla="*/ 277813 h 956"/>
                <a:gd name="T58" fmla="*/ 429281 w 653"/>
                <a:gd name="T59" fmla="*/ 240506 h 956"/>
                <a:gd name="T60" fmla="*/ 423716 w 653"/>
                <a:gd name="T61" fmla="*/ 221456 h 956"/>
                <a:gd name="T62" fmla="*/ 406227 w 653"/>
                <a:gd name="T63" fmla="*/ 170656 h 956"/>
                <a:gd name="T64" fmla="*/ 399867 w 653"/>
                <a:gd name="T65" fmla="*/ 152400 h 956"/>
                <a:gd name="T66" fmla="*/ 395892 w 653"/>
                <a:gd name="T67" fmla="*/ 134938 h 956"/>
                <a:gd name="T68" fmla="*/ 385558 w 653"/>
                <a:gd name="T69" fmla="*/ 104775 h 956"/>
                <a:gd name="T70" fmla="*/ 373633 w 653"/>
                <a:gd name="T71" fmla="*/ 69056 h 956"/>
                <a:gd name="T72" fmla="*/ 361709 w 653"/>
                <a:gd name="T73" fmla="*/ 35719 h 956"/>
                <a:gd name="T74" fmla="*/ 356144 w 653"/>
                <a:gd name="T75" fmla="*/ 16669 h 956"/>
                <a:gd name="T76" fmla="*/ 319576 w 653"/>
                <a:gd name="T77" fmla="*/ 3175 h 956"/>
                <a:gd name="T78" fmla="*/ 261543 w 653"/>
                <a:gd name="T79" fmla="*/ 8731 h 956"/>
                <a:gd name="T80" fmla="*/ 247234 w 653"/>
                <a:gd name="T81" fmla="*/ 11113 h 956"/>
                <a:gd name="T82" fmla="*/ 185227 w 653"/>
                <a:gd name="T83" fmla="*/ 16669 h 956"/>
                <a:gd name="T84" fmla="*/ 134349 w 653"/>
                <a:gd name="T85" fmla="*/ 19844 h 956"/>
                <a:gd name="T86" fmla="*/ 129579 w 653"/>
                <a:gd name="T87" fmla="*/ 21431 h 956"/>
                <a:gd name="T88" fmla="*/ 70752 w 653"/>
                <a:gd name="T89" fmla="*/ 26194 h 956"/>
                <a:gd name="T90" fmla="*/ 0 w 653"/>
                <a:gd name="T91" fmla="*/ 31750 h 956"/>
                <a:gd name="T92" fmla="*/ 15899 w 653"/>
                <a:gd name="T93" fmla="*/ 48419 h 956"/>
                <a:gd name="T94" fmla="*/ 15899 w 653"/>
                <a:gd name="T95" fmla="*/ 96044 h 956"/>
                <a:gd name="T96" fmla="*/ 15104 w 653"/>
                <a:gd name="T97" fmla="*/ 114300 h 956"/>
                <a:gd name="T98" fmla="*/ 15104 w 653"/>
                <a:gd name="T99" fmla="*/ 135731 h 956"/>
                <a:gd name="T100" fmla="*/ 15104 w 653"/>
                <a:gd name="T101" fmla="*/ 172244 h 956"/>
                <a:gd name="T102" fmla="*/ 15104 w 653"/>
                <a:gd name="T103" fmla="*/ 210344 h 956"/>
                <a:gd name="T104" fmla="*/ 15104 w 653"/>
                <a:gd name="T105" fmla="*/ 257175 h 956"/>
                <a:gd name="T106" fmla="*/ 15104 w 653"/>
                <a:gd name="T107" fmla="*/ 296069 h 956"/>
                <a:gd name="T108" fmla="*/ 13514 w 653"/>
                <a:gd name="T109" fmla="*/ 341313 h 956"/>
                <a:gd name="T110" fmla="*/ 13514 w 653"/>
                <a:gd name="T111" fmla="*/ 385762 h 956"/>
                <a:gd name="T112" fmla="*/ 13514 w 653"/>
                <a:gd name="T113" fmla="*/ 432594 h 956"/>
                <a:gd name="T114" fmla="*/ 13514 w 653"/>
                <a:gd name="T115" fmla="*/ 455613 h 956"/>
                <a:gd name="T116" fmla="*/ 13514 w 653"/>
                <a:gd name="T117" fmla="*/ 463550 h 956"/>
                <a:gd name="T118" fmla="*/ 13514 w 653"/>
                <a:gd name="T119" fmla="*/ 512763 h 956"/>
                <a:gd name="T120" fmla="*/ 23054 w 653"/>
                <a:gd name="T121" fmla="*/ 569913 h 956"/>
                <a:gd name="T122" fmla="*/ 25439 w 653"/>
                <a:gd name="T123" fmla="*/ 588169 h 9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3"/>
                <a:gd name="T187" fmla="*/ 0 h 956"/>
                <a:gd name="T188" fmla="*/ 653 w 653"/>
                <a:gd name="T189" fmla="*/ 956 h 9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3" h="956">
                  <a:moveTo>
                    <a:pt x="39" y="792"/>
                  </a:moveTo>
                  <a:lnTo>
                    <a:pt x="41" y="797"/>
                  </a:lnTo>
                  <a:lnTo>
                    <a:pt x="42" y="805"/>
                  </a:lnTo>
                  <a:lnTo>
                    <a:pt x="44" y="814"/>
                  </a:lnTo>
                  <a:lnTo>
                    <a:pt x="51" y="862"/>
                  </a:lnTo>
                  <a:lnTo>
                    <a:pt x="51" y="864"/>
                  </a:lnTo>
                  <a:lnTo>
                    <a:pt x="55" y="889"/>
                  </a:lnTo>
                  <a:lnTo>
                    <a:pt x="58" y="914"/>
                  </a:lnTo>
                  <a:lnTo>
                    <a:pt x="63" y="938"/>
                  </a:lnTo>
                  <a:lnTo>
                    <a:pt x="64" y="930"/>
                  </a:lnTo>
                  <a:lnTo>
                    <a:pt x="87" y="930"/>
                  </a:lnTo>
                  <a:lnTo>
                    <a:pt x="96" y="941"/>
                  </a:lnTo>
                  <a:lnTo>
                    <a:pt x="111" y="935"/>
                  </a:lnTo>
                  <a:lnTo>
                    <a:pt x="111" y="904"/>
                  </a:lnTo>
                  <a:lnTo>
                    <a:pt x="124" y="868"/>
                  </a:lnTo>
                  <a:lnTo>
                    <a:pt x="141" y="877"/>
                  </a:lnTo>
                  <a:lnTo>
                    <a:pt x="143" y="901"/>
                  </a:lnTo>
                  <a:lnTo>
                    <a:pt x="131" y="956"/>
                  </a:lnTo>
                  <a:lnTo>
                    <a:pt x="215" y="938"/>
                  </a:lnTo>
                  <a:lnTo>
                    <a:pt x="243" y="902"/>
                  </a:lnTo>
                  <a:lnTo>
                    <a:pt x="231" y="893"/>
                  </a:lnTo>
                  <a:lnTo>
                    <a:pt x="236" y="868"/>
                  </a:lnTo>
                  <a:lnTo>
                    <a:pt x="189" y="830"/>
                  </a:lnTo>
                  <a:lnTo>
                    <a:pt x="191" y="801"/>
                  </a:lnTo>
                  <a:lnTo>
                    <a:pt x="252" y="795"/>
                  </a:lnTo>
                  <a:lnTo>
                    <a:pt x="256" y="795"/>
                  </a:lnTo>
                  <a:lnTo>
                    <a:pt x="269" y="793"/>
                  </a:lnTo>
                  <a:lnTo>
                    <a:pt x="274" y="792"/>
                  </a:lnTo>
                  <a:lnTo>
                    <a:pt x="297" y="791"/>
                  </a:lnTo>
                  <a:lnTo>
                    <a:pt x="336" y="787"/>
                  </a:lnTo>
                  <a:lnTo>
                    <a:pt x="348" y="785"/>
                  </a:lnTo>
                  <a:lnTo>
                    <a:pt x="351" y="785"/>
                  </a:lnTo>
                  <a:lnTo>
                    <a:pt x="354" y="785"/>
                  </a:lnTo>
                  <a:lnTo>
                    <a:pt x="375" y="783"/>
                  </a:lnTo>
                  <a:lnTo>
                    <a:pt x="381" y="783"/>
                  </a:lnTo>
                  <a:lnTo>
                    <a:pt x="406" y="780"/>
                  </a:lnTo>
                  <a:lnTo>
                    <a:pt x="409" y="780"/>
                  </a:lnTo>
                  <a:lnTo>
                    <a:pt x="431" y="778"/>
                  </a:lnTo>
                  <a:lnTo>
                    <a:pt x="442" y="776"/>
                  </a:lnTo>
                  <a:lnTo>
                    <a:pt x="447" y="776"/>
                  </a:lnTo>
                  <a:lnTo>
                    <a:pt x="454" y="775"/>
                  </a:lnTo>
                  <a:lnTo>
                    <a:pt x="470" y="774"/>
                  </a:lnTo>
                  <a:lnTo>
                    <a:pt x="486" y="772"/>
                  </a:lnTo>
                  <a:lnTo>
                    <a:pt x="517" y="768"/>
                  </a:lnTo>
                  <a:lnTo>
                    <a:pt x="565" y="763"/>
                  </a:lnTo>
                  <a:lnTo>
                    <a:pt x="566" y="762"/>
                  </a:lnTo>
                  <a:lnTo>
                    <a:pt x="608" y="756"/>
                  </a:lnTo>
                  <a:lnTo>
                    <a:pt x="626" y="755"/>
                  </a:lnTo>
                  <a:lnTo>
                    <a:pt x="653" y="751"/>
                  </a:lnTo>
                  <a:lnTo>
                    <a:pt x="653" y="750"/>
                  </a:lnTo>
                  <a:lnTo>
                    <a:pt x="653" y="749"/>
                  </a:lnTo>
                  <a:lnTo>
                    <a:pt x="646" y="738"/>
                  </a:lnTo>
                  <a:lnTo>
                    <a:pt x="640" y="729"/>
                  </a:lnTo>
                  <a:lnTo>
                    <a:pt x="627" y="707"/>
                  </a:lnTo>
                  <a:lnTo>
                    <a:pt x="630" y="695"/>
                  </a:lnTo>
                  <a:lnTo>
                    <a:pt x="627" y="682"/>
                  </a:lnTo>
                  <a:lnTo>
                    <a:pt x="630" y="658"/>
                  </a:lnTo>
                  <a:lnTo>
                    <a:pt x="632" y="654"/>
                  </a:lnTo>
                  <a:lnTo>
                    <a:pt x="624" y="634"/>
                  </a:lnTo>
                  <a:lnTo>
                    <a:pt x="613" y="622"/>
                  </a:lnTo>
                  <a:lnTo>
                    <a:pt x="610" y="609"/>
                  </a:lnTo>
                  <a:lnTo>
                    <a:pt x="611" y="608"/>
                  </a:lnTo>
                  <a:lnTo>
                    <a:pt x="610" y="608"/>
                  </a:lnTo>
                  <a:lnTo>
                    <a:pt x="607" y="605"/>
                  </a:lnTo>
                  <a:lnTo>
                    <a:pt x="607" y="587"/>
                  </a:lnTo>
                  <a:lnTo>
                    <a:pt x="607" y="584"/>
                  </a:lnTo>
                  <a:lnTo>
                    <a:pt x="614" y="563"/>
                  </a:lnTo>
                  <a:lnTo>
                    <a:pt x="614" y="562"/>
                  </a:lnTo>
                  <a:lnTo>
                    <a:pt x="614" y="550"/>
                  </a:lnTo>
                  <a:lnTo>
                    <a:pt x="613" y="538"/>
                  </a:lnTo>
                  <a:lnTo>
                    <a:pt x="621" y="525"/>
                  </a:lnTo>
                  <a:lnTo>
                    <a:pt x="633" y="515"/>
                  </a:lnTo>
                  <a:lnTo>
                    <a:pt x="636" y="511"/>
                  </a:lnTo>
                  <a:lnTo>
                    <a:pt x="617" y="499"/>
                  </a:lnTo>
                  <a:lnTo>
                    <a:pt x="621" y="488"/>
                  </a:lnTo>
                  <a:lnTo>
                    <a:pt x="613" y="465"/>
                  </a:lnTo>
                  <a:lnTo>
                    <a:pt x="613" y="463"/>
                  </a:lnTo>
                  <a:lnTo>
                    <a:pt x="595" y="446"/>
                  </a:lnTo>
                  <a:lnTo>
                    <a:pt x="592" y="441"/>
                  </a:lnTo>
                  <a:lnTo>
                    <a:pt x="584" y="421"/>
                  </a:lnTo>
                  <a:lnTo>
                    <a:pt x="582" y="420"/>
                  </a:lnTo>
                  <a:lnTo>
                    <a:pt x="584" y="415"/>
                  </a:lnTo>
                  <a:lnTo>
                    <a:pt x="570" y="398"/>
                  </a:lnTo>
                  <a:lnTo>
                    <a:pt x="565" y="382"/>
                  </a:lnTo>
                  <a:lnTo>
                    <a:pt x="563" y="375"/>
                  </a:lnTo>
                  <a:lnTo>
                    <a:pt x="556" y="353"/>
                  </a:lnTo>
                  <a:lnTo>
                    <a:pt x="554" y="350"/>
                  </a:lnTo>
                  <a:lnTo>
                    <a:pt x="554" y="349"/>
                  </a:lnTo>
                  <a:lnTo>
                    <a:pt x="549" y="333"/>
                  </a:lnTo>
                  <a:lnTo>
                    <a:pt x="540" y="303"/>
                  </a:lnTo>
                  <a:lnTo>
                    <a:pt x="537" y="294"/>
                  </a:lnTo>
                  <a:lnTo>
                    <a:pt x="533" y="283"/>
                  </a:lnTo>
                  <a:lnTo>
                    <a:pt x="533" y="279"/>
                  </a:lnTo>
                  <a:lnTo>
                    <a:pt x="524" y="255"/>
                  </a:lnTo>
                  <a:lnTo>
                    <a:pt x="522" y="250"/>
                  </a:lnTo>
                  <a:lnTo>
                    <a:pt x="511" y="215"/>
                  </a:lnTo>
                  <a:lnTo>
                    <a:pt x="511" y="212"/>
                  </a:lnTo>
                  <a:lnTo>
                    <a:pt x="508" y="204"/>
                  </a:lnTo>
                  <a:lnTo>
                    <a:pt x="503" y="192"/>
                  </a:lnTo>
                  <a:lnTo>
                    <a:pt x="502" y="186"/>
                  </a:lnTo>
                  <a:lnTo>
                    <a:pt x="501" y="179"/>
                  </a:lnTo>
                  <a:lnTo>
                    <a:pt x="498" y="170"/>
                  </a:lnTo>
                  <a:lnTo>
                    <a:pt x="492" y="154"/>
                  </a:lnTo>
                  <a:lnTo>
                    <a:pt x="489" y="142"/>
                  </a:lnTo>
                  <a:lnTo>
                    <a:pt x="485" y="132"/>
                  </a:lnTo>
                  <a:lnTo>
                    <a:pt x="477" y="110"/>
                  </a:lnTo>
                  <a:lnTo>
                    <a:pt x="473" y="99"/>
                  </a:lnTo>
                  <a:lnTo>
                    <a:pt x="470" y="87"/>
                  </a:lnTo>
                  <a:lnTo>
                    <a:pt x="466" y="75"/>
                  </a:lnTo>
                  <a:lnTo>
                    <a:pt x="463" y="67"/>
                  </a:lnTo>
                  <a:lnTo>
                    <a:pt x="455" y="45"/>
                  </a:lnTo>
                  <a:lnTo>
                    <a:pt x="451" y="31"/>
                  </a:lnTo>
                  <a:lnTo>
                    <a:pt x="450" y="24"/>
                  </a:lnTo>
                  <a:lnTo>
                    <a:pt x="448" y="21"/>
                  </a:lnTo>
                  <a:lnTo>
                    <a:pt x="442" y="0"/>
                  </a:lnTo>
                  <a:lnTo>
                    <a:pt x="438" y="0"/>
                  </a:lnTo>
                  <a:lnTo>
                    <a:pt x="402" y="4"/>
                  </a:lnTo>
                  <a:lnTo>
                    <a:pt x="396" y="4"/>
                  </a:lnTo>
                  <a:lnTo>
                    <a:pt x="364" y="8"/>
                  </a:lnTo>
                  <a:lnTo>
                    <a:pt x="329" y="11"/>
                  </a:lnTo>
                  <a:lnTo>
                    <a:pt x="322" y="12"/>
                  </a:lnTo>
                  <a:lnTo>
                    <a:pt x="320" y="12"/>
                  </a:lnTo>
                  <a:lnTo>
                    <a:pt x="311" y="14"/>
                  </a:lnTo>
                  <a:lnTo>
                    <a:pt x="290" y="16"/>
                  </a:lnTo>
                  <a:lnTo>
                    <a:pt x="242" y="20"/>
                  </a:lnTo>
                  <a:lnTo>
                    <a:pt x="233" y="21"/>
                  </a:lnTo>
                  <a:lnTo>
                    <a:pt x="228" y="21"/>
                  </a:lnTo>
                  <a:lnTo>
                    <a:pt x="218" y="23"/>
                  </a:lnTo>
                  <a:lnTo>
                    <a:pt x="169" y="25"/>
                  </a:lnTo>
                  <a:lnTo>
                    <a:pt x="169" y="27"/>
                  </a:lnTo>
                  <a:lnTo>
                    <a:pt x="167" y="27"/>
                  </a:lnTo>
                  <a:lnTo>
                    <a:pt x="163" y="27"/>
                  </a:lnTo>
                  <a:lnTo>
                    <a:pt x="141" y="28"/>
                  </a:lnTo>
                  <a:lnTo>
                    <a:pt x="102" y="32"/>
                  </a:lnTo>
                  <a:lnTo>
                    <a:pt x="89" y="33"/>
                  </a:lnTo>
                  <a:lnTo>
                    <a:pt x="51" y="36"/>
                  </a:lnTo>
                  <a:lnTo>
                    <a:pt x="38" y="37"/>
                  </a:lnTo>
                  <a:lnTo>
                    <a:pt x="0" y="40"/>
                  </a:lnTo>
                  <a:lnTo>
                    <a:pt x="1" y="42"/>
                  </a:lnTo>
                  <a:lnTo>
                    <a:pt x="16" y="60"/>
                  </a:lnTo>
                  <a:lnTo>
                    <a:pt x="20" y="61"/>
                  </a:lnTo>
                  <a:lnTo>
                    <a:pt x="20" y="71"/>
                  </a:lnTo>
                  <a:lnTo>
                    <a:pt x="20" y="103"/>
                  </a:lnTo>
                  <a:lnTo>
                    <a:pt x="20" y="121"/>
                  </a:lnTo>
                  <a:lnTo>
                    <a:pt x="20" y="137"/>
                  </a:lnTo>
                  <a:lnTo>
                    <a:pt x="19" y="137"/>
                  </a:lnTo>
                  <a:lnTo>
                    <a:pt x="19" y="144"/>
                  </a:lnTo>
                  <a:lnTo>
                    <a:pt x="19" y="148"/>
                  </a:lnTo>
                  <a:lnTo>
                    <a:pt x="20" y="161"/>
                  </a:lnTo>
                  <a:lnTo>
                    <a:pt x="19" y="171"/>
                  </a:lnTo>
                  <a:lnTo>
                    <a:pt x="19" y="198"/>
                  </a:lnTo>
                  <a:lnTo>
                    <a:pt x="19" y="202"/>
                  </a:lnTo>
                  <a:lnTo>
                    <a:pt x="19" y="217"/>
                  </a:lnTo>
                  <a:lnTo>
                    <a:pt x="19" y="223"/>
                  </a:lnTo>
                  <a:lnTo>
                    <a:pt x="19" y="234"/>
                  </a:lnTo>
                  <a:lnTo>
                    <a:pt x="19" y="265"/>
                  </a:lnTo>
                  <a:lnTo>
                    <a:pt x="19" y="283"/>
                  </a:lnTo>
                  <a:lnTo>
                    <a:pt x="19" y="286"/>
                  </a:lnTo>
                  <a:lnTo>
                    <a:pt x="19" y="324"/>
                  </a:lnTo>
                  <a:lnTo>
                    <a:pt x="19" y="330"/>
                  </a:lnTo>
                  <a:lnTo>
                    <a:pt x="19" y="349"/>
                  </a:lnTo>
                  <a:lnTo>
                    <a:pt x="19" y="373"/>
                  </a:lnTo>
                  <a:lnTo>
                    <a:pt x="19" y="386"/>
                  </a:lnTo>
                  <a:lnTo>
                    <a:pt x="17" y="388"/>
                  </a:lnTo>
                  <a:lnTo>
                    <a:pt x="17" y="430"/>
                  </a:lnTo>
                  <a:lnTo>
                    <a:pt x="17" y="436"/>
                  </a:lnTo>
                  <a:lnTo>
                    <a:pt x="17" y="442"/>
                  </a:lnTo>
                  <a:lnTo>
                    <a:pt x="17" y="486"/>
                  </a:lnTo>
                  <a:lnTo>
                    <a:pt x="17" y="492"/>
                  </a:lnTo>
                  <a:lnTo>
                    <a:pt x="17" y="509"/>
                  </a:lnTo>
                  <a:lnTo>
                    <a:pt x="17" y="545"/>
                  </a:lnTo>
                  <a:lnTo>
                    <a:pt x="17" y="549"/>
                  </a:lnTo>
                  <a:lnTo>
                    <a:pt x="17" y="562"/>
                  </a:lnTo>
                  <a:lnTo>
                    <a:pt x="17" y="574"/>
                  </a:lnTo>
                  <a:lnTo>
                    <a:pt x="17" y="575"/>
                  </a:lnTo>
                  <a:lnTo>
                    <a:pt x="17" y="578"/>
                  </a:lnTo>
                  <a:lnTo>
                    <a:pt x="17" y="584"/>
                  </a:lnTo>
                  <a:lnTo>
                    <a:pt x="17" y="597"/>
                  </a:lnTo>
                  <a:lnTo>
                    <a:pt x="17" y="642"/>
                  </a:lnTo>
                  <a:lnTo>
                    <a:pt x="17" y="646"/>
                  </a:lnTo>
                  <a:lnTo>
                    <a:pt x="17" y="650"/>
                  </a:lnTo>
                  <a:lnTo>
                    <a:pt x="22" y="680"/>
                  </a:lnTo>
                  <a:lnTo>
                    <a:pt x="29" y="718"/>
                  </a:lnTo>
                  <a:lnTo>
                    <a:pt x="29" y="722"/>
                  </a:lnTo>
                  <a:lnTo>
                    <a:pt x="30" y="730"/>
                  </a:lnTo>
                  <a:lnTo>
                    <a:pt x="32" y="741"/>
                  </a:lnTo>
                  <a:lnTo>
                    <a:pt x="35" y="763"/>
                  </a:lnTo>
                  <a:lnTo>
                    <a:pt x="39" y="792"/>
                  </a:lnTo>
                  <a:close/>
                </a:path>
              </a:pathLst>
            </a:custGeom>
            <a:solidFill>
              <a:srgbClr val="4F81BD"/>
            </a:solidFill>
            <a:ln w="1651">
              <a:solidFill>
                <a:srgbClr val="000000"/>
              </a:solidFill>
              <a:round/>
              <a:headEnd/>
              <a:tailEnd/>
            </a:ln>
          </p:spPr>
          <p:txBody>
            <a:bodyPr/>
            <a:lstStyle/>
            <a:p>
              <a:endParaRPr lang="en-US"/>
            </a:p>
          </p:txBody>
        </p:sp>
        <p:sp>
          <p:nvSpPr>
            <p:cNvPr id="20497" name="Freeform 16"/>
            <p:cNvSpPr>
              <a:spLocks/>
            </p:cNvSpPr>
            <p:nvPr/>
          </p:nvSpPr>
          <p:spPr bwMode="auto">
            <a:xfrm>
              <a:off x="6215063" y="4205288"/>
              <a:ext cx="1208087" cy="860425"/>
            </a:xfrm>
            <a:custGeom>
              <a:avLst/>
              <a:gdLst>
                <a:gd name="T0" fmla="*/ 336550 w 1522"/>
                <a:gd name="T1" fmla="*/ 200634 h 1085"/>
                <a:gd name="T2" fmla="*/ 365125 w 1522"/>
                <a:gd name="T3" fmla="*/ 234733 h 1085"/>
                <a:gd name="T4" fmla="*/ 412750 w 1522"/>
                <a:gd name="T5" fmla="*/ 214908 h 1085"/>
                <a:gd name="T6" fmla="*/ 482600 w 1522"/>
                <a:gd name="T7" fmla="*/ 175257 h 1085"/>
                <a:gd name="T8" fmla="*/ 531812 w 1522"/>
                <a:gd name="T9" fmla="*/ 152260 h 1085"/>
                <a:gd name="T10" fmla="*/ 623093 w 1522"/>
                <a:gd name="T11" fmla="*/ 205392 h 1085"/>
                <a:gd name="T12" fmla="*/ 682625 w 1522"/>
                <a:gd name="T13" fmla="*/ 260903 h 1085"/>
                <a:gd name="T14" fmla="*/ 714375 w 1522"/>
                <a:gd name="T15" fmla="*/ 271212 h 1085"/>
                <a:gd name="T16" fmla="*/ 740568 w 1522"/>
                <a:gd name="T17" fmla="*/ 321965 h 1085"/>
                <a:gd name="T18" fmla="*/ 755650 w 1522"/>
                <a:gd name="T19" fmla="*/ 337826 h 1085"/>
                <a:gd name="T20" fmla="*/ 753268 w 1522"/>
                <a:gd name="T21" fmla="*/ 424265 h 1085"/>
                <a:gd name="T22" fmla="*/ 770731 w 1522"/>
                <a:gd name="T23" fmla="*/ 496430 h 1085"/>
                <a:gd name="T24" fmla="*/ 781843 w 1522"/>
                <a:gd name="T25" fmla="*/ 453607 h 1085"/>
                <a:gd name="T26" fmla="*/ 803275 w 1522"/>
                <a:gd name="T27" fmla="*/ 455986 h 1085"/>
                <a:gd name="T28" fmla="*/ 791368 w 1522"/>
                <a:gd name="T29" fmla="*/ 505946 h 1085"/>
                <a:gd name="T30" fmla="*/ 842962 w 1522"/>
                <a:gd name="T31" fmla="*/ 593178 h 1085"/>
                <a:gd name="T32" fmla="*/ 892968 w 1522"/>
                <a:gd name="T33" fmla="*/ 664549 h 1085"/>
                <a:gd name="T34" fmla="*/ 949325 w 1522"/>
                <a:gd name="T35" fmla="*/ 704200 h 1085"/>
                <a:gd name="T36" fmla="*/ 1007268 w 1522"/>
                <a:gd name="T37" fmla="*/ 744644 h 1085"/>
                <a:gd name="T38" fmla="*/ 1067593 w 1522"/>
                <a:gd name="T39" fmla="*/ 809672 h 1085"/>
                <a:gd name="T40" fmla="*/ 1116012 w 1522"/>
                <a:gd name="T41" fmla="*/ 823946 h 1085"/>
                <a:gd name="T42" fmla="*/ 1135856 w 1522"/>
                <a:gd name="T43" fmla="*/ 842979 h 1085"/>
                <a:gd name="T44" fmla="*/ 1150937 w 1522"/>
                <a:gd name="T45" fmla="*/ 815223 h 1085"/>
                <a:gd name="T46" fmla="*/ 1166018 w 1522"/>
                <a:gd name="T47" fmla="*/ 842979 h 1085"/>
                <a:gd name="T48" fmla="*/ 1189831 w 1522"/>
                <a:gd name="T49" fmla="*/ 818395 h 1085"/>
                <a:gd name="T50" fmla="*/ 1200150 w 1522"/>
                <a:gd name="T51" fmla="*/ 784295 h 1085"/>
                <a:gd name="T52" fmla="*/ 1192212 w 1522"/>
                <a:gd name="T53" fmla="*/ 733542 h 1085"/>
                <a:gd name="T54" fmla="*/ 1202531 w 1522"/>
                <a:gd name="T55" fmla="*/ 684375 h 1085"/>
                <a:gd name="T56" fmla="*/ 1154112 w 1522"/>
                <a:gd name="T57" fmla="*/ 497223 h 1085"/>
                <a:gd name="T58" fmla="*/ 1062831 w 1522"/>
                <a:gd name="T59" fmla="*/ 344963 h 1085"/>
                <a:gd name="T60" fmla="*/ 963612 w 1522"/>
                <a:gd name="T61" fmla="*/ 195876 h 1085"/>
                <a:gd name="T62" fmla="*/ 932656 w 1522"/>
                <a:gd name="T63" fmla="*/ 148294 h 1085"/>
                <a:gd name="T64" fmla="*/ 882650 w 1522"/>
                <a:gd name="T65" fmla="*/ 39651 h 1085"/>
                <a:gd name="T66" fmla="*/ 835025 w 1522"/>
                <a:gd name="T67" fmla="*/ 8723 h 1085"/>
                <a:gd name="T68" fmla="*/ 801687 w 1522"/>
                <a:gd name="T69" fmla="*/ 51546 h 1085"/>
                <a:gd name="T70" fmla="*/ 771525 w 1522"/>
                <a:gd name="T71" fmla="*/ 45202 h 1085"/>
                <a:gd name="T72" fmla="*/ 737393 w 1522"/>
                <a:gd name="T73" fmla="*/ 48374 h 1085"/>
                <a:gd name="T74" fmla="*/ 704850 w 1522"/>
                <a:gd name="T75" fmla="*/ 49960 h 1085"/>
                <a:gd name="T76" fmla="*/ 631825 w 1522"/>
                <a:gd name="T77" fmla="*/ 55511 h 1085"/>
                <a:gd name="T78" fmla="*/ 608806 w 1522"/>
                <a:gd name="T79" fmla="*/ 57097 h 1085"/>
                <a:gd name="T80" fmla="*/ 568325 w 1522"/>
                <a:gd name="T81" fmla="*/ 59476 h 1085"/>
                <a:gd name="T82" fmla="*/ 525462 w 1522"/>
                <a:gd name="T83" fmla="*/ 62648 h 1085"/>
                <a:gd name="T84" fmla="*/ 504825 w 1522"/>
                <a:gd name="T85" fmla="*/ 63441 h 1085"/>
                <a:gd name="T86" fmla="*/ 472281 w 1522"/>
                <a:gd name="T87" fmla="*/ 66614 h 1085"/>
                <a:gd name="T88" fmla="*/ 393700 w 1522"/>
                <a:gd name="T89" fmla="*/ 72165 h 1085"/>
                <a:gd name="T90" fmla="*/ 346869 w 1522"/>
                <a:gd name="T91" fmla="*/ 33307 h 1085"/>
                <a:gd name="T92" fmla="*/ 260350 w 1522"/>
                <a:gd name="T93" fmla="*/ 43616 h 1085"/>
                <a:gd name="T94" fmla="*/ 204787 w 1522"/>
                <a:gd name="T95" fmla="*/ 49960 h 1085"/>
                <a:gd name="T96" fmla="*/ 172244 w 1522"/>
                <a:gd name="T97" fmla="*/ 53132 h 1085"/>
                <a:gd name="T98" fmla="*/ 128587 w 1522"/>
                <a:gd name="T99" fmla="*/ 57097 h 1085"/>
                <a:gd name="T100" fmla="*/ 67469 w 1522"/>
                <a:gd name="T101" fmla="*/ 62648 h 1085"/>
                <a:gd name="T102" fmla="*/ 1587 w 1522"/>
                <a:gd name="T103" fmla="*/ 69786 h 1085"/>
                <a:gd name="T104" fmla="*/ 42862 w 1522"/>
                <a:gd name="T105" fmla="*/ 149880 h 1085"/>
                <a:gd name="T106" fmla="*/ 126206 w 1522"/>
                <a:gd name="T107" fmla="*/ 151467 h 1085"/>
                <a:gd name="T108" fmla="*/ 185737 w 1522"/>
                <a:gd name="T109" fmla="*/ 147501 h 10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22"/>
                <a:gd name="T166" fmla="*/ 0 h 1085"/>
                <a:gd name="T167" fmla="*/ 1522 w 1522"/>
                <a:gd name="T168" fmla="*/ 1085 h 10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22" h="1085">
                  <a:moveTo>
                    <a:pt x="306" y="199"/>
                  </a:moveTo>
                  <a:lnTo>
                    <a:pt x="377" y="228"/>
                  </a:lnTo>
                  <a:lnTo>
                    <a:pt x="403" y="246"/>
                  </a:lnTo>
                  <a:lnTo>
                    <a:pt x="424" y="253"/>
                  </a:lnTo>
                  <a:lnTo>
                    <a:pt x="432" y="293"/>
                  </a:lnTo>
                  <a:lnTo>
                    <a:pt x="425" y="262"/>
                  </a:lnTo>
                  <a:lnTo>
                    <a:pt x="432" y="297"/>
                  </a:lnTo>
                  <a:lnTo>
                    <a:pt x="460" y="296"/>
                  </a:lnTo>
                  <a:lnTo>
                    <a:pt x="479" y="303"/>
                  </a:lnTo>
                  <a:lnTo>
                    <a:pt x="477" y="287"/>
                  </a:lnTo>
                  <a:lnTo>
                    <a:pt x="499" y="284"/>
                  </a:lnTo>
                  <a:lnTo>
                    <a:pt x="520" y="271"/>
                  </a:lnTo>
                  <a:lnTo>
                    <a:pt x="514" y="279"/>
                  </a:lnTo>
                  <a:lnTo>
                    <a:pt x="584" y="235"/>
                  </a:lnTo>
                  <a:lnTo>
                    <a:pt x="607" y="237"/>
                  </a:lnTo>
                  <a:lnTo>
                    <a:pt x="608" y="221"/>
                  </a:lnTo>
                  <a:lnTo>
                    <a:pt x="607" y="216"/>
                  </a:lnTo>
                  <a:lnTo>
                    <a:pt x="624" y="197"/>
                  </a:lnTo>
                  <a:lnTo>
                    <a:pt x="655" y="191"/>
                  </a:lnTo>
                  <a:lnTo>
                    <a:pt x="670" y="192"/>
                  </a:lnTo>
                  <a:lnTo>
                    <a:pt x="671" y="192"/>
                  </a:lnTo>
                  <a:lnTo>
                    <a:pt x="741" y="224"/>
                  </a:lnTo>
                  <a:lnTo>
                    <a:pt x="753" y="245"/>
                  </a:lnTo>
                  <a:lnTo>
                    <a:pt x="785" y="259"/>
                  </a:lnTo>
                  <a:lnTo>
                    <a:pt x="799" y="291"/>
                  </a:lnTo>
                  <a:lnTo>
                    <a:pt x="822" y="299"/>
                  </a:lnTo>
                  <a:lnTo>
                    <a:pt x="843" y="324"/>
                  </a:lnTo>
                  <a:lnTo>
                    <a:pt x="860" y="329"/>
                  </a:lnTo>
                  <a:lnTo>
                    <a:pt x="862" y="354"/>
                  </a:lnTo>
                  <a:lnTo>
                    <a:pt x="873" y="353"/>
                  </a:lnTo>
                  <a:lnTo>
                    <a:pt x="878" y="346"/>
                  </a:lnTo>
                  <a:lnTo>
                    <a:pt x="900" y="342"/>
                  </a:lnTo>
                  <a:lnTo>
                    <a:pt x="913" y="346"/>
                  </a:lnTo>
                  <a:lnTo>
                    <a:pt x="926" y="372"/>
                  </a:lnTo>
                  <a:lnTo>
                    <a:pt x="943" y="387"/>
                  </a:lnTo>
                  <a:lnTo>
                    <a:pt x="933" y="406"/>
                  </a:lnTo>
                  <a:lnTo>
                    <a:pt x="945" y="414"/>
                  </a:lnTo>
                  <a:lnTo>
                    <a:pt x="942" y="421"/>
                  </a:lnTo>
                  <a:lnTo>
                    <a:pt x="950" y="425"/>
                  </a:lnTo>
                  <a:lnTo>
                    <a:pt x="952" y="426"/>
                  </a:lnTo>
                  <a:lnTo>
                    <a:pt x="958" y="475"/>
                  </a:lnTo>
                  <a:lnTo>
                    <a:pt x="949" y="513"/>
                  </a:lnTo>
                  <a:lnTo>
                    <a:pt x="943" y="527"/>
                  </a:lnTo>
                  <a:lnTo>
                    <a:pt x="949" y="535"/>
                  </a:lnTo>
                  <a:lnTo>
                    <a:pt x="940" y="542"/>
                  </a:lnTo>
                  <a:lnTo>
                    <a:pt x="945" y="584"/>
                  </a:lnTo>
                  <a:lnTo>
                    <a:pt x="965" y="606"/>
                  </a:lnTo>
                  <a:lnTo>
                    <a:pt x="971" y="626"/>
                  </a:lnTo>
                  <a:lnTo>
                    <a:pt x="978" y="630"/>
                  </a:lnTo>
                  <a:lnTo>
                    <a:pt x="990" y="604"/>
                  </a:lnTo>
                  <a:lnTo>
                    <a:pt x="991" y="579"/>
                  </a:lnTo>
                  <a:lnTo>
                    <a:pt x="985" y="572"/>
                  </a:lnTo>
                  <a:lnTo>
                    <a:pt x="966" y="568"/>
                  </a:lnTo>
                  <a:lnTo>
                    <a:pt x="980" y="562"/>
                  </a:lnTo>
                  <a:lnTo>
                    <a:pt x="1012" y="585"/>
                  </a:lnTo>
                  <a:lnTo>
                    <a:pt x="1012" y="575"/>
                  </a:lnTo>
                  <a:lnTo>
                    <a:pt x="1028" y="573"/>
                  </a:lnTo>
                  <a:lnTo>
                    <a:pt x="1007" y="621"/>
                  </a:lnTo>
                  <a:lnTo>
                    <a:pt x="996" y="633"/>
                  </a:lnTo>
                  <a:lnTo>
                    <a:pt x="997" y="638"/>
                  </a:lnTo>
                  <a:lnTo>
                    <a:pt x="975" y="646"/>
                  </a:lnTo>
                  <a:lnTo>
                    <a:pt x="998" y="671"/>
                  </a:lnTo>
                  <a:lnTo>
                    <a:pt x="1023" y="694"/>
                  </a:lnTo>
                  <a:lnTo>
                    <a:pt x="1062" y="748"/>
                  </a:lnTo>
                  <a:lnTo>
                    <a:pt x="1074" y="760"/>
                  </a:lnTo>
                  <a:lnTo>
                    <a:pt x="1086" y="775"/>
                  </a:lnTo>
                  <a:lnTo>
                    <a:pt x="1112" y="827"/>
                  </a:lnTo>
                  <a:lnTo>
                    <a:pt x="1125" y="838"/>
                  </a:lnTo>
                  <a:lnTo>
                    <a:pt x="1145" y="831"/>
                  </a:lnTo>
                  <a:lnTo>
                    <a:pt x="1147" y="825"/>
                  </a:lnTo>
                  <a:lnTo>
                    <a:pt x="1182" y="850"/>
                  </a:lnTo>
                  <a:lnTo>
                    <a:pt x="1196" y="888"/>
                  </a:lnTo>
                  <a:lnTo>
                    <a:pt x="1228" y="936"/>
                  </a:lnTo>
                  <a:lnTo>
                    <a:pt x="1228" y="931"/>
                  </a:lnTo>
                  <a:lnTo>
                    <a:pt x="1237" y="927"/>
                  </a:lnTo>
                  <a:lnTo>
                    <a:pt x="1269" y="939"/>
                  </a:lnTo>
                  <a:lnTo>
                    <a:pt x="1284" y="942"/>
                  </a:lnTo>
                  <a:lnTo>
                    <a:pt x="1317" y="968"/>
                  </a:lnTo>
                  <a:lnTo>
                    <a:pt x="1351" y="1017"/>
                  </a:lnTo>
                  <a:lnTo>
                    <a:pt x="1345" y="1021"/>
                  </a:lnTo>
                  <a:lnTo>
                    <a:pt x="1345" y="1040"/>
                  </a:lnTo>
                  <a:lnTo>
                    <a:pt x="1365" y="1057"/>
                  </a:lnTo>
                  <a:lnTo>
                    <a:pt x="1381" y="1053"/>
                  </a:lnTo>
                  <a:lnTo>
                    <a:pt x="1406" y="1039"/>
                  </a:lnTo>
                  <a:lnTo>
                    <a:pt x="1418" y="1040"/>
                  </a:lnTo>
                  <a:lnTo>
                    <a:pt x="1419" y="1044"/>
                  </a:lnTo>
                  <a:lnTo>
                    <a:pt x="1437" y="1042"/>
                  </a:lnTo>
                  <a:lnTo>
                    <a:pt x="1431" y="1063"/>
                  </a:lnTo>
                  <a:lnTo>
                    <a:pt x="1438" y="1068"/>
                  </a:lnTo>
                  <a:lnTo>
                    <a:pt x="1451" y="1061"/>
                  </a:lnTo>
                  <a:lnTo>
                    <a:pt x="1447" y="1039"/>
                  </a:lnTo>
                  <a:lnTo>
                    <a:pt x="1450" y="1028"/>
                  </a:lnTo>
                  <a:lnTo>
                    <a:pt x="1453" y="1032"/>
                  </a:lnTo>
                  <a:lnTo>
                    <a:pt x="1474" y="1023"/>
                  </a:lnTo>
                  <a:lnTo>
                    <a:pt x="1479" y="1053"/>
                  </a:lnTo>
                  <a:lnTo>
                    <a:pt x="1469" y="1063"/>
                  </a:lnTo>
                  <a:lnTo>
                    <a:pt x="1471" y="1065"/>
                  </a:lnTo>
                  <a:lnTo>
                    <a:pt x="1454" y="1085"/>
                  </a:lnTo>
                  <a:lnTo>
                    <a:pt x="1470" y="1072"/>
                  </a:lnTo>
                  <a:lnTo>
                    <a:pt x="1499" y="1032"/>
                  </a:lnTo>
                  <a:lnTo>
                    <a:pt x="1515" y="990"/>
                  </a:lnTo>
                  <a:lnTo>
                    <a:pt x="1522" y="959"/>
                  </a:lnTo>
                  <a:lnTo>
                    <a:pt x="1522" y="955"/>
                  </a:lnTo>
                  <a:lnTo>
                    <a:pt x="1512" y="989"/>
                  </a:lnTo>
                  <a:lnTo>
                    <a:pt x="1493" y="999"/>
                  </a:lnTo>
                  <a:lnTo>
                    <a:pt x="1502" y="986"/>
                  </a:lnTo>
                  <a:lnTo>
                    <a:pt x="1492" y="963"/>
                  </a:lnTo>
                  <a:lnTo>
                    <a:pt x="1502" y="925"/>
                  </a:lnTo>
                  <a:lnTo>
                    <a:pt x="1515" y="919"/>
                  </a:lnTo>
                  <a:lnTo>
                    <a:pt x="1521" y="927"/>
                  </a:lnTo>
                  <a:lnTo>
                    <a:pt x="1517" y="868"/>
                  </a:lnTo>
                  <a:lnTo>
                    <a:pt x="1515" y="863"/>
                  </a:lnTo>
                  <a:lnTo>
                    <a:pt x="1512" y="801"/>
                  </a:lnTo>
                  <a:lnTo>
                    <a:pt x="1502" y="711"/>
                  </a:lnTo>
                  <a:lnTo>
                    <a:pt x="1486" y="680"/>
                  </a:lnTo>
                  <a:lnTo>
                    <a:pt x="1454" y="627"/>
                  </a:lnTo>
                  <a:lnTo>
                    <a:pt x="1421" y="576"/>
                  </a:lnTo>
                  <a:lnTo>
                    <a:pt x="1386" y="522"/>
                  </a:lnTo>
                  <a:lnTo>
                    <a:pt x="1354" y="476"/>
                  </a:lnTo>
                  <a:lnTo>
                    <a:pt x="1339" y="435"/>
                  </a:lnTo>
                  <a:lnTo>
                    <a:pt x="1345" y="404"/>
                  </a:lnTo>
                  <a:lnTo>
                    <a:pt x="1300" y="355"/>
                  </a:lnTo>
                  <a:lnTo>
                    <a:pt x="1242" y="289"/>
                  </a:lnTo>
                  <a:lnTo>
                    <a:pt x="1214" y="247"/>
                  </a:lnTo>
                  <a:lnTo>
                    <a:pt x="1211" y="245"/>
                  </a:lnTo>
                  <a:lnTo>
                    <a:pt x="1183" y="201"/>
                  </a:lnTo>
                  <a:lnTo>
                    <a:pt x="1180" y="201"/>
                  </a:lnTo>
                  <a:lnTo>
                    <a:pt x="1175" y="187"/>
                  </a:lnTo>
                  <a:lnTo>
                    <a:pt x="1161" y="158"/>
                  </a:lnTo>
                  <a:lnTo>
                    <a:pt x="1132" y="96"/>
                  </a:lnTo>
                  <a:lnTo>
                    <a:pt x="1116" y="50"/>
                  </a:lnTo>
                  <a:lnTo>
                    <a:pt x="1112" y="50"/>
                  </a:lnTo>
                  <a:lnTo>
                    <a:pt x="1112" y="49"/>
                  </a:lnTo>
                  <a:lnTo>
                    <a:pt x="1106" y="12"/>
                  </a:lnTo>
                  <a:lnTo>
                    <a:pt x="1105" y="11"/>
                  </a:lnTo>
                  <a:lnTo>
                    <a:pt x="1052" y="11"/>
                  </a:lnTo>
                  <a:lnTo>
                    <a:pt x="1026" y="4"/>
                  </a:lnTo>
                  <a:lnTo>
                    <a:pt x="1019" y="0"/>
                  </a:lnTo>
                  <a:lnTo>
                    <a:pt x="998" y="19"/>
                  </a:lnTo>
                  <a:lnTo>
                    <a:pt x="1010" y="65"/>
                  </a:lnTo>
                  <a:lnTo>
                    <a:pt x="1009" y="92"/>
                  </a:lnTo>
                  <a:lnTo>
                    <a:pt x="985" y="93"/>
                  </a:lnTo>
                  <a:lnTo>
                    <a:pt x="975" y="70"/>
                  </a:lnTo>
                  <a:lnTo>
                    <a:pt x="972" y="57"/>
                  </a:lnTo>
                  <a:lnTo>
                    <a:pt x="966" y="58"/>
                  </a:lnTo>
                  <a:lnTo>
                    <a:pt x="945" y="59"/>
                  </a:lnTo>
                  <a:lnTo>
                    <a:pt x="936" y="59"/>
                  </a:lnTo>
                  <a:lnTo>
                    <a:pt x="929" y="61"/>
                  </a:lnTo>
                  <a:lnTo>
                    <a:pt x="921" y="61"/>
                  </a:lnTo>
                  <a:lnTo>
                    <a:pt x="907" y="62"/>
                  </a:lnTo>
                  <a:lnTo>
                    <a:pt x="891" y="63"/>
                  </a:lnTo>
                  <a:lnTo>
                    <a:pt x="888" y="63"/>
                  </a:lnTo>
                  <a:lnTo>
                    <a:pt x="876" y="65"/>
                  </a:lnTo>
                  <a:lnTo>
                    <a:pt x="854" y="66"/>
                  </a:lnTo>
                  <a:lnTo>
                    <a:pt x="806" y="68"/>
                  </a:lnTo>
                  <a:lnTo>
                    <a:pt x="796" y="70"/>
                  </a:lnTo>
                  <a:lnTo>
                    <a:pt x="786" y="71"/>
                  </a:lnTo>
                  <a:lnTo>
                    <a:pt x="776" y="71"/>
                  </a:lnTo>
                  <a:lnTo>
                    <a:pt x="770" y="71"/>
                  </a:lnTo>
                  <a:lnTo>
                    <a:pt x="767" y="72"/>
                  </a:lnTo>
                  <a:lnTo>
                    <a:pt x="761" y="72"/>
                  </a:lnTo>
                  <a:lnTo>
                    <a:pt x="742" y="74"/>
                  </a:lnTo>
                  <a:lnTo>
                    <a:pt x="722" y="75"/>
                  </a:lnTo>
                  <a:lnTo>
                    <a:pt x="716" y="75"/>
                  </a:lnTo>
                  <a:lnTo>
                    <a:pt x="709" y="76"/>
                  </a:lnTo>
                  <a:lnTo>
                    <a:pt x="697" y="76"/>
                  </a:lnTo>
                  <a:lnTo>
                    <a:pt x="674" y="78"/>
                  </a:lnTo>
                  <a:lnTo>
                    <a:pt x="662" y="79"/>
                  </a:lnTo>
                  <a:lnTo>
                    <a:pt x="651" y="80"/>
                  </a:lnTo>
                  <a:lnTo>
                    <a:pt x="649" y="80"/>
                  </a:lnTo>
                  <a:lnTo>
                    <a:pt x="642" y="80"/>
                  </a:lnTo>
                  <a:lnTo>
                    <a:pt x="636" y="80"/>
                  </a:lnTo>
                  <a:lnTo>
                    <a:pt x="617" y="83"/>
                  </a:lnTo>
                  <a:lnTo>
                    <a:pt x="606" y="83"/>
                  </a:lnTo>
                  <a:lnTo>
                    <a:pt x="601" y="84"/>
                  </a:lnTo>
                  <a:lnTo>
                    <a:pt x="595" y="84"/>
                  </a:lnTo>
                  <a:lnTo>
                    <a:pt x="584" y="84"/>
                  </a:lnTo>
                  <a:lnTo>
                    <a:pt x="566" y="87"/>
                  </a:lnTo>
                  <a:lnTo>
                    <a:pt x="536" y="88"/>
                  </a:lnTo>
                  <a:lnTo>
                    <a:pt x="496" y="91"/>
                  </a:lnTo>
                  <a:lnTo>
                    <a:pt x="493" y="88"/>
                  </a:lnTo>
                  <a:lnTo>
                    <a:pt x="466" y="45"/>
                  </a:lnTo>
                  <a:lnTo>
                    <a:pt x="464" y="38"/>
                  </a:lnTo>
                  <a:lnTo>
                    <a:pt x="437" y="42"/>
                  </a:lnTo>
                  <a:lnTo>
                    <a:pt x="419" y="43"/>
                  </a:lnTo>
                  <a:lnTo>
                    <a:pt x="377" y="49"/>
                  </a:lnTo>
                  <a:lnTo>
                    <a:pt x="376" y="50"/>
                  </a:lnTo>
                  <a:lnTo>
                    <a:pt x="328" y="55"/>
                  </a:lnTo>
                  <a:lnTo>
                    <a:pt x="297" y="59"/>
                  </a:lnTo>
                  <a:lnTo>
                    <a:pt x="281" y="61"/>
                  </a:lnTo>
                  <a:lnTo>
                    <a:pt x="265" y="62"/>
                  </a:lnTo>
                  <a:lnTo>
                    <a:pt x="258" y="63"/>
                  </a:lnTo>
                  <a:lnTo>
                    <a:pt x="253" y="63"/>
                  </a:lnTo>
                  <a:lnTo>
                    <a:pt x="242" y="65"/>
                  </a:lnTo>
                  <a:lnTo>
                    <a:pt x="220" y="67"/>
                  </a:lnTo>
                  <a:lnTo>
                    <a:pt x="217" y="67"/>
                  </a:lnTo>
                  <a:lnTo>
                    <a:pt x="192" y="70"/>
                  </a:lnTo>
                  <a:lnTo>
                    <a:pt x="186" y="70"/>
                  </a:lnTo>
                  <a:lnTo>
                    <a:pt x="165" y="72"/>
                  </a:lnTo>
                  <a:lnTo>
                    <a:pt x="162" y="72"/>
                  </a:lnTo>
                  <a:lnTo>
                    <a:pt x="159" y="72"/>
                  </a:lnTo>
                  <a:lnTo>
                    <a:pt x="147" y="74"/>
                  </a:lnTo>
                  <a:lnTo>
                    <a:pt x="108" y="78"/>
                  </a:lnTo>
                  <a:lnTo>
                    <a:pt x="85" y="79"/>
                  </a:lnTo>
                  <a:lnTo>
                    <a:pt x="80" y="80"/>
                  </a:lnTo>
                  <a:lnTo>
                    <a:pt x="67" y="82"/>
                  </a:lnTo>
                  <a:lnTo>
                    <a:pt x="63" y="82"/>
                  </a:lnTo>
                  <a:lnTo>
                    <a:pt x="2" y="88"/>
                  </a:lnTo>
                  <a:lnTo>
                    <a:pt x="0" y="117"/>
                  </a:lnTo>
                  <a:lnTo>
                    <a:pt x="47" y="155"/>
                  </a:lnTo>
                  <a:lnTo>
                    <a:pt x="42" y="180"/>
                  </a:lnTo>
                  <a:lnTo>
                    <a:pt x="54" y="189"/>
                  </a:lnTo>
                  <a:lnTo>
                    <a:pt x="26" y="225"/>
                  </a:lnTo>
                  <a:lnTo>
                    <a:pt x="57" y="216"/>
                  </a:lnTo>
                  <a:lnTo>
                    <a:pt x="150" y="193"/>
                  </a:lnTo>
                  <a:lnTo>
                    <a:pt x="159" y="191"/>
                  </a:lnTo>
                  <a:lnTo>
                    <a:pt x="211" y="187"/>
                  </a:lnTo>
                  <a:lnTo>
                    <a:pt x="232" y="186"/>
                  </a:lnTo>
                  <a:lnTo>
                    <a:pt x="233" y="186"/>
                  </a:lnTo>
                  <a:lnTo>
                    <a:pt x="234" y="186"/>
                  </a:lnTo>
                  <a:lnTo>
                    <a:pt x="306" y="199"/>
                  </a:lnTo>
                  <a:close/>
                </a:path>
              </a:pathLst>
            </a:custGeom>
            <a:solidFill>
              <a:srgbClr val="8064A2"/>
            </a:solidFill>
            <a:ln w="1651">
              <a:solidFill>
                <a:srgbClr val="000000"/>
              </a:solidFill>
              <a:round/>
              <a:headEnd/>
              <a:tailEnd/>
            </a:ln>
          </p:spPr>
          <p:txBody>
            <a:bodyPr/>
            <a:lstStyle/>
            <a:p>
              <a:endParaRPr lang="en-US"/>
            </a:p>
          </p:txBody>
        </p:sp>
        <p:sp>
          <p:nvSpPr>
            <p:cNvPr id="20498" name="Freeform 17"/>
            <p:cNvSpPr>
              <a:spLocks/>
            </p:cNvSpPr>
            <p:nvPr/>
          </p:nvSpPr>
          <p:spPr bwMode="auto">
            <a:xfrm>
              <a:off x="7205663" y="5102225"/>
              <a:ext cx="73025" cy="42863"/>
            </a:xfrm>
            <a:custGeom>
              <a:avLst/>
              <a:gdLst>
                <a:gd name="T0" fmla="*/ 0 w 93"/>
                <a:gd name="T1" fmla="*/ 42863 h 55"/>
                <a:gd name="T2" fmla="*/ 40046 w 93"/>
                <a:gd name="T3" fmla="*/ 25718 h 55"/>
                <a:gd name="T4" fmla="*/ 42402 w 93"/>
                <a:gd name="T5" fmla="*/ 17925 h 55"/>
                <a:gd name="T6" fmla="*/ 58891 w 93"/>
                <a:gd name="T7" fmla="*/ 22600 h 55"/>
                <a:gd name="T8" fmla="*/ 73025 w 93"/>
                <a:gd name="T9" fmla="*/ 14807 h 55"/>
                <a:gd name="T10" fmla="*/ 58106 w 93"/>
                <a:gd name="T11" fmla="*/ 3897 h 55"/>
                <a:gd name="T12" fmla="*/ 40046 w 93"/>
                <a:gd name="T13" fmla="*/ 0 h 55"/>
                <a:gd name="T14" fmla="*/ 40831 w 93"/>
                <a:gd name="T15" fmla="*/ 8573 h 55"/>
                <a:gd name="T16" fmla="*/ 37690 w 93"/>
                <a:gd name="T17" fmla="*/ 14028 h 55"/>
                <a:gd name="T18" fmla="*/ 25912 w 93"/>
                <a:gd name="T19" fmla="*/ 10131 h 55"/>
                <a:gd name="T20" fmla="*/ 5497 w 93"/>
                <a:gd name="T21" fmla="*/ 24159 h 55"/>
                <a:gd name="T22" fmla="*/ 7067 w 93"/>
                <a:gd name="T23" fmla="*/ 35849 h 55"/>
                <a:gd name="T24" fmla="*/ 0 w 93"/>
                <a:gd name="T25" fmla="*/ 42863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55"/>
                <a:gd name="T41" fmla="*/ 93 w 93"/>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55">
                  <a:moveTo>
                    <a:pt x="0" y="55"/>
                  </a:moveTo>
                  <a:lnTo>
                    <a:pt x="51" y="33"/>
                  </a:lnTo>
                  <a:lnTo>
                    <a:pt x="54" y="23"/>
                  </a:lnTo>
                  <a:lnTo>
                    <a:pt x="75" y="29"/>
                  </a:lnTo>
                  <a:lnTo>
                    <a:pt x="93" y="19"/>
                  </a:lnTo>
                  <a:lnTo>
                    <a:pt x="74" y="5"/>
                  </a:lnTo>
                  <a:lnTo>
                    <a:pt x="51" y="0"/>
                  </a:lnTo>
                  <a:lnTo>
                    <a:pt x="52" y="11"/>
                  </a:lnTo>
                  <a:lnTo>
                    <a:pt x="48" y="18"/>
                  </a:lnTo>
                  <a:lnTo>
                    <a:pt x="33" y="13"/>
                  </a:lnTo>
                  <a:lnTo>
                    <a:pt x="7" y="31"/>
                  </a:lnTo>
                  <a:lnTo>
                    <a:pt x="9" y="46"/>
                  </a:lnTo>
                  <a:lnTo>
                    <a:pt x="0" y="55"/>
                  </a:lnTo>
                  <a:close/>
                </a:path>
              </a:pathLst>
            </a:custGeom>
            <a:solidFill>
              <a:srgbClr val="8064A2"/>
            </a:solidFill>
            <a:ln w="1651">
              <a:solidFill>
                <a:srgbClr val="000000"/>
              </a:solidFill>
              <a:round/>
              <a:headEnd/>
              <a:tailEnd/>
            </a:ln>
          </p:spPr>
          <p:txBody>
            <a:bodyPr/>
            <a:lstStyle/>
            <a:p>
              <a:endParaRPr lang="en-US"/>
            </a:p>
          </p:txBody>
        </p:sp>
        <p:sp>
          <p:nvSpPr>
            <p:cNvPr id="20499" name="Freeform 18"/>
            <p:cNvSpPr>
              <a:spLocks/>
            </p:cNvSpPr>
            <p:nvPr/>
          </p:nvSpPr>
          <p:spPr bwMode="auto">
            <a:xfrm>
              <a:off x="7304088" y="5087938"/>
              <a:ext cx="33337" cy="20638"/>
            </a:xfrm>
            <a:custGeom>
              <a:avLst/>
              <a:gdLst>
                <a:gd name="T0" fmla="*/ 0 w 43"/>
                <a:gd name="T1" fmla="*/ 18161 h 25"/>
                <a:gd name="T2" fmla="*/ 3876 w 43"/>
                <a:gd name="T3" fmla="*/ 20638 h 25"/>
                <a:gd name="T4" fmla="*/ 33337 w 43"/>
                <a:gd name="T5" fmla="*/ 0 h 25"/>
                <a:gd name="T6" fmla="*/ 19382 w 43"/>
                <a:gd name="T7" fmla="*/ 8255 h 25"/>
                <a:gd name="T8" fmla="*/ 0 w 43"/>
                <a:gd name="T9" fmla="*/ 18161 h 25"/>
                <a:gd name="T10" fmla="*/ 0 60000 65536"/>
                <a:gd name="T11" fmla="*/ 0 60000 65536"/>
                <a:gd name="T12" fmla="*/ 0 60000 65536"/>
                <a:gd name="T13" fmla="*/ 0 60000 65536"/>
                <a:gd name="T14" fmla="*/ 0 60000 65536"/>
                <a:gd name="T15" fmla="*/ 0 w 43"/>
                <a:gd name="T16" fmla="*/ 0 h 25"/>
                <a:gd name="T17" fmla="*/ 43 w 43"/>
                <a:gd name="T18" fmla="*/ 25 h 25"/>
              </a:gdLst>
              <a:ahLst/>
              <a:cxnLst>
                <a:cxn ang="T10">
                  <a:pos x="T0" y="T1"/>
                </a:cxn>
                <a:cxn ang="T11">
                  <a:pos x="T2" y="T3"/>
                </a:cxn>
                <a:cxn ang="T12">
                  <a:pos x="T4" y="T5"/>
                </a:cxn>
                <a:cxn ang="T13">
                  <a:pos x="T6" y="T7"/>
                </a:cxn>
                <a:cxn ang="T14">
                  <a:pos x="T8" y="T9"/>
                </a:cxn>
              </a:cxnLst>
              <a:rect l="T15" t="T16" r="T17" b="T18"/>
              <a:pathLst>
                <a:path w="43" h="25">
                  <a:moveTo>
                    <a:pt x="0" y="22"/>
                  </a:moveTo>
                  <a:lnTo>
                    <a:pt x="5" y="25"/>
                  </a:lnTo>
                  <a:lnTo>
                    <a:pt x="43" y="0"/>
                  </a:lnTo>
                  <a:lnTo>
                    <a:pt x="25" y="10"/>
                  </a:lnTo>
                  <a:lnTo>
                    <a:pt x="0" y="22"/>
                  </a:lnTo>
                  <a:close/>
                </a:path>
              </a:pathLst>
            </a:custGeom>
            <a:solidFill>
              <a:srgbClr val="8064A2"/>
            </a:solidFill>
            <a:ln w="1651">
              <a:solidFill>
                <a:srgbClr val="000000"/>
              </a:solidFill>
              <a:round/>
              <a:headEnd/>
              <a:tailEnd/>
            </a:ln>
          </p:spPr>
          <p:txBody>
            <a:bodyPr/>
            <a:lstStyle/>
            <a:p>
              <a:endParaRPr lang="en-US"/>
            </a:p>
          </p:txBody>
        </p:sp>
        <p:sp>
          <p:nvSpPr>
            <p:cNvPr id="20500" name="Freeform 19"/>
            <p:cNvSpPr>
              <a:spLocks/>
            </p:cNvSpPr>
            <p:nvPr/>
          </p:nvSpPr>
          <p:spPr bwMode="auto">
            <a:xfrm>
              <a:off x="7342188" y="5078413"/>
              <a:ext cx="9525" cy="6350"/>
            </a:xfrm>
            <a:custGeom>
              <a:avLst/>
              <a:gdLst>
                <a:gd name="T0" fmla="*/ 0 w 11"/>
                <a:gd name="T1" fmla="*/ 6350 h 10"/>
                <a:gd name="T2" fmla="*/ 9525 w 11"/>
                <a:gd name="T3" fmla="*/ 0 h 10"/>
                <a:gd name="T4" fmla="*/ 8659 w 11"/>
                <a:gd name="T5" fmla="*/ 4445 h 10"/>
                <a:gd name="T6" fmla="*/ 0 w 11"/>
                <a:gd name="T7" fmla="*/ 6350 h 10"/>
                <a:gd name="T8" fmla="*/ 0 60000 65536"/>
                <a:gd name="T9" fmla="*/ 0 60000 65536"/>
                <a:gd name="T10" fmla="*/ 0 60000 65536"/>
                <a:gd name="T11" fmla="*/ 0 60000 65536"/>
                <a:gd name="T12" fmla="*/ 0 w 11"/>
                <a:gd name="T13" fmla="*/ 0 h 10"/>
                <a:gd name="T14" fmla="*/ 11 w 11"/>
                <a:gd name="T15" fmla="*/ 10 h 10"/>
              </a:gdLst>
              <a:ahLst/>
              <a:cxnLst>
                <a:cxn ang="T8">
                  <a:pos x="T0" y="T1"/>
                </a:cxn>
                <a:cxn ang="T9">
                  <a:pos x="T2" y="T3"/>
                </a:cxn>
                <a:cxn ang="T10">
                  <a:pos x="T4" y="T5"/>
                </a:cxn>
                <a:cxn ang="T11">
                  <a:pos x="T6" y="T7"/>
                </a:cxn>
              </a:cxnLst>
              <a:rect l="T12" t="T13" r="T14" b="T15"/>
              <a:pathLst>
                <a:path w="11" h="10">
                  <a:moveTo>
                    <a:pt x="0" y="10"/>
                  </a:moveTo>
                  <a:lnTo>
                    <a:pt x="11" y="0"/>
                  </a:lnTo>
                  <a:lnTo>
                    <a:pt x="10" y="7"/>
                  </a:lnTo>
                  <a:lnTo>
                    <a:pt x="0" y="10"/>
                  </a:lnTo>
                  <a:close/>
                </a:path>
              </a:pathLst>
            </a:custGeom>
            <a:solidFill>
              <a:srgbClr val="8064A2"/>
            </a:solidFill>
            <a:ln w="1651">
              <a:solidFill>
                <a:srgbClr val="000000"/>
              </a:solidFill>
              <a:round/>
              <a:headEnd/>
              <a:tailEnd/>
            </a:ln>
          </p:spPr>
          <p:txBody>
            <a:bodyPr/>
            <a:lstStyle/>
            <a:p>
              <a:endParaRPr lang="en-US"/>
            </a:p>
          </p:txBody>
        </p:sp>
        <p:sp>
          <p:nvSpPr>
            <p:cNvPr id="20501" name="Freeform 20"/>
            <p:cNvSpPr>
              <a:spLocks/>
            </p:cNvSpPr>
            <p:nvPr/>
          </p:nvSpPr>
          <p:spPr bwMode="auto">
            <a:xfrm>
              <a:off x="7269163" y="5103813"/>
              <a:ext cx="6350" cy="3175"/>
            </a:xfrm>
            <a:custGeom>
              <a:avLst/>
              <a:gdLst>
                <a:gd name="T0" fmla="*/ 0 w 9"/>
                <a:gd name="T1" fmla="*/ 0 h 4"/>
                <a:gd name="T2" fmla="*/ 2822 w 9"/>
                <a:gd name="T3" fmla="*/ 3175 h 4"/>
                <a:gd name="T4" fmla="*/ 6350 w 9"/>
                <a:gd name="T5" fmla="*/ 0 h 4"/>
                <a:gd name="T6" fmla="*/ 0 w 9"/>
                <a:gd name="T7" fmla="*/ 0 h 4"/>
                <a:gd name="T8" fmla="*/ 0 60000 65536"/>
                <a:gd name="T9" fmla="*/ 0 60000 65536"/>
                <a:gd name="T10" fmla="*/ 0 60000 65536"/>
                <a:gd name="T11" fmla="*/ 0 60000 65536"/>
                <a:gd name="T12" fmla="*/ 0 w 9"/>
                <a:gd name="T13" fmla="*/ 0 h 4"/>
                <a:gd name="T14" fmla="*/ 9 w 9"/>
                <a:gd name="T15" fmla="*/ 4 h 4"/>
              </a:gdLst>
              <a:ahLst/>
              <a:cxnLst>
                <a:cxn ang="T8">
                  <a:pos x="T0" y="T1"/>
                </a:cxn>
                <a:cxn ang="T9">
                  <a:pos x="T2" y="T3"/>
                </a:cxn>
                <a:cxn ang="T10">
                  <a:pos x="T4" y="T5"/>
                </a:cxn>
                <a:cxn ang="T11">
                  <a:pos x="T6" y="T7"/>
                </a:cxn>
              </a:cxnLst>
              <a:rect l="T12" t="T13" r="T14" b="T15"/>
              <a:pathLst>
                <a:path w="9" h="4">
                  <a:moveTo>
                    <a:pt x="0" y="0"/>
                  </a:moveTo>
                  <a:lnTo>
                    <a:pt x="4" y="4"/>
                  </a:lnTo>
                  <a:lnTo>
                    <a:pt x="9" y="0"/>
                  </a:lnTo>
                  <a:lnTo>
                    <a:pt x="0" y="0"/>
                  </a:lnTo>
                  <a:close/>
                </a:path>
              </a:pathLst>
            </a:custGeom>
            <a:solidFill>
              <a:srgbClr val="8064A2"/>
            </a:solidFill>
            <a:ln w="1651">
              <a:solidFill>
                <a:srgbClr val="000000"/>
              </a:solidFill>
              <a:round/>
              <a:headEnd/>
              <a:tailEnd/>
            </a:ln>
          </p:spPr>
          <p:txBody>
            <a:bodyPr/>
            <a:lstStyle/>
            <a:p>
              <a:endParaRPr lang="en-US"/>
            </a:p>
          </p:txBody>
        </p:sp>
        <p:sp>
          <p:nvSpPr>
            <p:cNvPr id="20502" name="Freeform 21"/>
            <p:cNvSpPr>
              <a:spLocks/>
            </p:cNvSpPr>
            <p:nvPr/>
          </p:nvSpPr>
          <p:spPr bwMode="auto">
            <a:xfrm>
              <a:off x="7356475" y="5068888"/>
              <a:ext cx="7937" cy="7938"/>
            </a:xfrm>
            <a:custGeom>
              <a:avLst/>
              <a:gdLst>
                <a:gd name="T0" fmla="*/ 0 w 9"/>
                <a:gd name="T1" fmla="*/ 7938 h 9"/>
                <a:gd name="T2" fmla="*/ 7937 w 9"/>
                <a:gd name="T3" fmla="*/ 0 h 9"/>
                <a:gd name="T4" fmla="*/ 0 w 9"/>
                <a:gd name="T5" fmla="*/ 7938 h 9"/>
                <a:gd name="T6" fmla="*/ 0 60000 65536"/>
                <a:gd name="T7" fmla="*/ 0 60000 65536"/>
                <a:gd name="T8" fmla="*/ 0 60000 65536"/>
                <a:gd name="T9" fmla="*/ 0 w 9"/>
                <a:gd name="T10" fmla="*/ 0 h 9"/>
                <a:gd name="T11" fmla="*/ 9 w 9"/>
                <a:gd name="T12" fmla="*/ 9 h 9"/>
              </a:gdLst>
              <a:ahLst/>
              <a:cxnLst>
                <a:cxn ang="T6">
                  <a:pos x="T0" y="T1"/>
                </a:cxn>
                <a:cxn ang="T7">
                  <a:pos x="T2" y="T3"/>
                </a:cxn>
                <a:cxn ang="T8">
                  <a:pos x="T4" y="T5"/>
                </a:cxn>
              </a:cxnLst>
              <a:rect l="T9" t="T10" r="T11" b="T12"/>
              <a:pathLst>
                <a:path w="9" h="9">
                  <a:moveTo>
                    <a:pt x="0" y="9"/>
                  </a:moveTo>
                  <a:lnTo>
                    <a:pt x="9" y="0"/>
                  </a:lnTo>
                  <a:lnTo>
                    <a:pt x="0" y="9"/>
                  </a:lnTo>
                  <a:close/>
                </a:path>
              </a:pathLst>
            </a:custGeom>
            <a:solidFill>
              <a:srgbClr val="8064A2"/>
            </a:solidFill>
            <a:ln w="1651">
              <a:solidFill>
                <a:srgbClr val="000000"/>
              </a:solidFill>
              <a:round/>
              <a:headEnd/>
              <a:tailEnd/>
            </a:ln>
          </p:spPr>
          <p:txBody>
            <a:bodyPr/>
            <a:lstStyle/>
            <a:p>
              <a:endParaRPr lang="en-US"/>
            </a:p>
          </p:txBody>
        </p:sp>
        <p:sp>
          <p:nvSpPr>
            <p:cNvPr id="20503" name="Freeform 22"/>
            <p:cNvSpPr>
              <a:spLocks/>
            </p:cNvSpPr>
            <p:nvPr/>
          </p:nvSpPr>
          <p:spPr bwMode="auto">
            <a:xfrm>
              <a:off x="7354888" y="5078413"/>
              <a:ext cx="1587" cy="1588"/>
            </a:xfrm>
            <a:custGeom>
              <a:avLst/>
              <a:gdLst>
                <a:gd name="T0" fmla="*/ 0 w 1"/>
                <a:gd name="T1" fmla="*/ 0 h 1"/>
                <a:gd name="T2" fmla="*/ 1587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1" y="0"/>
                  </a:lnTo>
                  <a:lnTo>
                    <a:pt x="0" y="0"/>
                  </a:lnTo>
                  <a:close/>
                </a:path>
              </a:pathLst>
            </a:custGeom>
            <a:solidFill>
              <a:srgbClr val="8064A2"/>
            </a:solidFill>
            <a:ln w="1651">
              <a:solidFill>
                <a:srgbClr val="000000"/>
              </a:solidFill>
              <a:round/>
              <a:headEnd/>
              <a:tailEnd/>
            </a:ln>
          </p:spPr>
          <p:txBody>
            <a:bodyPr/>
            <a:lstStyle/>
            <a:p>
              <a:endParaRPr lang="en-US"/>
            </a:p>
          </p:txBody>
        </p:sp>
        <p:sp>
          <p:nvSpPr>
            <p:cNvPr id="20504" name="Freeform 23"/>
            <p:cNvSpPr>
              <a:spLocks/>
            </p:cNvSpPr>
            <p:nvPr/>
          </p:nvSpPr>
          <p:spPr bwMode="auto">
            <a:xfrm>
              <a:off x="4203700" y="2952750"/>
              <a:ext cx="981075" cy="471488"/>
            </a:xfrm>
            <a:custGeom>
              <a:avLst/>
              <a:gdLst>
                <a:gd name="T0" fmla="*/ 972337 w 1235"/>
                <a:gd name="T1" fmla="*/ 171739 h 593"/>
                <a:gd name="T2" fmla="*/ 973131 w 1235"/>
                <a:gd name="T3" fmla="*/ 197977 h 593"/>
                <a:gd name="T4" fmla="*/ 974720 w 1235"/>
                <a:gd name="T5" fmla="*/ 237732 h 593"/>
                <a:gd name="T6" fmla="*/ 975514 w 1235"/>
                <a:gd name="T7" fmla="*/ 287822 h 593"/>
                <a:gd name="T8" fmla="*/ 977103 w 1235"/>
                <a:gd name="T9" fmla="*/ 321216 h 593"/>
                <a:gd name="T10" fmla="*/ 977897 w 1235"/>
                <a:gd name="T11" fmla="*/ 364151 h 593"/>
                <a:gd name="T12" fmla="*/ 980281 w 1235"/>
                <a:gd name="T13" fmla="*/ 408676 h 593"/>
                <a:gd name="T14" fmla="*/ 981075 w 1235"/>
                <a:gd name="T15" fmla="*/ 450816 h 593"/>
                <a:gd name="T16" fmla="*/ 981075 w 1235"/>
                <a:gd name="T17" fmla="*/ 464332 h 593"/>
                <a:gd name="T18" fmla="*/ 921496 w 1235"/>
                <a:gd name="T19" fmla="*/ 466717 h 593"/>
                <a:gd name="T20" fmla="*/ 877010 w 1235"/>
                <a:gd name="T21" fmla="*/ 467513 h 593"/>
                <a:gd name="T22" fmla="*/ 848411 w 1235"/>
                <a:gd name="T23" fmla="*/ 467513 h 593"/>
                <a:gd name="T24" fmla="*/ 815047 w 1235"/>
                <a:gd name="T25" fmla="*/ 468308 h 593"/>
                <a:gd name="T26" fmla="*/ 782477 w 1235"/>
                <a:gd name="T27" fmla="*/ 469898 h 593"/>
                <a:gd name="T28" fmla="*/ 716542 w 1235"/>
                <a:gd name="T29" fmla="*/ 470693 h 593"/>
                <a:gd name="T30" fmla="*/ 667290 w 1235"/>
                <a:gd name="T31" fmla="*/ 470693 h 593"/>
                <a:gd name="T32" fmla="*/ 617243 w 1235"/>
                <a:gd name="T33" fmla="*/ 470693 h 593"/>
                <a:gd name="T34" fmla="*/ 575935 w 1235"/>
                <a:gd name="T35" fmla="*/ 471488 h 593"/>
                <a:gd name="T36" fmla="*/ 528271 w 1235"/>
                <a:gd name="T37" fmla="*/ 471488 h 593"/>
                <a:gd name="T38" fmla="*/ 495701 w 1235"/>
                <a:gd name="T39" fmla="*/ 471488 h 593"/>
                <a:gd name="T40" fmla="*/ 467897 w 1235"/>
                <a:gd name="T41" fmla="*/ 471488 h 593"/>
                <a:gd name="T42" fmla="*/ 426589 w 1235"/>
                <a:gd name="T43" fmla="*/ 470693 h 593"/>
                <a:gd name="T44" fmla="*/ 352710 w 1235"/>
                <a:gd name="T45" fmla="*/ 469898 h 593"/>
                <a:gd name="T46" fmla="*/ 330467 w 1235"/>
                <a:gd name="T47" fmla="*/ 469898 h 593"/>
                <a:gd name="T48" fmla="*/ 263738 w 1235"/>
                <a:gd name="T49" fmla="*/ 468308 h 593"/>
                <a:gd name="T50" fmla="*/ 195421 w 1235"/>
                <a:gd name="T51" fmla="*/ 467513 h 593"/>
                <a:gd name="T52" fmla="*/ 137430 w 1235"/>
                <a:gd name="T53" fmla="*/ 466717 h 593"/>
                <a:gd name="T54" fmla="*/ 87383 w 1235"/>
                <a:gd name="T55" fmla="*/ 465127 h 593"/>
                <a:gd name="T56" fmla="*/ 30187 w 1235"/>
                <a:gd name="T57" fmla="*/ 463537 h 593"/>
                <a:gd name="T58" fmla="*/ 0 w 1235"/>
                <a:gd name="T59" fmla="*/ 442070 h 593"/>
                <a:gd name="T60" fmla="*/ 3178 w 1235"/>
                <a:gd name="T61" fmla="*/ 384823 h 593"/>
                <a:gd name="T62" fmla="*/ 4766 w 1235"/>
                <a:gd name="T63" fmla="*/ 348249 h 593"/>
                <a:gd name="T64" fmla="*/ 7944 w 1235"/>
                <a:gd name="T65" fmla="*/ 267945 h 593"/>
                <a:gd name="T66" fmla="*/ 9533 w 1235"/>
                <a:gd name="T67" fmla="*/ 239322 h 593"/>
                <a:gd name="T68" fmla="*/ 10327 w 1235"/>
                <a:gd name="T69" fmla="*/ 201158 h 593"/>
                <a:gd name="T70" fmla="*/ 12710 w 1235"/>
                <a:gd name="T71" fmla="*/ 147887 h 593"/>
                <a:gd name="T72" fmla="*/ 13505 w 1235"/>
                <a:gd name="T73" fmla="*/ 133575 h 593"/>
                <a:gd name="T74" fmla="*/ 15888 w 1235"/>
                <a:gd name="T75" fmla="*/ 66788 h 593"/>
                <a:gd name="T76" fmla="*/ 100093 w 1235"/>
                <a:gd name="T77" fmla="*/ 3180 h 593"/>
                <a:gd name="T78" fmla="*/ 136636 w 1235"/>
                <a:gd name="T79" fmla="*/ 3975 h 593"/>
                <a:gd name="T80" fmla="*/ 183505 w 1235"/>
                <a:gd name="T81" fmla="*/ 5566 h 593"/>
                <a:gd name="T82" fmla="*/ 231963 w 1235"/>
                <a:gd name="T83" fmla="*/ 6361 h 593"/>
                <a:gd name="T84" fmla="*/ 263738 w 1235"/>
                <a:gd name="T85" fmla="*/ 7156 h 593"/>
                <a:gd name="T86" fmla="*/ 359065 w 1235"/>
                <a:gd name="T87" fmla="*/ 8746 h 593"/>
                <a:gd name="T88" fmla="*/ 390841 w 1235"/>
                <a:gd name="T89" fmla="*/ 9541 h 593"/>
                <a:gd name="T90" fmla="*/ 439299 w 1235"/>
                <a:gd name="T91" fmla="*/ 9541 h 593"/>
                <a:gd name="T92" fmla="*/ 470280 w 1235"/>
                <a:gd name="T93" fmla="*/ 9541 h 593"/>
                <a:gd name="T94" fmla="*/ 517944 w 1235"/>
                <a:gd name="T95" fmla="*/ 9541 h 593"/>
                <a:gd name="T96" fmla="*/ 550514 w 1235"/>
                <a:gd name="T97" fmla="*/ 9541 h 593"/>
                <a:gd name="T98" fmla="*/ 614066 w 1235"/>
                <a:gd name="T99" fmla="*/ 9541 h 593"/>
                <a:gd name="T100" fmla="*/ 645841 w 1235"/>
                <a:gd name="T101" fmla="*/ 9541 h 593"/>
                <a:gd name="T102" fmla="*/ 686355 w 1235"/>
                <a:gd name="T103" fmla="*/ 9541 h 593"/>
                <a:gd name="T104" fmla="*/ 729252 w 1235"/>
                <a:gd name="T105" fmla="*/ 8746 h 593"/>
                <a:gd name="T106" fmla="*/ 758645 w 1235"/>
                <a:gd name="T107" fmla="*/ 8746 h 593"/>
                <a:gd name="T108" fmla="*/ 788037 w 1235"/>
                <a:gd name="T109" fmla="*/ 7156 h 593"/>
                <a:gd name="T110" fmla="*/ 873038 w 1235"/>
                <a:gd name="T111" fmla="*/ 6361 h 593"/>
                <a:gd name="T112" fmla="*/ 913552 w 1235"/>
                <a:gd name="T113" fmla="*/ 23853 h 593"/>
                <a:gd name="T114" fmla="*/ 932617 w 1235"/>
                <a:gd name="T115" fmla="*/ 32599 h 593"/>
                <a:gd name="T116" fmla="*/ 911168 w 1235"/>
                <a:gd name="T117" fmla="*/ 62812 h 593"/>
                <a:gd name="T118" fmla="*/ 916729 w 1235"/>
                <a:gd name="T119" fmla="*/ 89050 h 593"/>
                <a:gd name="T120" fmla="*/ 936589 w 1235"/>
                <a:gd name="T121" fmla="*/ 115288 h 593"/>
                <a:gd name="T122" fmla="*/ 968365 w 1235"/>
                <a:gd name="T123" fmla="*/ 132780 h 593"/>
                <a:gd name="T124" fmla="*/ 970748 w 1235"/>
                <a:gd name="T125" fmla="*/ 138346 h 59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5"/>
                <a:gd name="T190" fmla="*/ 0 h 593"/>
                <a:gd name="T191" fmla="*/ 1235 w 1235"/>
                <a:gd name="T192" fmla="*/ 593 h 59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5" h="593">
                  <a:moveTo>
                    <a:pt x="1222" y="189"/>
                  </a:moveTo>
                  <a:lnTo>
                    <a:pt x="1224" y="203"/>
                  </a:lnTo>
                  <a:lnTo>
                    <a:pt x="1224" y="216"/>
                  </a:lnTo>
                  <a:lnTo>
                    <a:pt x="1224" y="228"/>
                  </a:lnTo>
                  <a:lnTo>
                    <a:pt x="1225" y="246"/>
                  </a:lnTo>
                  <a:lnTo>
                    <a:pt x="1225" y="249"/>
                  </a:lnTo>
                  <a:lnTo>
                    <a:pt x="1225" y="270"/>
                  </a:lnTo>
                  <a:lnTo>
                    <a:pt x="1227" y="295"/>
                  </a:lnTo>
                  <a:lnTo>
                    <a:pt x="1227" y="299"/>
                  </a:lnTo>
                  <a:lnTo>
                    <a:pt x="1227" y="316"/>
                  </a:lnTo>
                  <a:lnTo>
                    <a:pt x="1228" y="342"/>
                  </a:lnTo>
                  <a:lnTo>
                    <a:pt x="1228" y="362"/>
                  </a:lnTo>
                  <a:lnTo>
                    <a:pt x="1230" y="379"/>
                  </a:lnTo>
                  <a:lnTo>
                    <a:pt x="1230" y="384"/>
                  </a:lnTo>
                  <a:lnTo>
                    <a:pt x="1230" y="404"/>
                  </a:lnTo>
                  <a:lnTo>
                    <a:pt x="1231" y="431"/>
                  </a:lnTo>
                  <a:lnTo>
                    <a:pt x="1231" y="454"/>
                  </a:lnTo>
                  <a:lnTo>
                    <a:pt x="1231" y="458"/>
                  </a:lnTo>
                  <a:lnTo>
                    <a:pt x="1233" y="488"/>
                  </a:lnTo>
                  <a:lnTo>
                    <a:pt x="1234" y="512"/>
                  </a:lnTo>
                  <a:lnTo>
                    <a:pt x="1234" y="514"/>
                  </a:lnTo>
                  <a:lnTo>
                    <a:pt x="1234" y="518"/>
                  </a:lnTo>
                  <a:lnTo>
                    <a:pt x="1235" y="552"/>
                  </a:lnTo>
                  <a:lnTo>
                    <a:pt x="1235" y="567"/>
                  </a:lnTo>
                  <a:lnTo>
                    <a:pt x="1235" y="573"/>
                  </a:lnTo>
                  <a:lnTo>
                    <a:pt x="1235" y="577"/>
                  </a:lnTo>
                  <a:lnTo>
                    <a:pt x="1235" y="584"/>
                  </a:lnTo>
                  <a:lnTo>
                    <a:pt x="1214" y="585"/>
                  </a:lnTo>
                  <a:lnTo>
                    <a:pt x="1171" y="587"/>
                  </a:lnTo>
                  <a:lnTo>
                    <a:pt x="1160" y="587"/>
                  </a:lnTo>
                  <a:lnTo>
                    <a:pt x="1131" y="587"/>
                  </a:lnTo>
                  <a:lnTo>
                    <a:pt x="1119" y="588"/>
                  </a:lnTo>
                  <a:lnTo>
                    <a:pt x="1104" y="588"/>
                  </a:lnTo>
                  <a:lnTo>
                    <a:pt x="1088" y="588"/>
                  </a:lnTo>
                  <a:lnTo>
                    <a:pt x="1086" y="588"/>
                  </a:lnTo>
                  <a:lnTo>
                    <a:pt x="1068" y="588"/>
                  </a:lnTo>
                  <a:lnTo>
                    <a:pt x="1061" y="589"/>
                  </a:lnTo>
                  <a:lnTo>
                    <a:pt x="1042" y="589"/>
                  </a:lnTo>
                  <a:lnTo>
                    <a:pt x="1026" y="589"/>
                  </a:lnTo>
                  <a:lnTo>
                    <a:pt x="1011" y="589"/>
                  </a:lnTo>
                  <a:lnTo>
                    <a:pt x="1005" y="589"/>
                  </a:lnTo>
                  <a:lnTo>
                    <a:pt x="985" y="591"/>
                  </a:lnTo>
                  <a:lnTo>
                    <a:pt x="933" y="591"/>
                  </a:lnTo>
                  <a:lnTo>
                    <a:pt x="918" y="591"/>
                  </a:lnTo>
                  <a:lnTo>
                    <a:pt x="902" y="592"/>
                  </a:lnTo>
                  <a:lnTo>
                    <a:pt x="880" y="592"/>
                  </a:lnTo>
                  <a:lnTo>
                    <a:pt x="860" y="592"/>
                  </a:lnTo>
                  <a:lnTo>
                    <a:pt x="840" y="592"/>
                  </a:lnTo>
                  <a:lnTo>
                    <a:pt x="815" y="592"/>
                  </a:lnTo>
                  <a:lnTo>
                    <a:pt x="787" y="592"/>
                  </a:lnTo>
                  <a:lnTo>
                    <a:pt x="777" y="592"/>
                  </a:lnTo>
                  <a:lnTo>
                    <a:pt x="762" y="593"/>
                  </a:lnTo>
                  <a:lnTo>
                    <a:pt x="755" y="592"/>
                  </a:lnTo>
                  <a:lnTo>
                    <a:pt x="725" y="593"/>
                  </a:lnTo>
                  <a:lnTo>
                    <a:pt x="706" y="593"/>
                  </a:lnTo>
                  <a:lnTo>
                    <a:pt x="672" y="593"/>
                  </a:lnTo>
                  <a:lnTo>
                    <a:pt x="665" y="593"/>
                  </a:lnTo>
                  <a:lnTo>
                    <a:pt x="653" y="593"/>
                  </a:lnTo>
                  <a:lnTo>
                    <a:pt x="652" y="593"/>
                  </a:lnTo>
                  <a:lnTo>
                    <a:pt x="624" y="593"/>
                  </a:lnTo>
                  <a:lnTo>
                    <a:pt x="614" y="593"/>
                  </a:lnTo>
                  <a:lnTo>
                    <a:pt x="610" y="593"/>
                  </a:lnTo>
                  <a:lnTo>
                    <a:pt x="589" y="593"/>
                  </a:lnTo>
                  <a:lnTo>
                    <a:pt x="582" y="592"/>
                  </a:lnTo>
                  <a:lnTo>
                    <a:pt x="547" y="592"/>
                  </a:lnTo>
                  <a:lnTo>
                    <a:pt x="537" y="592"/>
                  </a:lnTo>
                  <a:lnTo>
                    <a:pt x="506" y="592"/>
                  </a:lnTo>
                  <a:lnTo>
                    <a:pt x="450" y="592"/>
                  </a:lnTo>
                  <a:lnTo>
                    <a:pt x="444" y="591"/>
                  </a:lnTo>
                  <a:lnTo>
                    <a:pt x="431" y="591"/>
                  </a:lnTo>
                  <a:lnTo>
                    <a:pt x="422" y="591"/>
                  </a:lnTo>
                  <a:lnTo>
                    <a:pt x="416" y="591"/>
                  </a:lnTo>
                  <a:lnTo>
                    <a:pt x="352" y="589"/>
                  </a:lnTo>
                  <a:lnTo>
                    <a:pt x="339" y="589"/>
                  </a:lnTo>
                  <a:lnTo>
                    <a:pt x="332" y="589"/>
                  </a:lnTo>
                  <a:lnTo>
                    <a:pt x="324" y="589"/>
                  </a:lnTo>
                  <a:lnTo>
                    <a:pt x="319" y="589"/>
                  </a:lnTo>
                  <a:lnTo>
                    <a:pt x="246" y="588"/>
                  </a:lnTo>
                  <a:lnTo>
                    <a:pt x="234" y="588"/>
                  </a:lnTo>
                  <a:lnTo>
                    <a:pt x="182" y="587"/>
                  </a:lnTo>
                  <a:lnTo>
                    <a:pt x="173" y="587"/>
                  </a:lnTo>
                  <a:lnTo>
                    <a:pt x="161" y="585"/>
                  </a:lnTo>
                  <a:lnTo>
                    <a:pt x="151" y="585"/>
                  </a:lnTo>
                  <a:lnTo>
                    <a:pt x="110" y="585"/>
                  </a:lnTo>
                  <a:lnTo>
                    <a:pt x="80" y="584"/>
                  </a:lnTo>
                  <a:lnTo>
                    <a:pt x="48" y="583"/>
                  </a:lnTo>
                  <a:lnTo>
                    <a:pt x="38" y="583"/>
                  </a:lnTo>
                  <a:lnTo>
                    <a:pt x="1" y="581"/>
                  </a:lnTo>
                  <a:lnTo>
                    <a:pt x="0" y="581"/>
                  </a:lnTo>
                  <a:lnTo>
                    <a:pt x="0" y="556"/>
                  </a:lnTo>
                  <a:lnTo>
                    <a:pt x="1" y="533"/>
                  </a:lnTo>
                  <a:lnTo>
                    <a:pt x="3" y="505"/>
                  </a:lnTo>
                  <a:lnTo>
                    <a:pt x="4" y="484"/>
                  </a:lnTo>
                  <a:lnTo>
                    <a:pt x="4" y="459"/>
                  </a:lnTo>
                  <a:lnTo>
                    <a:pt x="4" y="456"/>
                  </a:lnTo>
                  <a:lnTo>
                    <a:pt x="6" y="438"/>
                  </a:lnTo>
                  <a:lnTo>
                    <a:pt x="7" y="387"/>
                  </a:lnTo>
                  <a:lnTo>
                    <a:pt x="9" y="363"/>
                  </a:lnTo>
                  <a:lnTo>
                    <a:pt x="10" y="337"/>
                  </a:lnTo>
                  <a:lnTo>
                    <a:pt x="10" y="335"/>
                  </a:lnTo>
                  <a:lnTo>
                    <a:pt x="10" y="314"/>
                  </a:lnTo>
                  <a:lnTo>
                    <a:pt x="12" y="301"/>
                  </a:lnTo>
                  <a:lnTo>
                    <a:pt x="13" y="268"/>
                  </a:lnTo>
                  <a:lnTo>
                    <a:pt x="13" y="267"/>
                  </a:lnTo>
                  <a:lnTo>
                    <a:pt x="13" y="253"/>
                  </a:lnTo>
                  <a:lnTo>
                    <a:pt x="14" y="233"/>
                  </a:lnTo>
                  <a:lnTo>
                    <a:pt x="16" y="195"/>
                  </a:lnTo>
                  <a:lnTo>
                    <a:pt x="16" y="186"/>
                  </a:lnTo>
                  <a:lnTo>
                    <a:pt x="16" y="179"/>
                  </a:lnTo>
                  <a:lnTo>
                    <a:pt x="17" y="170"/>
                  </a:lnTo>
                  <a:lnTo>
                    <a:pt x="17" y="168"/>
                  </a:lnTo>
                  <a:lnTo>
                    <a:pt x="19" y="121"/>
                  </a:lnTo>
                  <a:lnTo>
                    <a:pt x="19" y="97"/>
                  </a:lnTo>
                  <a:lnTo>
                    <a:pt x="20" y="84"/>
                  </a:lnTo>
                  <a:lnTo>
                    <a:pt x="20" y="83"/>
                  </a:lnTo>
                  <a:lnTo>
                    <a:pt x="23" y="0"/>
                  </a:lnTo>
                  <a:lnTo>
                    <a:pt x="126" y="4"/>
                  </a:lnTo>
                  <a:lnTo>
                    <a:pt x="132" y="4"/>
                  </a:lnTo>
                  <a:lnTo>
                    <a:pt x="140" y="4"/>
                  </a:lnTo>
                  <a:lnTo>
                    <a:pt x="172" y="5"/>
                  </a:lnTo>
                  <a:lnTo>
                    <a:pt x="212" y="7"/>
                  </a:lnTo>
                  <a:lnTo>
                    <a:pt x="230" y="7"/>
                  </a:lnTo>
                  <a:lnTo>
                    <a:pt x="231" y="7"/>
                  </a:lnTo>
                  <a:lnTo>
                    <a:pt x="234" y="7"/>
                  </a:lnTo>
                  <a:lnTo>
                    <a:pt x="262" y="8"/>
                  </a:lnTo>
                  <a:lnTo>
                    <a:pt x="292" y="8"/>
                  </a:lnTo>
                  <a:lnTo>
                    <a:pt x="321" y="9"/>
                  </a:lnTo>
                  <a:lnTo>
                    <a:pt x="323" y="9"/>
                  </a:lnTo>
                  <a:lnTo>
                    <a:pt x="332" y="9"/>
                  </a:lnTo>
                  <a:lnTo>
                    <a:pt x="381" y="11"/>
                  </a:lnTo>
                  <a:lnTo>
                    <a:pt x="412" y="11"/>
                  </a:lnTo>
                  <a:lnTo>
                    <a:pt x="452" y="11"/>
                  </a:lnTo>
                  <a:lnTo>
                    <a:pt x="463" y="11"/>
                  </a:lnTo>
                  <a:lnTo>
                    <a:pt x="483" y="12"/>
                  </a:lnTo>
                  <a:lnTo>
                    <a:pt x="492" y="12"/>
                  </a:lnTo>
                  <a:lnTo>
                    <a:pt x="502" y="12"/>
                  </a:lnTo>
                  <a:lnTo>
                    <a:pt x="533" y="12"/>
                  </a:lnTo>
                  <a:lnTo>
                    <a:pt x="553" y="12"/>
                  </a:lnTo>
                  <a:lnTo>
                    <a:pt x="556" y="12"/>
                  </a:lnTo>
                  <a:lnTo>
                    <a:pt x="572" y="12"/>
                  </a:lnTo>
                  <a:lnTo>
                    <a:pt x="592" y="12"/>
                  </a:lnTo>
                  <a:lnTo>
                    <a:pt x="613" y="12"/>
                  </a:lnTo>
                  <a:lnTo>
                    <a:pt x="629" y="12"/>
                  </a:lnTo>
                  <a:lnTo>
                    <a:pt x="652" y="12"/>
                  </a:lnTo>
                  <a:lnTo>
                    <a:pt x="672" y="12"/>
                  </a:lnTo>
                  <a:lnTo>
                    <a:pt x="684" y="12"/>
                  </a:lnTo>
                  <a:lnTo>
                    <a:pt x="693" y="12"/>
                  </a:lnTo>
                  <a:lnTo>
                    <a:pt x="701" y="12"/>
                  </a:lnTo>
                  <a:lnTo>
                    <a:pt x="732" y="12"/>
                  </a:lnTo>
                  <a:lnTo>
                    <a:pt x="773" y="12"/>
                  </a:lnTo>
                  <a:lnTo>
                    <a:pt x="774" y="12"/>
                  </a:lnTo>
                  <a:lnTo>
                    <a:pt x="793" y="12"/>
                  </a:lnTo>
                  <a:lnTo>
                    <a:pt x="813" y="12"/>
                  </a:lnTo>
                  <a:lnTo>
                    <a:pt x="847" y="12"/>
                  </a:lnTo>
                  <a:lnTo>
                    <a:pt x="853" y="12"/>
                  </a:lnTo>
                  <a:lnTo>
                    <a:pt x="864" y="12"/>
                  </a:lnTo>
                  <a:lnTo>
                    <a:pt x="873" y="12"/>
                  </a:lnTo>
                  <a:lnTo>
                    <a:pt x="912" y="11"/>
                  </a:lnTo>
                  <a:lnTo>
                    <a:pt x="918" y="11"/>
                  </a:lnTo>
                  <a:lnTo>
                    <a:pt x="933" y="11"/>
                  </a:lnTo>
                  <a:lnTo>
                    <a:pt x="953" y="11"/>
                  </a:lnTo>
                  <a:lnTo>
                    <a:pt x="955" y="11"/>
                  </a:lnTo>
                  <a:lnTo>
                    <a:pt x="973" y="11"/>
                  </a:lnTo>
                  <a:lnTo>
                    <a:pt x="991" y="9"/>
                  </a:lnTo>
                  <a:lnTo>
                    <a:pt x="992" y="9"/>
                  </a:lnTo>
                  <a:lnTo>
                    <a:pt x="1013" y="9"/>
                  </a:lnTo>
                  <a:lnTo>
                    <a:pt x="1027" y="9"/>
                  </a:lnTo>
                  <a:lnTo>
                    <a:pt x="1099" y="8"/>
                  </a:lnTo>
                  <a:lnTo>
                    <a:pt x="1104" y="8"/>
                  </a:lnTo>
                  <a:lnTo>
                    <a:pt x="1134" y="32"/>
                  </a:lnTo>
                  <a:lnTo>
                    <a:pt x="1150" y="30"/>
                  </a:lnTo>
                  <a:lnTo>
                    <a:pt x="1155" y="26"/>
                  </a:lnTo>
                  <a:lnTo>
                    <a:pt x="1166" y="30"/>
                  </a:lnTo>
                  <a:lnTo>
                    <a:pt x="1174" y="41"/>
                  </a:lnTo>
                  <a:lnTo>
                    <a:pt x="1176" y="58"/>
                  </a:lnTo>
                  <a:lnTo>
                    <a:pt x="1155" y="69"/>
                  </a:lnTo>
                  <a:lnTo>
                    <a:pt x="1147" y="79"/>
                  </a:lnTo>
                  <a:lnTo>
                    <a:pt x="1139" y="97"/>
                  </a:lnTo>
                  <a:lnTo>
                    <a:pt x="1148" y="103"/>
                  </a:lnTo>
                  <a:lnTo>
                    <a:pt x="1154" y="112"/>
                  </a:lnTo>
                  <a:lnTo>
                    <a:pt x="1163" y="118"/>
                  </a:lnTo>
                  <a:lnTo>
                    <a:pt x="1177" y="126"/>
                  </a:lnTo>
                  <a:lnTo>
                    <a:pt x="1179" y="145"/>
                  </a:lnTo>
                  <a:lnTo>
                    <a:pt x="1195" y="159"/>
                  </a:lnTo>
                  <a:lnTo>
                    <a:pt x="1199" y="165"/>
                  </a:lnTo>
                  <a:lnTo>
                    <a:pt x="1219" y="167"/>
                  </a:lnTo>
                  <a:lnTo>
                    <a:pt x="1224" y="167"/>
                  </a:lnTo>
                  <a:lnTo>
                    <a:pt x="1224" y="174"/>
                  </a:lnTo>
                  <a:lnTo>
                    <a:pt x="1222" y="174"/>
                  </a:lnTo>
                  <a:lnTo>
                    <a:pt x="1222" y="176"/>
                  </a:lnTo>
                  <a:lnTo>
                    <a:pt x="1222" y="189"/>
                  </a:lnTo>
                  <a:close/>
                </a:path>
              </a:pathLst>
            </a:custGeom>
            <a:solidFill>
              <a:srgbClr val="4F81BD"/>
            </a:solidFill>
            <a:ln w="1651">
              <a:solidFill>
                <a:srgbClr val="000000"/>
              </a:solidFill>
              <a:round/>
              <a:headEnd/>
              <a:tailEnd/>
            </a:ln>
          </p:spPr>
          <p:txBody>
            <a:bodyPr/>
            <a:lstStyle/>
            <a:p>
              <a:endParaRPr lang="en-US"/>
            </a:p>
          </p:txBody>
        </p:sp>
        <p:sp>
          <p:nvSpPr>
            <p:cNvPr id="20505" name="Freeform 24" descr="Wide downward diagonal"/>
            <p:cNvSpPr>
              <a:spLocks/>
            </p:cNvSpPr>
            <p:nvPr/>
          </p:nvSpPr>
          <p:spPr bwMode="auto">
            <a:xfrm>
              <a:off x="4824413" y="1538288"/>
              <a:ext cx="877887" cy="889000"/>
            </a:xfrm>
            <a:custGeom>
              <a:avLst/>
              <a:gdLst>
                <a:gd name="T0" fmla="*/ 95250 w 1106"/>
                <a:gd name="T1" fmla="*/ 612528 h 1119"/>
                <a:gd name="T2" fmla="*/ 50006 w 1106"/>
                <a:gd name="T3" fmla="*/ 567244 h 1119"/>
                <a:gd name="T4" fmla="*/ 80962 w 1106"/>
                <a:gd name="T5" fmla="*/ 507659 h 1119"/>
                <a:gd name="T6" fmla="*/ 54769 w 1106"/>
                <a:gd name="T7" fmla="*/ 416297 h 1119"/>
                <a:gd name="T8" fmla="*/ 47625 w 1106"/>
                <a:gd name="T9" fmla="*/ 337645 h 1119"/>
                <a:gd name="T10" fmla="*/ 46831 w 1106"/>
                <a:gd name="T11" fmla="*/ 311428 h 1119"/>
                <a:gd name="T12" fmla="*/ 46831 w 1106"/>
                <a:gd name="T13" fmla="*/ 285211 h 1119"/>
                <a:gd name="T14" fmla="*/ 25400 w 1106"/>
                <a:gd name="T15" fmla="*/ 228804 h 1119"/>
                <a:gd name="T16" fmla="*/ 14287 w 1106"/>
                <a:gd name="T17" fmla="*/ 180342 h 1119"/>
                <a:gd name="T18" fmla="*/ 6350 w 1106"/>
                <a:gd name="T19" fmla="*/ 79446 h 1119"/>
                <a:gd name="T20" fmla="*/ 233362 w 1106"/>
                <a:gd name="T21" fmla="*/ 57996 h 1119"/>
                <a:gd name="T22" fmla="*/ 286544 w 1106"/>
                <a:gd name="T23" fmla="*/ 88185 h 1119"/>
                <a:gd name="T24" fmla="*/ 337344 w 1106"/>
                <a:gd name="T25" fmla="*/ 105663 h 1119"/>
                <a:gd name="T26" fmla="*/ 427831 w 1106"/>
                <a:gd name="T27" fmla="*/ 115991 h 1119"/>
                <a:gd name="T28" fmla="*/ 483393 w 1106"/>
                <a:gd name="T29" fmla="*/ 104074 h 1119"/>
                <a:gd name="T30" fmla="*/ 536575 w 1106"/>
                <a:gd name="T31" fmla="*/ 129497 h 1119"/>
                <a:gd name="T32" fmla="*/ 584993 w 1106"/>
                <a:gd name="T33" fmla="*/ 140619 h 1119"/>
                <a:gd name="T34" fmla="*/ 653256 w 1106"/>
                <a:gd name="T35" fmla="*/ 180342 h 1119"/>
                <a:gd name="T36" fmla="*/ 738187 w 1106"/>
                <a:gd name="T37" fmla="*/ 170809 h 1119"/>
                <a:gd name="T38" fmla="*/ 838993 w 1106"/>
                <a:gd name="T39" fmla="*/ 180342 h 1119"/>
                <a:gd name="T40" fmla="*/ 772318 w 1106"/>
                <a:gd name="T41" fmla="*/ 225626 h 1119"/>
                <a:gd name="T42" fmla="*/ 677068 w 1106"/>
                <a:gd name="T43" fmla="*/ 309839 h 1119"/>
                <a:gd name="T44" fmla="*/ 608806 w 1106"/>
                <a:gd name="T45" fmla="*/ 386107 h 1119"/>
                <a:gd name="T46" fmla="*/ 577056 w 1106"/>
                <a:gd name="T47" fmla="*/ 400407 h 1119"/>
                <a:gd name="T48" fmla="*/ 581025 w 1106"/>
                <a:gd name="T49" fmla="*/ 483826 h 1119"/>
                <a:gd name="T50" fmla="*/ 519906 w 1106"/>
                <a:gd name="T51" fmla="*/ 539438 h 1119"/>
                <a:gd name="T52" fmla="*/ 534987 w 1106"/>
                <a:gd name="T53" fmla="*/ 603789 h 1119"/>
                <a:gd name="T54" fmla="*/ 537368 w 1106"/>
                <a:gd name="T55" fmla="*/ 629212 h 1119"/>
                <a:gd name="T56" fmla="*/ 542131 w 1106"/>
                <a:gd name="T57" fmla="*/ 691974 h 1119"/>
                <a:gd name="T58" fmla="*/ 593725 w 1106"/>
                <a:gd name="T59" fmla="*/ 716602 h 1119"/>
                <a:gd name="T60" fmla="*/ 617537 w 1106"/>
                <a:gd name="T61" fmla="*/ 732491 h 1119"/>
                <a:gd name="T62" fmla="*/ 651668 w 1106"/>
                <a:gd name="T63" fmla="*/ 765064 h 1119"/>
                <a:gd name="T64" fmla="*/ 696912 w 1106"/>
                <a:gd name="T65" fmla="*/ 789692 h 1119"/>
                <a:gd name="T66" fmla="*/ 723106 w 1106"/>
                <a:gd name="T67" fmla="*/ 812732 h 1119"/>
                <a:gd name="T68" fmla="*/ 729456 w 1106"/>
                <a:gd name="T69" fmla="*/ 831799 h 1119"/>
                <a:gd name="T70" fmla="*/ 732631 w 1106"/>
                <a:gd name="T71" fmla="*/ 865961 h 1119"/>
                <a:gd name="T72" fmla="*/ 674687 w 1106"/>
                <a:gd name="T73" fmla="*/ 869139 h 1119"/>
                <a:gd name="T74" fmla="*/ 519906 w 1106"/>
                <a:gd name="T75" fmla="*/ 877878 h 1119"/>
                <a:gd name="T76" fmla="*/ 473075 w 1106"/>
                <a:gd name="T77" fmla="*/ 880261 h 1119"/>
                <a:gd name="T78" fmla="*/ 415131 w 1106"/>
                <a:gd name="T79" fmla="*/ 881850 h 1119"/>
                <a:gd name="T80" fmla="*/ 369093 w 1106"/>
                <a:gd name="T81" fmla="*/ 883439 h 1119"/>
                <a:gd name="T82" fmla="*/ 308769 w 1106"/>
                <a:gd name="T83" fmla="*/ 885028 h 1119"/>
                <a:gd name="T84" fmla="*/ 262731 w 1106"/>
                <a:gd name="T85" fmla="*/ 885822 h 1119"/>
                <a:gd name="T86" fmla="*/ 190500 w 1106"/>
                <a:gd name="T87" fmla="*/ 888206 h 1119"/>
                <a:gd name="T88" fmla="*/ 156369 w 1106"/>
                <a:gd name="T89" fmla="*/ 889000 h 1119"/>
                <a:gd name="T90" fmla="*/ 101600 w 1106"/>
                <a:gd name="T91" fmla="*/ 889000 h 1119"/>
                <a:gd name="T92" fmla="*/ 100806 w 1106"/>
                <a:gd name="T93" fmla="*/ 814321 h 1119"/>
                <a:gd name="T94" fmla="*/ 98425 w 1106"/>
                <a:gd name="T95" fmla="*/ 718986 h 11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6"/>
                <a:gd name="T145" fmla="*/ 0 h 1119"/>
                <a:gd name="T146" fmla="*/ 1106 w 1106"/>
                <a:gd name="T147" fmla="*/ 1119 h 11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6" h="1119">
                  <a:moveTo>
                    <a:pt x="124" y="871"/>
                  </a:moveTo>
                  <a:lnTo>
                    <a:pt x="124" y="838"/>
                  </a:lnTo>
                  <a:lnTo>
                    <a:pt x="123" y="781"/>
                  </a:lnTo>
                  <a:lnTo>
                    <a:pt x="120" y="771"/>
                  </a:lnTo>
                  <a:lnTo>
                    <a:pt x="115" y="764"/>
                  </a:lnTo>
                  <a:lnTo>
                    <a:pt x="96" y="755"/>
                  </a:lnTo>
                  <a:lnTo>
                    <a:pt x="64" y="722"/>
                  </a:lnTo>
                  <a:lnTo>
                    <a:pt x="63" y="714"/>
                  </a:lnTo>
                  <a:lnTo>
                    <a:pt x="92" y="691"/>
                  </a:lnTo>
                  <a:lnTo>
                    <a:pt x="104" y="655"/>
                  </a:lnTo>
                  <a:lnTo>
                    <a:pt x="101" y="643"/>
                  </a:lnTo>
                  <a:lnTo>
                    <a:pt x="102" y="639"/>
                  </a:lnTo>
                  <a:lnTo>
                    <a:pt x="94" y="576"/>
                  </a:lnTo>
                  <a:lnTo>
                    <a:pt x="76" y="549"/>
                  </a:lnTo>
                  <a:lnTo>
                    <a:pt x="70" y="525"/>
                  </a:lnTo>
                  <a:lnTo>
                    <a:pt x="69" y="524"/>
                  </a:lnTo>
                  <a:lnTo>
                    <a:pt x="67" y="524"/>
                  </a:lnTo>
                  <a:lnTo>
                    <a:pt x="70" y="478"/>
                  </a:lnTo>
                  <a:lnTo>
                    <a:pt x="63" y="454"/>
                  </a:lnTo>
                  <a:lnTo>
                    <a:pt x="60" y="425"/>
                  </a:lnTo>
                  <a:lnTo>
                    <a:pt x="60" y="419"/>
                  </a:lnTo>
                  <a:lnTo>
                    <a:pt x="61" y="419"/>
                  </a:lnTo>
                  <a:lnTo>
                    <a:pt x="61" y="409"/>
                  </a:lnTo>
                  <a:lnTo>
                    <a:pt x="59" y="392"/>
                  </a:lnTo>
                  <a:lnTo>
                    <a:pt x="61" y="390"/>
                  </a:lnTo>
                  <a:lnTo>
                    <a:pt x="57" y="384"/>
                  </a:lnTo>
                  <a:lnTo>
                    <a:pt x="59" y="383"/>
                  </a:lnTo>
                  <a:lnTo>
                    <a:pt x="59" y="359"/>
                  </a:lnTo>
                  <a:lnTo>
                    <a:pt x="57" y="359"/>
                  </a:lnTo>
                  <a:lnTo>
                    <a:pt x="54" y="337"/>
                  </a:lnTo>
                  <a:lnTo>
                    <a:pt x="53" y="326"/>
                  </a:lnTo>
                  <a:lnTo>
                    <a:pt x="32" y="288"/>
                  </a:lnTo>
                  <a:lnTo>
                    <a:pt x="16" y="234"/>
                  </a:lnTo>
                  <a:lnTo>
                    <a:pt x="13" y="233"/>
                  </a:lnTo>
                  <a:lnTo>
                    <a:pt x="15" y="229"/>
                  </a:lnTo>
                  <a:lnTo>
                    <a:pt x="18" y="227"/>
                  </a:lnTo>
                  <a:lnTo>
                    <a:pt x="15" y="186"/>
                  </a:lnTo>
                  <a:lnTo>
                    <a:pt x="11" y="163"/>
                  </a:lnTo>
                  <a:lnTo>
                    <a:pt x="6" y="103"/>
                  </a:lnTo>
                  <a:lnTo>
                    <a:pt x="8" y="100"/>
                  </a:lnTo>
                  <a:lnTo>
                    <a:pt x="0" y="77"/>
                  </a:lnTo>
                  <a:lnTo>
                    <a:pt x="117" y="77"/>
                  </a:lnTo>
                  <a:lnTo>
                    <a:pt x="271" y="74"/>
                  </a:lnTo>
                  <a:lnTo>
                    <a:pt x="294" y="73"/>
                  </a:lnTo>
                  <a:lnTo>
                    <a:pt x="291" y="0"/>
                  </a:lnTo>
                  <a:lnTo>
                    <a:pt x="321" y="3"/>
                  </a:lnTo>
                  <a:lnTo>
                    <a:pt x="339" y="11"/>
                  </a:lnTo>
                  <a:lnTo>
                    <a:pt x="361" y="111"/>
                  </a:lnTo>
                  <a:lnTo>
                    <a:pt x="376" y="124"/>
                  </a:lnTo>
                  <a:lnTo>
                    <a:pt x="399" y="125"/>
                  </a:lnTo>
                  <a:lnTo>
                    <a:pt x="421" y="125"/>
                  </a:lnTo>
                  <a:lnTo>
                    <a:pt x="425" y="133"/>
                  </a:lnTo>
                  <a:lnTo>
                    <a:pt x="482" y="136"/>
                  </a:lnTo>
                  <a:lnTo>
                    <a:pt x="491" y="157"/>
                  </a:lnTo>
                  <a:lnTo>
                    <a:pt x="526" y="153"/>
                  </a:lnTo>
                  <a:lnTo>
                    <a:pt x="539" y="146"/>
                  </a:lnTo>
                  <a:lnTo>
                    <a:pt x="537" y="142"/>
                  </a:lnTo>
                  <a:lnTo>
                    <a:pt x="574" y="131"/>
                  </a:lnTo>
                  <a:lnTo>
                    <a:pt x="590" y="132"/>
                  </a:lnTo>
                  <a:lnTo>
                    <a:pt x="609" y="131"/>
                  </a:lnTo>
                  <a:lnTo>
                    <a:pt x="642" y="146"/>
                  </a:lnTo>
                  <a:lnTo>
                    <a:pt x="655" y="145"/>
                  </a:lnTo>
                  <a:lnTo>
                    <a:pt x="658" y="165"/>
                  </a:lnTo>
                  <a:lnTo>
                    <a:pt x="676" y="163"/>
                  </a:lnTo>
                  <a:lnTo>
                    <a:pt x="696" y="203"/>
                  </a:lnTo>
                  <a:lnTo>
                    <a:pt x="711" y="198"/>
                  </a:lnTo>
                  <a:lnTo>
                    <a:pt x="708" y="181"/>
                  </a:lnTo>
                  <a:lnTo>
                    <a:pt x="737" y="177"/>
                  </a:lnTo>
                  <a:lnTo>
                    <a:pt x="748" y="182"/>
                  </a:lnTo>
                  <a:lnTo>
                    <a:pt x="753" y="196"/>
                  </a:lnTo>
                  <a:lnTo>
                    <a:pt x="779" y="203"/>
                  </a:lnTo>
                  <a:lnTo>
                    <a:pt x="823" y="227"/>
                  </a:lnTo>
                  <a:lnTo>
                    <a:pt x="855" y="223"/>
                  </a:lnTo>
                  <a:lnTo>
                    <a:pt x="888" y="199"/>
                  </a:lnTo>
                  <a:lnTo>
                    <a:pt x="914" y="187"/>
                  </a:lnTo>
                  <a:lnTo>
                    <a:pt x="930" y="215"/>
                  </a:lnTo>
                  <a:lnTo>
                    <a:pt x="948" y="209"/>
                  </a:lnTo>
                  <a:lnTo>
                    <a:pt x="989" y="211"/>
                  </a:lnTo>
                  <a:lnTo>
                    <a:pt x="1016" y="205"/>
                  </a:lnTo>
                  <a:lnTo>
                    <a:pt x="1057" y="227"/>
                  </a:lnTo>
                  <a:lnTo>
                    <a:pt x="1074" y="217"/>
                  </a:lnTo>
                  <a:lnTo>
                    <a:pt x="1106" y="219"/>
                  </a:lnTo>
                  <a:lnTo>
                    <a:pt x="1042" y="258"/>
                  </a:lnTo>
                  <a:lnTo>
                    <a:pt x="973" y="284"/>
                  </a:lnTo>
                  <a:lnTo>
                    <a:pt x="938" y="304"/>
                  </a:lnTo>
                  <a:lnTo>
                    <a:pt x="900" y="336"/>
                  </a:lnTo>
                  <a:lnTo>
                    <a:pt x="871" y="371"/>
                  </a:lnTo>
                  <a:lnTo>
                    <a:pt x="853" y="390"/>
                  </a:lnTo>
                  <a:lnTo>
                    <a:pt x="795" y="441"/>
                  </a:lnTo>
                  <a:lnTo>
                    <a:pt x="767" y="462"/>
                  </a:lnTo>
                  <a:lnTo>
                    <a:pt x="757" y="479"/>
                  </a:lnTo>
                  <a:lnTo>
                    <a:pt x="767" y="486"/>
                  </a:lnTo>
                  <a:lnTo>
                    <a:pt x="754" y="479"/>
                  </a:lnTo>
                  <a:lnTo>
                    <a:pt x="732" y="499"/>
                  </a:lnTo>
                  <a:lnTo>
                    <a:pt x="727" y="497"/>
                  </a:lnTo>
                  <a:lnTo>
                    <a:pt x="727" y="504"/>
                  </a:lnTo>
                  <a:lnTo>
                    <a:pt x="728" y="528"/>
                  </a:lnTo>
                  <a:lnTo>
                    <a:pt x="729" y="543"/>
                  </a:lnTo>
                  <a:lnTo>
                    <a:pt x="732" y="593"/>
                  </a:lnTo>
                  <a:lnTo>
                    <a:pt x="732" y="609"/>
                  </a:lnTo>
                  <a:lnTo>
                    <a:pt x="668" y="657"/>
                  </a:lnTo>
                  <a:lnTo>
                    <a:pt x="657" y="678"/>
                  </a:lnTo>
                  <a:lnTo>
                    <a:pt x="657" y="679"/>
                  </a:lnTo>
                  <a:lnTo>
                    <a:pt x="655" y="679"/>
                  </a:lnTo>
                  <a:lnTo>
                    <a:pt x="651" y="695"/>
                  </a:lnTo>
                  <a:lnTo>
                    <a:pt x="671" y="710"/>
                  </a:lnTo>
                  <a:lnTo>
                    <a:pt x="679" y="721"/>
                  </a:lnTo>
                  <a:lnTo>
                    <a:pt x="674" y="760"/>
                  </a:lnTo>
                  <a:lnTo>
                    <a:pt x="673" y="768"/>
                  </a:lnTo>
                  <a:lnTo>
                    <a:pt x="674" y="775"/>
                  </a:lnTo>
                  <a:lnTo>
                    <a:pt x="674" y="776"/>
                  </a:lnTo>
                  <a:lnTo>
                    <a:pt x="677" y="792"/>
                  </a:lnTo>
                  <a:lnTo>
                    <a:pt x="674" y="817"/>
                  </a:lnTo>
                  <a:lnTo>
                    <a:pt x="676" y="843"/>
                  </a:lnTo>
                  <a:lnTo>
                    <a:pt x="673" y="866"/>
                  </a:lnTo>
                  <a:lnTo>
                    <a:pt x="683" y="871"/>
                  </a:lnTo>
                  <a:lnTo>
                    <a:pt x="689" y="875"/>
                  </a:lnTo>
                  <a:lnTo>
                    <a:pt x="719" y="897"/>
                  </a:lnTo>
                  <a:lnTo>
                    <a:pt x="748" y="901"/>
                  </a:lnTo>
                  <a:lnTo>
                    <a:pt x="748" y="902"/>
                  </a:lnTo>
                  <a:lnTo>
                    <a:pt x="751" y="909"/>
                  </a:lnTo>
                  <a:lnTo>
                    <a:pt x="760" y="917"/>
                  </a:lnTo>
                  <a:lnTo>
                    <a:pt x="763" y="920"/>
                  </a:lnTo>
                  <a:lnTo>
                    <a:pt x="778" y="922"/>
                  </a:lnTo>
                  <a:lnTo>
                    <a:pt x="785" y="925"/>
                  </a:lnTo>
                  <a:lnTo>
                    <a:pt x="798" y="930"/>
                  </a:lnTo>
                  <a:lnTo>
                    <a:pt x="817" y="952"/>
                  </a:lnTo>
                  <a:lnTo>
                    <a:pt x="821" y="963"/>
                  </a:lnTo>
                  <a:lnTo>
                    <a:pt x="844" y="975"/>
                  </a:lnTo>
                  <a:lnTo>
                    <a:pt x="859" y="988"/>
                  </a:lnTo>
                  <a:lnTo>
                    <a:pt x="869" y="993"/>
                  </a:lnTo>
                  <a:lnTo>
                    <a:pt x="878" y="994"/>
                  </a:lnTo>
                  <a:lnTo>
                    <a:pt x="888" y="997"/>
                  </a:lnTo>
                  <a:lnTo>
                    <a:pt x="890" y="1000"/>
                  </a:lnTo>
                  <a:lnTo>
                    <a:pt x="898" y="1006"/>
                  </a:lnTo>
                  <a:lnTo>
                    <a:pt x="911" y="1023"/>
                  </a:lnTo>
                  <a:lnTo>
                    <a:pt x="913" y="1025"/>
                  </a:lnTo>
                  <a:lnTo>
                    <a:pt x="919" y="1037"/>
                  </a:lnTo>
                  <a:lnTo>
                    <a:pt x="919" y="1040"/>
                  </a:lnTo>
                  <a:lnTo>
                    <a:pt x="919" y="1047"/>
                  </a:lnTo>
                  <a:lnTo>
                    <a:pt x="919" y="1069"/>
                  </a:lnTo>
                  <a:lnTo>
                    <a:pt x="924" y="1075"/>
                  </a:lnTo>
                  <a:lnTo>
                    <a:pt x="927" y="1090"/>
                  </a:lnTo>
                  <a:lnTo>
                    <a:pt x="923" y="1090"/>
                  </a:lnTo>
                  <a:lnTo>
                    <a:pt x="911" y="1090"/>
                  </a:lnTo>
                  <a:lnTo>
                    <a:pt x="868" y="1093"/>
                  </a:lnTo>
                  <a:lnTo>
                    <a:pt x="866" y="1094"/>
                  </a:lnTo>
                  <a:lnTo>
                    <a:pt x="850" y="1094"/>
                  </a:lnTo>
                  <a:lnTo>
                    <a:pt x="796" y="1097"/>
                  </a:lnTo>
                  <a:lnTo>
                    <a:pt x="740" y="1101"/>
                  </a:lnTo>
                  <a:lnTo>
                    <a:pt x="724" y="1101"/>
                  </a:lnTo>
                  <a:lnTo>
                    <a:pt x="655" y="1105"/>
                  </a:lnTo>
                  <a:lnTo>
                    <a:pt x="652" y="1105"/>
                  </a:lnTo>
                  <a:lnTo>
                    <a:pt x="648" y="1105"/>
                  </a:lnTo>
                  <a:lnTo>
                    <a:pt x="599" y="1108"/>
                  </a:lnTo>
                  <a:lnTo>
                    <a:pt x="596" y="1108"/>
                  </a:lnTo>
                  <a:lnTo>
                    <a:pt x="580" y="1108"/>
                  </a:lnTo>
                  <a:lnTo>
                    <a:pt x="556" y="1109"/>
                  </a:lnTo>
                  <a:lnTo>
                    <a:pt x="526" y="1110"/>
                  </a:lnTo>
                  <a:lnTo>
                    <a:pt x="523" y="1110"/>
                  </a:lnTo>
                  <a:lnTo>
                    <a:pt x="508" y="1110"/>
                  </a:lnTo>
                  <a:lnTo>
                    <a:pt x="507" y="1110"/>
                  </a:lnTo>
                  <a:lnTo>
                    <a:pt x="502" y="1110"/>
                  </a:lnTo>
                  <a:lnTo>
                    <a:pt x="465" y="1112"/>
                  </a:lnTo>
                  <a:lnTo>
                    <a:pt x="446" y="1113"/>
                  </a:lnTo>
                  <a:lnTo>
                    <a:pt x="436" y="1113"/>
                  </a:lnTo>
                  <a:lnTo>
                    <a:pt x="403" y="1114"/>
                  </a:lnTo>
                  <a:lnTo>
                    <a:pt x="389" y="1114"/>
                  </a:lnTo>
                  <a:lnTo>
                    <a:pt x="373" y="1114"/>
                  </a:lnTo>
                  <a:lnTo>
                    <a:pt x="370" y="1115"/>
                  </a:lnTo>
                  <a:lnTo>
                    <a:pt x="363" y="1115"/>
                  </a:lnTo>
                  <a:lnTo>
                    <a:pt x="331" y="1115"/>
                  </a:lnTo>
                  <a:lnTo>
                    <a:pt x="312" y="1117"/>
                  </a:lnTo>
                  <a:lnTo>
                    <a:pt x="291" y="1117"/>
                  </a:lnTo>
                  <a:lnTo>
                    <a:pt x="281" y="1117"/>
                  </a:lnTo>
                  <a:lnTo>
                    <a:pt x="240" y="1118"/>
                  </a:lnTo>
                  <a:lnTo>
                    <a:pt x="236" y="1118"/>
                  </a:lnTo>
                  <a:lnTo>
                    <a:pt x="219" y="1118"/>
                  </a:lnTo>
                  <a:lnTo>
                    <a:pt x="207" y="1118"/>
                  </a:lnTo>
                  <a:lnTo>
                    <a:pt x="197" y="1119"/>
                  </a:lnTo>
                  <a:lnTo>
                    <a:pt x="190" y="1119"/>
                  </a:lnTo>
                  <a:lnTo>
                    <a:pt x="159" y="1119"/>
                  </a:lnTo>
                  <a:lnTo>
                    <a:pt x="140" y="1119"/>
                  </a:lnTo>
                  <a:lnTo>
                    <a:pt x="128" y="1119"/>
                  </a:lnTo>
                  <a:lnTo>
                    <a:pt x="127" y="1096"/>
                  </a:lnTo>
                  <a:lnTo>
                    <a:pt x="127" y="1072"/>
                  </a:lnTo>
                  <a:lnTo>
                    <a:pt x="127" y="1054"/>
                  </a:lnTo>
                  <a:lnTo>
                    <a:pt x="127" y="1025"/>
                  </a:lnTo>
                  <a:lnTo>
                    <a:pt x="126" y="1000"/>
                  </a:lnTo>
                  <a:lnTo>
                    <a:pt x="126" y="987"/>
                  </a:lnTo>
                  <a:lnTo>
                    <a:pt x="126" y="921"/>
                  </a:lnTo>
                  <a:lnTo>
                    <a:pt x="124" y="905"/>
                  </a:lnTo>
                  <a:lnTo>
                    <a:pt x="124" y="904"/>
                  </a:lnTo>
                  <a:lnTo>
                    <a:pt x="124" y="871"/>
                  </a:lnTo>
                  <a:close/>
                </a:path>
              </a:pathLst>
            </a:custGeom>
            <a:solidFill>
              <a:srgbClr val="C0504D"/>
            </a:solidFill>
            <a:ln w="1651">
              <a:solidFill>
                <a:srgbClr val="000000"/>
              </a:solidFill>
              <a:round/>
              <a:headEnd/>
              <a:tailEnd/>
            </a:ln>
          </p:spPr>
          <p:txBody>
            <a:bodyPr/>
            <a:lstStyle/>
            <a:p>
              <a:endParaRPr lang="en-US"/>
            </a:p>
          </p:txBody>
        </p:sp>
        <p:sp>
          <p:nvSpPr>
            <p:cNvPr id="20506" name="Freeform 25"/>
            <p:cNvSpPr>
              <a:spLocks/>
            </p:cNvSpPr>
            <p:nvPr/>
          </p:nvSpPr>
          <p:spPr bwMode="auto">
            <a:xfrm>
              <a:off x="5019675" y="2847975"/>
              <a:ext cx="893762" cy="695325"/>
            </a:xfrm>
            <a:custGeom>
              <a:avLst/>
              <a:gdLst>
                <a:gd name="T0" fmla="*/ 255361 w 1127"/>
                <a:gd name="T1" fmla="*/ 16669 h 876"/>
                <a:gd name="T2" fmla="*/ 318011 w 1127"/>
                <a:gd name="T3" fmla="*/ 13494 h 876"/>
                <a:gd name="T4" fmla="*/ 394936 w 1127"/>
                <a:gd name="T5" fmla="*/ 8731 h 876"/>
                <a:gd name="T6" fmla="*/ 452829 w 1127"/>
                <a:gd name="T7" fmla="*/ 4763 h 876"/>
                <a:gd name="T8" fmla="*/ 510721 w 1127"/>
                <a:gd name="T9" fmla="*/ 1588 h 876"/>
                <a:gd name="T10" fmla="*/ 549580 w 1127"/>
                <a:gd name="T11" fmla="*/ 34925 h 876"/>
                <a:gd name="T12" fmla="*/ 541650 w 1127"/>
                <a:gd name="T13" fmla="*/ 73025 h 876"/>
                <a:gd name="T14" fmla="*/ 564648 w 1127"/>
                <a:gd name="T15" fmla="*/ 127794 h 876"/>
                <a:gd name="T16" fmla="*/ 578130 w 1127"/>
                <a:gd name="T17" fmla="*/ 142875 h 876"/>
                <a:gd name="T18" fmla="*/ 623333 w 1127"/>
                <a:gd name="T19" fmla="*/ 180181 h 876"/>
                <a:gd name="T20" fmla="*/ 660607 w 1127"/>
                <a:gd name="T21" fmla="*/ 238125 h 876"/>
                <a:gd name="T22" fmla="*/ 701052 w 1127"/>
                <a:gd name="T23" fmla="*/ 243681 h 876"/>
                <a:gd name="T24" fmla="*/ 735153 w 1127"/>
                <a:gd name="T25" fmla="*/ 263525 h 876"/>
                <a:gd name="T26" fmla="*/ 729602 w 1127"/>
                <a:gd name="T27" fmla="*/ 286544 h 876"/>
                <a:gd name="T28" fmla="*/ 719292 w 1127"/>
                <a:gd name="T29" fmla="*/ 311150 h 876"/>
                <a:gd name="T30" fmla="*/ 727222 w 1127"/>
                <a:gd name="T31" fmla="*/ 369094 h 876"/>
                <a:gd name="T32" fmla="*/ 770840 w 1127"/>
                <a:gd name="T33" fmla="*/ 404019 h 876"/>
                <a:gd name="T34" fmla="*/ 832698 w 1127"/>
                <a:gd name="T35" fmla="*/ 438944 h 876"/>
                <a:gd name="T36" fmla="*/ 838249 w 1127"/>
                <a:gd name="T37" fmla="*/ 482600 h 876"/>
                <a:gd name="T38" fmla="*/ 856489 w 1127"/>
                <a:gd name="T39" fmla="*/ 526256 h 876"/>
                <a:gd name="T40" fmla="*/ 889797 w 1127"/>
                <a:gd name="T41" fmla="*/ 531813 h 876"/>
                <a:gd name="T42" fmla="*/ 893762 w 1127"/>
                <a:gd name="T43" fmla="*/ 562769 h 876"/>
                <a:gd name="T44" fmla="*/ 868385 w 1127"/>
                <a:gd name="T45" fmla="*/ 588169 h 876"/>
                <a:gd name="T46" fmla="*/ 846179 w 1127"/>
                <a:gd name="T47" fmla="*/ 598488 h 876"/>
                <a:gd name="T48" fmla="*/ 823974 w 1127"/>
                <a:gd name="T49" fmla="*/ 650875 h 876"/>
                <a:gd name="T50" fmla="*/ 822388 w 1127"/>
                <a:gd name="T51" fmla="*/ 688975 h 876"/>
                <a:gd name="T52" fmla="*/ 749428 w 1127"/>
                <a:gd name="T53" fmla="*/ 694531 h 876"/>
                <a:gd name="T54" fmla="*/ 767668 w 1127"/>
                <a:gd name="T55" fmla="*/ 654844 h 876"/>
                <a:gd name="T56" fmla="*/ 705810 w 1127"/>
                <a:gd name="T57" fmla="*/ 619919 h 876"/>
                <a:gd name="T58" fmla="*/ 648711 w 1127"/>
                <a:gd name="T59" fmla="*/ 623094 h 876"/>
                <a:gd name="T60" fmla="*/ 593198 w 1127"/>
                <a:gd name="T61" fmla="*/ 627856 h 876"/>
                <a:gd name="T62" fmla="*/ 549580 w 1127"/>
                <a:gd name="T63" fmla="*/ 629444 h 876"/>
                <a:gd name="T64" fmla="*/ 458380 w 1127"/>
                <a:gd name="T65" fmla="*/ 635000 h 876"/>
                <a:gd name="T66" fmla="*/ 402867 w 1127"/>
                <a:gd name="T67" fmla="*/ 636588 h 876"/>
                <a:gd name="T68" fmla="*/ 333872 w 1127"/>
                <a:gd name="T69" fmla="*/ 639763 h 876"/>
                <a:gd name="T70" fmla="*/ 268049 w 1127"/>
                <a:gd name="T71" fmla="*/ 642144 h 876"/>
                <a:gd name="T72" fmla="*/ 183986 w 1127"/>
                <a:gd name="T73" fmla="*/ 645319 h 876"/>
                <a:gd name="T74" fmla="*/ 167333 w 1127"/>
                <a:gd name="T75" fmla="*/ 619125 h 876"/>
                <a:gd name="T76" fmla="*/ 164953 w 1127"/>
                <a:gd name="T77" fmla="*/ 569119 h 876"/>
                <a:gd name="T78" fmla="*/ 164160 w 1127"/>
                <a:gd name="T79" fmla="*/ 516731 h 876"/>
                <a:gd name="T80" fmla="*/ 161781 w 1127"/>
                <a:gd name="T81" fmla="*/ 465931 h 876"/>
                <a:gd name="T82" fmla="*/ 159402 w 1127"/>
                <a:gd name="T83" fmla="*/ 392906 h 876"/>
                <a:gd name="T84" fmla="*/ 157023 w 1127"/>
                <a:gd name="T85" fmla="*/ 319881 h 876"/>
                <a:gd name="T86" fmla="*/ 156230 w 1127"/>
                <a:gd name="T87" fmla="*/ 266700 h 876"/>
                <a:gd name="T88" fmla="*/ 156230 w 1127"/>
                <a:gd name="T89" fmla="*/ 238125 h 876"/>
                <a:gd name="T90" fmla="*/ 118957 w 1127"/>
                <a:gd name="T91" fmla="*/ 205581 h 876"/>
                <a:gd name="T92" fmla="*/ 95165 w 1127"/>
                <a:gd name="T93" fmla="*/ 168275 h 876"/>
                <a:gd name="T94" fmla="*/ 101510 w 1127"/>
                <a:gd name="T95" fmla="*/ 126206 h 876"/>
                <a:gd name="T96" fmla="*/ 35687 w 1127"/>
                <a:gd name="T97" fmla="*/ 74613 h 876"/>
                <a:gd name="T98" fmla="*/ 2379 w 1127"/>
                <a:gd name="T99" fmla="*/ 32544 h 876"/>
                <a:gd name="T100" fmla="*/ 49962 w 1127"/>
                <a:gd name="T101" fmla="*/ 23019 h 876"/>
                <a:gd name="T102" fmla="*/ 128473 w 1127"/>
                <a:gd name="T103" fmla="*/ 22225 h 876"/>
                <a:gd name="T104" fmla="*/ 194296 w 1127"/>
                <a:gd name="T105" fmla="*/ 19844 h 8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27"/>
                <a:gd name="T160" fmla="*/ 0 h 876"/>
                <a:gd name="T161" fmla="*/ 1127 w 1127"/>
                <a:gd name="T162" fmla="*/ 876 h 8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27" h="876">
                  <a:moveTo>
                    <a:pt x="245" y="25"/>
                  </a:moveTo>
                  <a:lnTo>
                    <a:pt x="280" y="24"/>
                  </a:lnTo>
                  <a:lnTo>
                    <a:pt x="281" y="24"/>
                  </a:lnTo>
                  <a:lnTo>
                    <a:pt x="318" y="21"/>
                  </a:lnTo>
                  <a:lnTo>
                    <a:pt x="322" y="21"/>
                  </a:lnTo>
                  <a:lnTo>
                    <a:pt x="353" y="20"/>
                  </a:lnTo>
                  <a:lnTo>
                    <a:pt x="361" y="20"/>
                  </a:lnTo>
                  <a:lnTo>
                    <a:pt x="370" y="19"/>
                  </a:lnTo>
                  <a:lnTo>
                    <a:pt x="382" y="19"/>
                  </a:lnTo>
                  <a:lnTo>
                    <a:pt x="401" y="17"/>
                  </a:lnTo>
                  <a:lnTo>
                    <a:pt x="425" y="16"/>
                  </a:lnTo>
                  <a:lnTo>
                    <a:pt x="440" y="15"/>
                  </a:lnTo>
                  <a:lnTo>
                    <a:pt x="481" y="12"/>
                  </a:lnTo>
                  <a:lnTo>
                    <a:pt x="486" y="12"/>
                  </a:lnTo>
                  <a:lnTo>
                    <a:pt x="498" y="11"/>
                  </a:lnTo>
                  <a:lnTo>
                    <a:pt x="520" y="10"/>
                  </a:lnTo>
                  <a:lnTo>
                    <a:pt x="543" y="8"/>
                  </a:lnTo>
                  <a:lnTo>
                    <a:pt x="559" y="7"/>
                  </a:lnTo>
                  <a:lnTo>
                    <a:pt x="562" y="7"/>
                  </a:lnTo>
                  <a:lnTo>
                    <a:pt x="571" y="6"/>
                  </a:lnTo>
                  <a:lnTo>
                    <a:pt x="590" y="4"/>
                  </a:lnTo>
                  <a:lnTo>
                    <a:pt x="596" y="4"/>
                  </a:lnTo>
                  <a:lnTo>
                    <a:pt x="609" y="3"/>
                  </a:lnTo>
                  <a:lnTo>
                    <a:pt x="642" y="0"/>
                  </a:lnTo>
                  <a:lnTo>
                    <a:pt x="644" y="2"/>
                  </a:lnTo>
                  <a:lnTo>
                    <a:pt x="644" y="3"/>
                  </a:lnTo>
                  <a:lnTo>
                    <a:pt x="660" y="12"/>
                  </a:lnTo>
                  <a:lnTo>
                    <a:pt x="680" y="38"/>
                  </a:lnTo>
                  <a:lnTo>
                    <a:pt x="695" y="42"/>
                  </a:lnTo>
                  <a:lnTo>
                    <a:pt x="693" y="44"/>
                  </a:lnTo>
                  <a:lnTo>
                    <a:pt x="690" y="45"/>
                  </a:lnTo>
                  <a:lnTo>
                    <a:pt x="684" y="67"/>
                  </a:lnTo>
                  <a:lnTo>
                    <a:pt x="683" y="69"/>
                  </a:lnTo>
                  <a:lnTo>
                    <a:pt x="683" y="77"/>
                  </a:lnTo>
                  <a:lnTo>
                    <a:pt x="683" y="92"/>
                  </a:lnTo>
                  <a:lnTo>
                    <a:pt x="692" y="116"/>
                  </a:lnTo>
                  <a:lnTo>
                    <a:pt x="697" y="125"/>
                  </a:lnTo>
                  <a:lnTo>
                    <a:pt x="697" y="140"/>
                  </a:lnTo>
                  <a:lnTo>
                    <a:pt x="709" y="152"/>
                  </a:lnTo>
                  <a:lnTo>
                    <a:pt x="712" y="161"/>
                  </a:lnTo>
                  <a:lnTo>
                    <a:pt x="711" y="162"/>
                  </a:lnTo>
                  <a:lnTo>
                    <a:pt x="721" y="174"/>
                  </a:lnTo>
                  <a:lnTo>
                    <a:pt x="722" y="175"/>
                  </a:lnTo>
                  <a:lnTo>
                    <a:pt x="728" y="178"/>
                  </a:lnTo>
                  <a:lnTo>
                    <a:pt x="729" y="180"/>
                  </a:lnTo>
                  <a:lnTo>
                    <a:pt x="744" y="190"/>
                  </a:lnTo>
                  <a:lnTo>
                    <a:pt x="748" y="199"/>
                  </a:lnTo>
                  <a:lnTo>
                    <a:pt x="756" y="200"/>
                  </a:lnTo>
                  <a:lnTo>
                    <a:pt x="775" y="221"/>
                  </a:lnTo>
                  <a:lnTo>
                    <a:pt x="786" y="227"/>
                  </a:lnTo>
                  <a:lnTo>
                    <a:pt x="802" y="236"/>
                  </a:lnTo>
                  <a:lnTo>
                    <a:pt x="818" y="250"/>
                  </a:lnTo>
                  <a:lnTo>
                    <a:pt x="823" y="258"/>
                  </a:lnTo>
                  <a:lnTo>
                    <a:pt x="830" y="276"/>
                  </a:lnTo>
                  <a:lnTo>
                    <a:pt x="833" y="300"/>
                  </a:lnTo>
                  <a:lnTo>
                    <a:pt x="837" y="313"/>
                  </a:lnTo>
                  <a:lnTo>
                    <a:pt x="852" y="324"/>
                  </a:lnTo>
                  <a:lnTo>
                    <a:pt x="857" y="322"/>
                  </a:lnTo>
                  <a:lnTo>
                    <a:pt x="871" y="304"/>
                  </a:lnTo>
                  <a:lnTo>
                    <a:pt x="884" y="307"/>
                  </a:lnTo>
                  <a:lnTo>
                    <a:pt x="890" y="309"/>
                  </a:lnTo>
                  <a:lnTo>
                    <a:pt x="900" y="311"/>
                  </a:lnTo>
                  <a:lnTo>
                    <a:pt x="904" y="311"/>
                  </a:lnTo>
                  <a:lnTo>
                    <a:pt x="926" y="322"/>
                  </a:lnTo>
                  <a:lnTo>
                    <a:pt x="927" y="332"/>
                  </a:lnTo>
                  <a:lnTo>
                    <a:pt x="927" y="333"/>
                  </a:lnTo>
                  <a:lnTo>
                    <a:pt x="926" y="333"/>
                  </a:lnTo>
                  <a:lnTo>
                    <a:pt x="920" y="338"/>
                  </a:lnTo>
                  <a:lnTo>
                    <a:pt x="919" y="342"/>
                  </a:lnTo>
                  <a:lnTo>
                    <a:pt x="920" y="361"/>
                  </a:lnTo>
                  <a:lnTo>
                    <a:pt x="920" y="367"/>
                  </a:lnTo>
                  <a:lnTo>
                    <a:pt x="910" y="383"/>
                  </a:lnTo>
                  <a:lnTo>
                    <a:pt x="910" y="386"/>
                  </a:lnTo>
                  <a:lnTo>
                    <a:pt x="908" y="388"/>
                  </a:lnTo>
                  <a:lnTo>
                    <a:pt x="907" y="392"/>
                  </a:lnTo>
                  <a:lnTo>
                    <a:pt x="898" y="415"/>
                  </a:lnTo>
                  <a:lnTo>
                    <a:pt x="895" y="441"/>
                  </a:lnTo>
                  <a:lnTo>
                    <a:pt x="898" y="446"/>
                  </a:lnTo>
                  <a:lnTo>
                    <a:pt x="917" y="463"/>
                  </a:lnTo>
                  <a:lnTo>
                    <a:pt x="917" y="465"/>
                  </a:lnTo>
                  <a:lnTo>
                    <a:pt x="917" y="466"/>
                  </a:lnTo>
                  <a:lnTo>
                    <a:pt x="924" y="471"/>
                  </a:lnTo>
                  <a:lnTo>
                    <a:pt x="939" y="475"/>
                  </a:lnTo>
                  <a:lnTo>
                    <a:pt x="961" y="492"/>
                  </a:lnTo>
                  <a:lnTo>
                    <a:pt x="972" y="509"/>
                  </a:lnTo>
                  <a:lnTo>
                    <a:pt x="983" y="507"/>
                  </a:lnTo>
                  <a:lnTo>
                    <a:pt x="996" y="507"/>
                  </a:lnTo>
                  <a:lnTo>
                    <a:pt x="1018" y="520"/>
                  </a:lnTo>
                  <a:lnTo>
                    <a:pt x="1020" y="529"/>
                  </a:lnTo>
                  <a:lnTo>
                    <a:pt x="1050" y="553"/>
                  </a:lnTo>
                  <a:lnTo>
                    <a:pt x="1047" y="562"/>
                  </a:lnTo>
                  <a:lnTo>
                    <a:pt x="1047" y="563"/>
                  </a:lnTo>
                  <a:lnTo>
                    <a:pt x="1066" y="599"/>
                  </a:lnTo>
                  <a:lnTo>
                    <a:pt x="1061" y="607"/>
                  </a:lnTo>
                  <a:lnTo>
                    <a:pt x="1057" y="608"/>
                  </a:lnTo>
                  <a:lnTo>
                    <a:pt x="1053" y="612"/>
                  </a:lnTo>
                  <a:lnTo>
                    <a:pt x="1055" y="624"/>
                  </a:lnTo>
                  <a:lnTo>
                    <a:pt x="1057" y="624"/>
                  </a:lnTo>
                  <a:lnTo>
                    <a:pt x="1063" y="624"/>
                  </a:lnTo>
                  <a:lnTo>
                    <a:pt x="1080" y="663"/>
                  </a:lnTo>
                  <a:lnTo>
                    <a:pt x="1090" y="668"/>
                  </a:lnTo>
                  <a:lnTo>
                    <a:pt x="1099" y="668"/>
                  </a:lnTo>
                  <a:lnTo>
                    <a:pt x="1099" y="655"/>
                  </a:lnTo>
                  <a:lnTo>
                    <a:pt x="1117" y="667"/>
                  </a:lnTo>
                  <a:lnTo>
                    <a:pt x="1122" y="670"/>
                  </a:lnTo>
                  <a:lnTo>
                    <a:pt x="1127" y="676"/>
                  </a:lnTo>
                  <a:lnTo>
                    <a:pt x="1127" y="678"/>
                  </a:lnTo>
                  <a:lnTo>
                    <a:pt x="1125" y="688"/>
                  </a:lnTo>
                  <a:lnTo>
                    <a:pt x="1124" y="692"/>
                  </a:lnTo>
                  <a:lnTo>
                    <a:pt x="1127" y="709"/>
                  </a:lnTo>
                  <a:lnTo>
                    <a:pt x="1127" y="714"/>
                  </a:lnTo>
                  <a:lnTo>
                    <a:pt x="1117" y="717"/>
                  </a:lnTo>
                  <a:lnTo>
                    <a:pt x="1121" y="735"/>
                  </a:lnTo>
                  <a:lnTo>
                    <a:pt x="1109" y="752"/>
                  </a:lnTo>
                  <a:lnTo>
                    <a:pt x="1095" y="741"/>
                  </a:lnTo>
                  <a:lnTo>
                    <a:pt x="1089" y="742"/>
                  </a:lnTo>
                  <a:lnTo>
                    <a:pt x="1087" y="745"/>
                  </a:lnTo>
                  <a:lnTo>
                    <a:pt x="1083" y="767"/>
                  </a:lnTo>
                  <a:lnTo>
                    <a:pt x="1071" y="768"/>
                  </a:lnTo>
                  <a:lnTo>
                    <a:pt x="1067" y="754"/>
                  </a:lnTo>
                  <a:lnTo>
                    <a:pt x="1063" y="770"/>
                  </a:lnTo>
                  <a:lnTo>
                    <a:pt x="1070" y="792"/>
                  </a:lnTo>
                  <a:lnTo>
                    <a:pt x="1064" y="800"/>
                  </a:lnTo>
                  <a:lnTo>
                    <a:pt x="1067" y="817"/>
                  </a:lnTo>
                  <a:lnTo>
                    <a:pt x="1039" y="820"/>
                  </a:lnTo>
                  <a:lnTo>
                    <a:pt x="1053" y="830"/>
                  </a:lnTo>
                  <a:lnTo>
                    <a:pt x="1060" y="842"/>
                  </a:lnTo>
                  <a:lnTo>
                    <a:pt x="1055" y="846"/>
                  </a:lnTo>
                  <a:lnTo>
                    <a:pt x="1038" y="867"/>
                  </a:lnTo>
                  <a:lnTo>
                    <a:pt x="1037" y="868"/>
                  </a:lnTo>
                  <a:lnTo>
                    <a:pt x="1009" y="870"/>
                  </a:lnTo>
                  <a:lnTo>
                    <a:pt x="1000" y="871"/>
                  </a:lnTo>
                  <a:lnTo>
                    <a:pt x="965" y="873"/>
                  </a:lnTo>
                  <a:lnTo>
                    <a:pt x="952" y="875"/>
                  </a:lnTo>
                  <a:lnTo>
                    <a:pt x="945" y="875"/>
                  </a:lnTo>
                  <a:lnTo>
                    <a:pt x="930" y="876"/>
                  </a:lnTo>
                  <a:lnTo>
                    <a:pt x="943" y="852"/>
                  </a:lnTo>
                  <a:lnTo>
                    <a:pt x="948" y="851"/>
                  </a:lnTo>
                  <a:lnTo>
                    <a:pt x="958" y="834"/>
                  </a:lnTo>
                  <a:lnTo>
                    <a:pt x="968" y="825"/>
                  </a:lnTo>
                  <a:lnTo>
                    <a:pt x="961" y="776"/>
                  </a:lnTo>
                  <a:lnTo>
                    <a:pt x="949" y="777"/>
                  </a:lnTo>
                  <a:lnTo>
                    <a:pt x="943" y="777"/>
                  </a:lnTo>
                  <a:lnTo>
                    <a:pt x="936" y="779"/>
                  </a:lnTo>
                  <a:lnTo>
                    <a:pt x="890" y="781"/>
                  </a:lnTo>
                  <a:lnTo>
                    <a:pt x="866" y="783"/>
                  </a:lnTo>
                  <a:lnTo>
                    <a:pt x="863" y="783"/>
                  </a:lnTo>
                  <a:lnTo>
                    <a:pt x="855" y="784"/>
                  </a:lnTo>
                  <a:lnTo>
                    <a:pt x="839" y="784"/>
                  </a:lnTo>
                  <a:lnTo>
                    <a:pt x="818" y="785"/>
                  </a:lnTo>
                  <a:lnTo>
                    <a:pt x="798" y="788"/>
                  </a:lnTo>
                  <a:lnTo>
                    <a:pt x="785" y="788"/>
                  </a:lnTo>
                  <a:lnTo>
                    <a:pt x="779" y="788"/>
                  </a:lnTo>
                  <a:lnTo>
                    <a:pt x="750" y="791"/>
                  </a:lnTo>
                  <a:lnTo>
                    <a:pt x="748" y="791"/>
                  </a:lnTo>
                  <a:lnTo>
                    <a:pt x="743" y="791"/>
                  </a:lnTo>
                  <a:lnTo>
                    <a:pt x="735" y="791"/>
                  </a:lnTo>
                  <a:lnTo>
                    <a:pt x="727" y="791"/>
                  </a:lnTo>
                  <a:lnTo>
                    <a:pt x="706" y="792"/>
                  </a:lnTo>
                  <a:lnTo>
                    <a:pt x="693" y="793"/>
                  </a:lnTo>
                  <a:lnTo>
                    <a:pt x="651" y="796"/>
                  </a:lnTo>
                  <a:lnTo>
                    <a:pt x="630" y="797"/>
                  </a:lnTo>
                  <a:lnTo>
                    <a:pt x="626" y="797"/>
                  </a:lnTo>
                  <a:lnTo>
                    <a:pt x="588" y="799"/>
                  </a:lnTo>
                  <a:lnTo>
                    <a:pt x="578" y="800"/>
                  </a:lnTo>
                  <a:lnTo>
                    <a:pt x="562" y="800"/>
                  </a:lnTo>
                  <a:lnTo>
                    <a:pt x="530" y="801"/>
                  </a:lnTo>
                  <a:lnTo>
                    <a:pt x="526" y="802"/>
                  </a:lnTo>
                  <a:lnTo>
                    <a:pt x="521" y="802"/>
                  </a:lnTo>
                  <a:lnTo>
                    <a:pt x="508" y="802"/>
                  </a:lnTo>
                  <a:lnTo>
                    <a:pt x="476" y="804"/>
                  </a:lnTo>
                  <a:lnTo>
                    <a:pt x="459" y="805"/>
                  </a:lnTo>
                  <a:lnTo>
                    <a:pt x="434" y="806"/>
                  </a:lnTo>
                  <a:lnTo>
                    <a:pt x="431" y="806"/>
                  </a:lnTo>
                  <a:lnTo>
                    <a:pt x="421" y="806"/>
                  </a:lnTo>
                  <a:lnTo>
                    <a:pt x="409" y="806"/>
                  </a:lnTo>
                  <a:lnTo>
                    <a:pt x="386" y="808"/>
                  </a:lnTo>
                  <a:lnTo>
                    <a:pt x="366" y="809"/>
                  </a:lnTo>
                  <a:lnTo>
                    <a:pt x="351" y="809"/>
                  </a:lnTo>
                  <a:lnTo>
                    <a:pt x="338" y="809"/>
                  </a:lnTo>
                  <a:lnTo>
                    <a:pt x="328" y="810"/>
                  </a:lnTo>
                  <a:lnTo>
                    <a:pt x="316" y="810"/>
                  </a:lnTo>
                  <a:lnTo>
                    <a:pt x="303" y="810"/>
                  </a:lnTo>
                  <a:lnTo>
                    <a:pt x="254" y="813"/>
                  </a:lnTo>
                  <a:lnTo>
                    <a:pt x="232" y="813"/>
                  </a:lnTo>
                  <a:lnTo>
                    <a:pt x="213" y="814"/>
                  </a:lnTo>
                  <a:lnTo>
                    <a:pt x="211" y="795"/>
                  </a:lnTo>
                  <a:lnTo>
                    <a:pt x="211" y="785"/>
                  </a:lnTo>
                  <a:lnTo>
                    <a:pt x="211" y="781"/>
                  </a:lnTo>
                  <a:lnTo>
                    <a:pt x="211" y="780"/>
                  </a:lnTo>
                  <a:lnTo>
                    <a:pt x="210" y="768"/>
                  </a:lnTo>
                  <a:lnTo>
                    <a:pt x="210" y="762"/>
                  </a:lnTo>
                  <a:lnTo>
                    <a:pt x="210" y="745"/>
                  </a:lnTo>
                  <a:lnTo>
                    <a:pt x="210" y="725"/>
                  </a:lnTo>
                  <a:lnTo>
                    <a:pt x="208" y="717"/>
                  </a:lnTo>
                  <a:lnTo>
                    <a:pt x="208" y="710"/>
                  </a:lnTo>
                  <a:lnTo>
                    <a:pt x="208" y="706"/>
                  </a:lnTo>
                  <a:lnTo>
                    <a:pt x="208" y="700"/>
                  </a:lnTo>
                  <a:lnTo>
                    <a:pt x="208" y="685"/>
                  </a:lnTo>
                  <a:lnTo>
                    <a:pt x="207" y="651"/>
                  </a:lnTo>
                  <a:lnTo>
                    <a:pt x="207" y="647"/>
                  </a:lnTo>
                  <a:lnTo>
                    <a:pt x="207" y="645"/>
                  </a:lnTo>
                  <a:lnTo>
                    <a:pt x="206" y="621"/>
                  </a:lnTo>
                  <a:lnTo>
                    <a:pt x="204" y="591"/>
                  </a:lnTo>
                  <a:lnTo>
                    <a:pt x="204" y="587"/>
                  </a:lnTo>
                  <a:lnTo>
                    <a:pt x="204" y="564"/>
                  </a:lnTo>
                  <a:lnTo>
                    <a:pt x="203" y="537"/>
                  </a:lnTo>
                  <a:lnTo>
                    <a:pt x="203" y="517"/>
                  </a:lnTo>
                  <a:lnTo>
                    <a:pt x="203" y="512"/>
                  </a:lnTo>
                  <a:lnTo>
                    <a:pt x="201" y="495"/>
                  </a:lnTo>
                  <a:lnTo>
                    <a:pt x="201" y="475"/>
                  </a:lnTo>
                  <a:lnTo>
                    <a:pt x="200" y="449"/>
                  </a:lnTo>
                  <a:lnTo>
                    <a:pt x="200" y="432"/>
                  </a:lnTo>
                  <a:lnTo>
                    <a:pt x="200" y="428"/>
                  </a:lnTo>
                  <a:lnTo>
                    <a:pt x="198" y="403"/>
                  </a:lnTo>
                  <a:lnTo>
                    <a:pt x="198" y="382"/>
                  </a:lnTo>
                  <a:lnTo>
                    <a:pt x="198" y="379"/>
                  </a:lnTo>
                  <a:lnTo>
                    <a:pt x="197" y="361"/>
                  </a:lnTo>
                  <a:lnTo>
                    <a:pt x="197" y="349"/>
                  </a:lnTo>
                  <a:lnTo>
                    <a:pt x="197" y="336"/>
                  </a:lnTo>
                  <a:lnTo>
                    <a:pt x="195" y="322"/>
                  </a:lnTo>
                  <a:lnTo>
                    <a:pt x="195" y="309"/>
                  </a:lnTo>
                  <a:lnTo>
                    <a:pt x="195" y="307"/>
                  </a:lnTo>
                  <a:lnTo>
                    <a:pt x="197" y="307"/>
                  </a:lnTo>
                  <a:lnTo>
                    <a:pt x="197" y="300"/>
                  </a:lnTo>
                  <a:lnTo>
                    <a:pt x="192" y="300"/>
                  </a:lnTo>
                  <a:lnTo>
                    <a:pt x="172" y="298"/>
                  </a:lnTo>
                  <a:lnTo>
                    <a:pt x="168" y="292"/>
                  </a:lnTo>
                  <a:lnTo>
                    <a:pt x="152" y="278"/>
                  </a:lnTo>
                  <a:lnTo>
                    <a:pt x="150" y="259"/>
                  </a:lnTo>
                  <a:lnTo>
                    <a:pt x="136" y="251"/>
                  </a:lnTo>
                  <a:lnTo>
                    <a:pt x="127" y="245"/>
                  </a:lnTo>
                  <a:lnTo>
                    <a:pt x="121" y="236"/>
                  </a:lnTo>
                  <a:lnTo>
                    <a:pt x="112" y="230"/>
                  </a:lnTo>
                  <a:lnTo>
                    <a:pt x="120" y="212"/>
                  </a:lnTo>
                  <a:lnTo>
                    <a:pt x="128" y="202"/>
                  </a:lnTo>
                  <a:lnTo>
                    <a:pt x="149" y="191"/>
                  </a:lnTo>
                  <a:lnTo>
                    <a:pt x="147" y="174"/>
                  </a:lnTo>
                  <a:lnTo>
                    <a:pt x="139" y="163"/>
                  </a:lnTo>
                  <a:lnTo>
                    <a:pt x="128" y="159"/>
                  </a:lnTo>
                  <a:lnTo>
                    <a:pt x="123" y="163"/>
                  </a:lnTo>
                  <a:lnTo>
                    <a:pt x="107" y="165"/>
                  </a:lnTo>
                  <a:lnTo>
                    <a:pt x="77" y="141"/>
                  </a:lnTo>
                  <a:lnTo>
                    <a:pt x="66" y="136"/>
                  </a:lnTo>
                  <a:lnTo>
                    <a:pt x="45" y="94"/>
                  </a:lnTo>
                  <a:lnTo>
                    <a:pt x="37" y="91"/>
                  </a:lnTo>
                  <a:lnTo>
                    <a:pt x="25" y="82"/>
                  </a:lnTo>
                  <a:lnTo>
                    <a:pt x="15" y="33"/>
                  </a:lnTo>
                  <a:lnTo>
                    <a:pt x="11" y="41"/>
                  </a:lnTo>
                  <a:lnTo>
                    <a:pt x="3" y="41"/>
                  </a:lnTo>
                  <a:lnTo>
                    <a:pt x="0" y="31"/>
                  </a:lnTo>
                  <a:lnTo>
                    <a:pt x="0" y="29"/>
                  </a:lnTo>
                  <a:lnTo>
                    <a:pt x="3" y="29"/>
                  </a:lnTo>
                  <a:lnTo>
                    <a:pt x="43" y="29"/>
                  </a:lnTo>
                  <a:lnTo>
                    <a:pt x="63" y="29"/>
                  </a:lnTo>
                  <a:lnTo>
                    <a:pt x="83" y="29"/>
                  </a:lnTo>
                  <a:lnTo>
                    <a:pt x="91" y="29"/>
                  </a:lnTo>
                  <a:lnTo>
                    <a:pt x="123" y="28"/>
                  </a:lnTo>
                  <a:lnTo>
                    <a:pt x="136" y="28"/>
                  </a:lnTo>
                  <a:lnTo>
                    <a:pt x="162" y="28"/>
                  </a:lnTo>
                  <a:lnTo>
                    <a:pt x="181" y="28"/>
                  </a:lnTo>
                  <a:lnTo>
                    <a:pt x="203" y="27"/>
                  </a:lnTo>
                  <a:lnTo>
                    <a:pt x="207" y="27"/>
                  </a:lnTo>
                  <a:lnTo>
                    <a:pt x="242" y="25"/>
                  </a:lnTo>
                  <a:lnTo>
                    <a:pt x="245" y="25"/>
                  </a:lnTo>
                  <a:close/>
                </a:path>
              </a:pathLst>
            </a:custGeom>
            <a:solidFill>
              <a:srgbClr val="4F81BD"/>
            </a:solidFill>
            <a:ln w="1651">
              <a:solidFill>
                <a:srgbClr val="000000"/>
              </a:solidFill>
              <a:round/>
              <a:headEnd/>
              <a:tailEnd/>
            </a:ln>
          </p:spPr>
          <p:txBody>
            <a:bodyPr/>
            <a:lstStyle/>
            <a:p>
              <a:endParaRPr lang="en-US"/>
            </a:p>
          </p:txBody>
        </p:sp>
        <p:sp>
          <p:nvSpPr>
            <p:cNvPr id="20507" name="Freeform 26"/>
            <p:cNvSpPr>
              <a:spLocks/>
            </p:cNvSpPr>
            <p:nvPr/>
          </p:nvSpPr>
          <p:spPr bwMode="auto">
            <a:xfrm>
              <a:off x="3979863" y="2484438"/>
              <a:ext cx="1101725" cy="477838"/>
            </a:xfrm>
            <a:custGeom>
              <a:avLst/>
              <a:gdLst>
                <a:gd name="T0" fmla="*/ 648494 w 1388"/>
                <a:gd name="T1" fmla="*/ 477838 h 602"/>
                <a:gd name="T2" fmla="*/ 608806 w 1388"/>
                <a:gd name="T3" fmla="*/ 477838 h 602"/>
                <a:gd name="T4" fmla="*/ 552450 w 1388"/>
                <a:gd name="T5" fmla="*/ 477044 h 602"/>
                <a:gd name="T6" fmla="*/ 481806 w 1388"/>
                <a:gd name="T7" fmla="*/ 475457 h 602"/>
                <a:gd name="T8" fmla="*/ 433388 w 1388"/>
                <a:gd name="T9" fmla="*/ 474663 h 602"/>
                <a:gd name="T10" fmla="*/ 407988 w 1388"/>
                <a:gd name="T11" fmla="*/ 473869 h 602"/>
                <a:gd name="T12" fmla="*/ 336550 w 1388"/>
                <a:gd name="T13" fmla="*/ 471488 h 602"/>
                <a:gd name="T14" fmla="*/ 243681 w 1388"/>
                <a:gd name="T15" fmla="*/ 468313 h 602"/>
                <a:gd name="T16" fmla="*/ 247650 w 1388"/>
                <a:gd name="T17" fmla="*/ 392907 h 602"/>
                <a:gd name="T18" fmla="*/ 249238 w 1388"/>
                <a:gd name="T19" fmla="*/ 354807 h 602"/>
                <a:gd name="T20" fmla="*/ 175419 w 1388"/>
                <a:gd name="T21" fmla="*/ 312738 h 602"/>
                <a:gd name="T22" fmla="*/ 53181 w 1388"/>
                <a:gd name="T23" fmla="*/ 307975 h 602"/>
                <a:gd name="T24" fmla="*/ 2381 w 1388"/>
                <a:gd name="T25" fmla="*/ 258763 h 602"/>
                <a:gd name="T26" fmla="*/ 5556 w 1388"/>
                <a:gd name="T27" fmla="*/ 219075 h 602"/>
                <a:gd name="T28" fmla="*/ 7144 w 1388"/>
                <a:gd name="T29" fmla="*/ 190500 h 602"/>
                <a:gd name="T30" fmla="*/ 11906 w 1388"/>
                <a:gd name="T31" fmla="*/ 133350 h 602"/>
                <a:gd name="T32" fmla="*/ 18256 w 1388"/>
                <a:gd name="T33" fmla="*/ 27781 h 602"/>
                <a:gd name="T34" fmla="*/ 24606 w 1388"/>
                <a:gd name="T35" fmla="*/ 794 h 602"/>
                <a:gd name="T36" fmla="*/ 118269 w 1388"/>
                <a:gd name="T37" fmla="*/ 4763 h 602"/>
                <a:gd name="T38" fmla="*/ 164306 w 1388"/>
                <a:gd name="T39" fmla="*/ 7144 h 602"/>
                <a:gd name="T40" fmla="*/ 212725 w 1388"/>
                <a:gd name="T41" fmla="*/ 9525 h 602"/>
                <a:gd name="T42" fmla="*/ 261144 w 1388"/>
                <a:gd name="T43" fmla="*/ 11113 h 602"/>
                <a:gd name="T44" fmla="*/ 365125 w 1388"/>
                <a:gd name="T45" fmla="*/ 15081 h 602"/>
                <a:gd name="T46" fmla="*/ 491331 w 1388"/>
                <a:gd name="T47" fmla="*/ 17463 h 602"/>
                <a:gd name="T48" fmla="*/ 697706 w 1388"/>
                <a:gd name="T49" fmla="*/ 20638 h 602"/>
                <a:gd name="T50" fmla="*/ 728662 w 1388"/>
                <a:gd name="T51" fmla="*/ 39688 h 602"/>
                <a:gd name="T52" fmla="*/ 775494 w 1388"/>
                <a:gd name="T53" fmla="*/ 41275 h 602"/>
                <a:gd name="T54" fmla="*/ 819944 w 1388"/>
                <a:gd name="T55" fmla="*/ 41275 h 602"/>
                <a:gd name="T56" fmla="*/ 862013 w 1388"/>
                <a:gd name="T57" fmla="*/ 50006 h 602"/>
                <a:gd name="T58" fmla="*/ 905669 w 1388"/>
                <a:gd name="T59" fmla="*/ 64294 h 602"/>
                <a:gd name="T60" fmla="*/ 941388 w 1388"/>
                <a:gd name="T61" fmla="*/ 94456 h 602"/>
                <a:gd name="T62" fmla="*/ 965994 w 1388"/>
                <a:gd name="T63" fmla="*/ 133350 h 602"/>
                <a:gd name="T64" fmla="*/ 971550 w 1388"/>
                <a:gd name="T65" fmla="*/ 152400 h 602"/>
                <a:gd name="T66" fmla="*/ 984250 w 1388"/>
                <a:gd name="T67" fmla="*/ 170656 h 602"/>
                <a:gd name="T68" fmla="*/ 996156 w 1388"/>
                <a:gd name="T69" fmla="*/ 208756 h 602"/>
                <a:gd name="T70" fmla="*/ 1008856 w 1388"/>
                <a:gd name="T71" fmla="*/ 240507 h 602"/>
                <a:gd name="T72" fmla="*/ 1008856 w 1388"/>
                <a:gd name="T73" fmla="*/ 251619 h 602"/>
                <a:gd name="T74" fmla="*/ 1019969 w 1388"/>
                <a:gd name="T75" fmla="*/ 284957 h 602"/>
                <a:gd name="T76" fmla="*/ 1025525 w 1388"/>
                <a:gd name="T77" fmla="*/ 296863 h 602"/>
                <a:gd name="T78" fmla="*/ 1024731 w 1388"/>
                <a:gd name="T79" fmla="*/ 314325 h 602"/>
                <a:gd name="T80" fmla="*/ 1034256 w 1388"/>
                <a:gd name="T81" fmla="*/ 338138 h 602"/>
                <a:gd name="T82" fmla="*/ 1025525 w 1388"/>
                <a:gd name="T83" fmla="*/ 361157 h 602"/>
                <a:gd name="T84" fmla="*/ 1040606 w 1388"/>
                <a:gd name="T85" fmla="*/ 387350 h 602"/>
                <a:gd name="T86" fmla="*/ 1052513 w 1388"/>
                <a:gd name="T87" fmla="*/ 388938 h 602"/>
                <a:gd name="T88" fmla="*/ 1076325 w 1388"/>
                <a:gd name="T89" fmla="*/ 437357 h 602"/>
                <a:gd name="T90" fmla="*/ 1097756 w 1388"/>
                <a:gd name="T91" fmla="*/ 474663 h 602"/>
                <a:gd name="T92" fmla="*/ 1012825 w 1388"/>
                <a:gd name="T93" fmla="*/ 475457 h 602"/>
                <a:gd name="T94" fmla="*/ 983456 w 1388"/>
                <a:gd name="T95" fmla="*/ 477044 h 602"/>
                <a:gd name="T96" fmla="*/ 954088 w 1388"/>
                <a:gd name="T97" fmla="*/ 477044 h 602"/>
                <a:gd name="T98" fmla="*/ 911225 w 1388"/>
                <a:gd name="T99" fmla="*/ 477838 h 602"/>
                <a:gd name="T100" fmla="*/ 870744 w 1388"/>
                <a:gd name="T101" fmla="*/ 477838 h 602"/>
                <a:gd name="T102" fmla="*/ 838994 w 1388"/>
                <a:gd name="T103" fmla="*/ 477838 h 602"/>
                <a:gd name="T104" fmla="*/ 775494 w 1388"/>
                <a:gd name="T105" fmla="*/ 477838 h 602"/>
                <a:gd name="T106" fmla="*/ 742950 w 1388"/>
                <a:gd name="T107" fmla="*/ 477838 h 602"/>
                <a:gd name="T108" fmla="*/ 695325 w 1388"/>
                <a:gd name="T109" fmla="*/ 477838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88"/>
                <a:gd name="T166" fmla="*/ 0 h 602"/>
                <a:gd name="T167" fmla="*/ 1388 w 1388"/>
                <a:gd name="T168" fmla="*/ 602 h 6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88" h="602">
                  <a:moveTo>
                    <a:pt x="840" y="602"/>
                  </a:moveTo>
                  <a:lnTo>
                    <a:pt x="837" y="602"/>
                  </a:lnTo>
                  <a:lnTo>
                    <a:pt x="817" y="602"/>
                  </a:lnTo>
                  <a:lnTo>
                    <a:pt x="786" y="602"/>
                  </a:lnTo>
                  <a:lnTo>
                    <a:pt x="776" y="602"/>
                  </a:lnTo>
                  <a:lnTo>
                    <a:pt x="767" y="602"/>
                  </a:lnTo>
                  <a:lnTo>
                    <a:pt x="747" y="601"/>
                  </a:lnTo>
                  <a:lnTo>
                    <a:pt x="736" y="601"/>
                  </a:lnTo>
                  <a:lnTo>
                    <a:pt x="696" y="601"/>
                  </a:lnTo>
                  <a:lnTo>
                    <a:pt x="665" y="601"/>
                  </a:lnTo>
                  <a:lnTo>
                    <a:pt x="616" y="599"/>
                  </a:lnTo>
                  <a:lnTo>
                    <a:pt x="607" y="599"/>
                  </a:lnTo>
                  <a:lnTo>
                    <a:pt x="605" y="599"/>
                  </a:lnTo>
                  <a:lnTo>
                    <a:pt x="576" y="598"/>
                  </a:lnTo>
                  <a:lnTo>
                    <a:pt x="546" y="598"/>
                  </a:lnTo>
                  <a:lnTo>
                    <a:pt x="518" y="597"/>
                  </a:lnTo>
                  <a:lnTo>
                    <a:pt x="515" y="597"/>
                  </a:lnTo>
                  <a:lnTo>
                    <a:pt x="514" y="597"/>
                  </a:lnTo>
                  <a:lnTo>
                    <a:pt x="496" y="597"/>
                  </a:lnTo>
                  <a:lnTo>
                    <a:pt x="456" y="595"/>
                  </a:lnTo>
                  <a:lnTo>
                    <a:pt x="424" y="594"/>
                  </a:lnTo>
                  <a:lnTo>
                    <a:pt x="416" y="594"/>
                  </a:lnTo>
                  <a:lnTo>
                    <a:pt x="410" y="594"/>
                  </a:lnTo>
                  <a:lnTo>
                    <a:pt x="307" y="590"/>
                  </a:lnTo>
                  <a:lnTo>
                    <a:pt x="310" y="524"/>
                  </a:lnTo>
                  <a:lnTo>
                    <a:pt x="312" y="506"/>
                  </a:lnTo>
                  <a:lnTo>
                    <a:pt x="312" y="495"/>
                  </a:lnTo>
                  <a:lnTo>
                    <a:pt x="313" y="470"/>
                  </a:lnTo>
                  <a:lnTo>
                    <a:pt x="313" y="457"/>
                  </a:lnTo>
                  <a:lnTo>
                    <a:pt x="314" y="447"/>
                  </a:lnTo>
                  <a:lnTo>
                    <a:pt x="316" y="398"/>
                  </a:lnTo>
                  <a:lnTo>
                    <a:pt x="226" y="394"/>
                  </a:lnTo>
                  <a:lnTo>
                    <a:pt x="221" y="394"/>
                  </a:lnTo>
                  <a:lnTo>
                    <a:pt x="106" y="389"/>
                  </a:lnTo>
                  <a:lnTo>
                    <a:pt x="76" y="388"/>
                  </a:lnTo>
                  <a:lnTo>
                    <a:pt x="67" y="388"/>
                  </a:lnTo>
                  <a:lnTo>
                    <a:pt x="0" y="384"/>
                  </a:lnTo>
                  <a:lnTo>
                    <a:pt x="2" y="360"/>
                  </a:lnTo>
                  <a:lnTo>
                    <a:pt x="3" y="326"/>
                  </a:lnTo>
                  <a:lnTo>
                    <a:pt x="4" y="309"/>
                  </a:lnTo>
                  <a:lnTo>
                    <a:pt x="6" y="288"/>
                  </a:lnTo>
                  <a:lnTo>
                    <a:pt x="7" y="276"/>
                  </a:lnTo>
                  <a:lnTo>
                    <a:pt x="7" y="264"/>
                  </a:lnTo>
                  <a:lnTo>
                    <a:pt x="9" y="250"/>
                  </a:lnTo>
                  <a:lnTo>
                    <a:pt x="9" y="240"/>
                  </a:lnTo>
                  <a:lnTo>
                    <a:pt x="10" y="217"/>
                  </a:lnTo>
                  <a:lnTo>
                    <a:pt x="13" y="192"/>
                  </a:lnTo>
                  <a:lnTo>
                    <a:pt x="15" y="168"/>
                  </a:lnTo>
                  <a:lnTo>
                    <a:pt x="16" y="144"/>
                  </a:lnTo>
                  <a:lnTo>
                    <a:pt x="20" y="79"/>
                  </a:lnTo>
                  <a:lnTo>
                    <a:pt x="23" y="35"/>
                  </a:lnTo>
                  <a:lnTo>
                    <a:pt x="25" y="9"/>
                  </a:lnTo>
                  <a:lnTo>
                    <a:pt x="25" y="0"/>
                  </a:lnTo>
                  <a:lnTo>
                    <a:pt x="31" y="1"/>
                  </a:lnTo>
                  <a:lnTo>
                    <a:pt x="34" y="1"/>
                  </a:lnTo>
                  <a:lnTo>
                    <a:pt x="109" y="5"/>
                  </a:lnTo>
                  <a:lnTo>
                    <a:pt x="149" y="6"/>
                  </a:lnTo>
                  <a:lnTo>
                    <a:pt x="154" y="6"/>
                  </a:lnTo>
                  <a:lnTo>
                    <a:pt x="186" y="8"/>
                  </a:lnTo>
                  <a:lnTo>
                    <a:pt x="207" y="9"/>
                  </a:lnTo>
                  <a:lnTo>
                    <a:pt x="210" y="9"/>
                  </a:lnTo>
                  <a:lnTo>
                    <a:pt x="218" y="10"/>
                  </a:lnTo>
                  <a:lnTo>
                    <a:pt x="268" y="12"/>
                  </a:lnTo>
                  <a:lnTo>
                    <a:pt x="303" y="13"/>
                  </a:lnTo>
                  <a:lnTo>
                    <a:pt x="328" y="14"/>
                  </a:lnTo>
                  <a:lnTo>
                    <a:pt x="329" y="14"/>
                  </a:lnTo>
                  <a:lnTo>
                    <a:pt x="380" y="17"/>
                  </a:lnTo>
                  <a:lnTo>
                    <a:pt x="392" y="17"/>
                  </a:lnTo>
                  <a:lnTo>
                    <a:pt x="460" y="19"/>
                  </a:lnTo>
                  <a:lnTo>
                    <a:pt x="521" y="21"/>
                  </a:lnTo>
                  <a:lnTo>
                    <a:pt x="572" y="22"/>
                  </a:lnTo>
                  <a:lnTo>
                    <a:pt x="619" y="22"/>
                  </a:lnTo>
                  <a:lnTo>
                    <a:pt x="720" y="25"/>
                  </a:lnTo>
                  <a:lnTo>
                    <a:pt x="764" y="25"/>
                  </a:lnTo>
                  <a:lnTo>
                    <a:pt x="879" y="26"/>
                  </a:lnTo>
                  <a:lnTo>
                    <a:pt x="898" y="43"/>
                  </a:lnTo>
                  <a:lnTo>
                    <a:pt x="908" y="48"/>
                  </a:lnTo>
                  <a:lnTo>
                    <a:pt x="918" y="50"/>
                  </a:lnTo>
                  <a:lnTo>
                    <a:pt x="933" y="56"/>
                  </a:lnTo>
                  <a:lnTo>
                    <a:pt x="956" y="71"/>
                  </a:lnTo>
                  <a:lnTo>
                    <a:pt x="977" y="52"/>
                  </a:lnTo>
                  <a:lnTo>
                    <a:pt x="1013" y="55"/>
                  </a:lnTo>
                  <a:lnTo>
                    <a:pt x="1016" y="55"/>
                  </a:lnTo>
                  <a:lnTo>
                    <a:pt x="1033" y="52"/>
                  </a:lnTo>
                  <a:lnTo>
                    <a:pt x="1036" y="54"/>
                  </a:lnTo>
                  <a:lnTo>
                    <a:pt x="1073" y="52"/>
                  </a:lnTo>
                  <a:lnTo>
                    <a:pt x="1086" y="63"/>
                  </a:lnTo>
                  <a:lnTo>
                    <a:pt x="1092" y="69"/>
                  </a:lnTo>
                  <a:lnTo>
                    <a:pt x="1109" y="71"/>
                  </a:lnTo>
                  <a:lnTo>
                    <a:pt x="1141" y="81"/>
                  </a:lnTo>
                  <a:lnTo>
                    <a:pt x="1157" y="96"/>
                  </a:lnTo>
                  <a:lnTo>
                    <a:pt x="1169" y="115"/>
                  </a:lnTo>
                  <a:lnTo>
                    <a:pt x="1186" y="119"/>
                  </a:lnTo>
                  <a:lnTo>
                    <a:pt x="1198" y="122"/>
                  </a:lnTo>
                  <a:lnTo>
                    <a:pt x="1212" y="163"/>
                  </a:lnTo>
                  <a:lnTo>
                    <a:pt x="1217" y="168"/>
                  </a:lnTo>
                  <a:lnTo>
                    <a:pt x="1217" y="169"/>
                  </a:lnTo>
                  <a:lnTo>
                    <a:pt x="1212" y="175"/>
                  </a:lnTo>
                  <a:lnTo>
                    <a:pt x="1224" y="192"/>
                  </a:lnTo>
                  <a:lnTo>
                    <a:pt x="1225" y="206"/>
                  </a:lnTo>
                  <a:lnTo>
                    <a:pt x="1231" y="215"/>
                  </a:lnTo>
                  <a:lnTo>
                    <a:pt x="1240" y="215"/>
                  </a:lnTo>
                  <a:lnTo>
                    <a:pt x="1247" y="240"/>
                  </a:lnTo>
                  <a:lnTo>
                    <a:pt x="1250" y="242"/>
                  </a:lnTo>
                  <a:lnTo>
                    <a:pt x="1255" y="263"/>
                  </a:lnTo>
                  <a:lnTo>
                    <a:pt x="1250" y="276"/>
                  </a:lnTo>
                  <a:lnTo>
                    <a:pt x="1253" y="288"/>
                  </a:lnTo>
                  <a:lnTo>
                    <a:pt x="1271" y="303"/>
                  </a:lnTo>
                  <a:lnTo>
                    <a:pt x="1272" y="310"/>
                  </a:lnTo>
                  <a:lnTo>
                    <a:pt x="1271" y="311"/>
                  </a:lnTo>
                  <a:lnTo>
                    <a:pt x="1271" y="317"/>
                  </a:lnTo>
                  <a:lnTo>
                    <a:pt x="1281" y="331"/>
                  </a:lnTo>
                  <a:lnTo>
                    <a:pt x="1291" y="352"/>
                  </a:lnTo>
                  <a:lnTo>
                    <a:pt x="1285" y="359"/>
                  </a:lnTo>
                  <a:lnTo>
                    <a:pt x="1284" y="371"/>
                  </a:lnTo>
                  <a:lnTo>
                    <a:pt x="1292" y="371"/>
                  </a:lnTo>
                  <a:lnTo>
                    <a:pt x="1292" y="374"/>
                  </a:lnTo>
                  <a:lnTo>
                    <a:pt x="1291" y="376"/>
                  </a:lnTo>
                  <a:lnTo>
                    <a:pt x="1292" y="382"/>
                  </a:lnTo>
                  <a:lnTo>
                    <a:pt x="1291" y="396"/>
                  </a:lnTo>
                  <a:lnTo>
                    <a:pt x="1292" y="397"/>
                  </a:lnTo>
                  <a:lnTo>
                    <a:pt x="1294" y="407"/>
                  </a:lnTo>
                  <a:lnTo>
                    <a:pt x="1303" y="426"/>
                  </a:lnTo>
                  <a:lnTo>
                    <a:pt x="1301" y="431"/>
                  </a:lnTo>
                  <a:lnTo>
                    <a:pt x="1300" y="448"/>
                  </a:lnTo>
                  <a:lnTo>
                    <a:pt x="1292" y="455"/>
                  </a:lnTo>
                  <a:lnTo>
                    <a:pt x="1314" y="482"/>
                  </a:lnTo>
                  <a:lnTo>
                    <a:pt x="1311" y="486"/>
                  </a:lnTo>
                  <a:lnTo>
                    <a:pt x="1311" y="488"/>
                  </a:lnTo>
                  <a:lnTo>
                    <a:pt x="1314" y="498"/>
                  </a:lnTo>
                  <a:lnTo>
                    <a:pt x="1322" y="498"/>
                  </a:lnTo>
                  <a:lnTo>
                    <a:pt x="1326" y="490"/>
                  </a:lnTo>
                  <a:lnTo>
                    <a:pt x="1336" y="539"/>
                  </a:lnTo>
                  <a:lnTo>
                    <a:pt x="1348" y="548"/>
                  </a:lnTo>
                  <a:lnTo>
                    <a:pt x="1356" y="551"/>
                  </a:lnTo>
                  <a:lnTo>
                    <a:pt x="1377" y="593"/>
                  </a:lnTo>
                  <a:lnTo>
                    <a:pt x="1388" y="598"/>
                  </a:lnTo>
                  <a:lnTo>
                    <a:pt x="1383" y="598"/>
                  </a:lnTo>
                  <a:lnTo>
                    <a:pt x="1311" y="599"/>
                  </a:lnTo>
                  <a:lnTo>
                    <a:pt x="1297" y="599"/>
                  </a:lnTo>
                  <a:lnTo>
                    <a:pt x="1276" y="599"/>
                  </a:lnTo>
                  <a:lnTo>
                    <a:pt x="1275" y="599"/>
                  </a:lnTo>
                  <a:lnTo>
                    <a:pt x="1257" y="601"/>
                  </a:lnTo>
                  <a:lnTo>
                    <a:pt x="1239" y="601"/>
                  </a:lnTo>
                  <a:lnTo>
                    <a:pt x="1237" y="601"/>
                  </a:lnTo>
                  <a:lnTo>
                    <a:pt x="1217" y="601"/>
                  </a:lnTo>
                  <a:lnTo>
                    <a:pt x="1202" y="601"/>
                  </a:lnTo>
                  <a:lnTo>
                    <a:pt x="1196" y="601"/>
                  </a:lnTo>
                  <a:lnTo>
                    <a:pt x="1157" y="602"/>
                  </a:lnTo>
                  <a:lnTo>
                    <a:pt x="1148" y="602"/>
                  </a:lnTo>
                  <a:lnTo>
                    <a:pt x="1137" y="602"/>
                  </a:lnTo>
                  <a:lnTo>
                    <a:pt x="1131" y="602"/>
                  </a:lnTo>
                  <a:lnTo>
                    <a:pt x="1097" y="602"/>
                  </a:lnTo>
                  <a:lnTo>
                    <a:pt x="1077" y="602"/>
                  </a:lnTo>
                  <a:lnTo>
                    <a:pt x="1058" y="602"/>
                  </a:lnTo>
                  <a:lnTo>
                    <a:pt x="1057" y="602"/>
                  </a:lnTo>
                  <a:lnTo>
                    <a:pt x="1016" y="602"/>
                  </a:lnTo>
                  <a:lnTo>
                    <a:pt x="985" y="602"/>
                  </a:lnTo>
                  <a:lnTo>
                    <a:pt x="977" y="602"/>
                  </a:lnTo>
                  <a:lnTo>
                    <a:pt x="968" y="602"/>
                  </a:lnTo>
                  <a:lnTo>
                    <a:pt x="956" y="602"/>
                  </a:lnTo>
                  <a:lnTo>
                    <a:pt x="936" y="602"/>
                  </a:lnTo>
                  <a:lnTo>
                    <a:pt x="913" y="602"/>
                  </a:lnTo>
                  <a:lnTo>
                    <a:pt x="897" y="602"/>
                  </a:lnTo>
                  <a:lnTo>
                    <a:pt x="876" y="602"/>
                  </a:lnTo>
                  <a:lnTo>
                    <a:pt x="856" y="602"/>
                  </a:lnTo>
                  <a:lnTo>
                    <a:pt x="840" y="602"/>
                  </a:lnTo>
                  <a:close/>
                </a:path>
              </a:pathLst>
            </a:custGeom>
            <a:solidFill>
              <a:srgbClr val="4F81BD"/>
            </a:solidFill>
            <a:ln w="1651">
              <a:solidFill>
                <a:srgbClr val="000000"/>
              </a:solidFill>
              <a:round/>
              <a:headEnd/>
              <a:tailEnd/>
            </a:ln>
          </p:spPr>
          <p:txBody>
            <a:bodyPr/>
            <a:lstStyle/>
            <a:p>
              <a:endParaRPr lang="en-US"/>
            </a:p>
          </p:txBody>
        </p:sp>
        <p:sp>
          <p:nvSpPr>
            <p:cNvPr id="20508" name="Freeform 27"/>
            <p:cNvSpPr>
              <a:spLocks/>
            </p:cNvSpPr>
            <p:nvPr/>
          </p:nvSpPr>
          <p:spPr bwMode="auto">
            <a:xfrm>
              <a:off x="4030663" y="1581150"/>
              <a:ext cx="876300" cy="477838"/>
            </a:xfrm>
            <a:custGeom>
              <a:avLst/>
              <a:gdLst>
                <a:gd name="T0" fmla="*/ 326729 w 1105"/>
                <a:gd name="T1" fmla="*/ 471499 h 603"/>
                <a:gd name="T2" fmla="*/ 413170 w 1105"/>
                <a:gd name="T3" fmla="*/ 473083 h 603"/>
                <a:gd name="T4" fmla="*/ 415549 w 1105"/>
                <a:gd name="T5" fmla="*/ 473083 h 603"/>
                <a:gd name="T6" fmla="*/ 486921 w 1105"/>
                <a:gd name="T7" fmla="*/ 474668 h 603"/>
                <a:gd name="T8" fmla="*/ 517057 w 1105"/>
                <a:gd name="T9" fmla="*/ 475461 h 603"/>
                <a:gd name="T10" fmla="*/ 590015 w 1105"/>
                <a:gd name="T11" fmla="*/ 476253 h 603"/>
                <a:gd name="T12" fmla="*/ 620151 w 1105"/>
                <a:gd name="T13" fmla="*/ 476253 h 603"/>
                <a:gd name="T14" fmla="*/ 663767 w 1105"/>
                <a:gd name="T15" fmla="*/ 477838 h 603"/>
                <a:gd name="T16" fmla="*/ 706591 w 1105"/>
                <a:gd name="T17" fmla="*/ 477838 h 603"/>
                <a:gd name="T18" fmla="*/ 709763 w 1105"/>
                <a:gd name="T19" fmla="*/ 477838 h 603"/>
                <a:gd name="T20" fmla="*/ 795411 w 1105"/>
                <a:gd name="T21" fmla="*/ 477838 h 603"/>
                <a:gd name="T22" fmla="*/ 825546 w 1105"/>
                <a:gd name="T23" fmla="*/ 477838 h 603"/>
                <a:gd name="T24" fmla="*/ 876300 w 1105"/>
                <a:gd name="T25" fmla="*/ 476253 h 603"/>
                <a:gd name="T26" fmla="*/ 874714 w 1105"/>
                <a:gd name="T27" fmla="*/ 463574 h 603"/>
                <a:gd name="T28" fmla="*/ 854095 w 1105"/>
                <a:gd name="T29" fmla="*/ 392255 h 603"/>
                <a:gd name="T30" fmla="*/ 848544 w 1105"/>
                <a:gd name="T31" fmla="*/ 372444 h 603"/>
                <a:gd name="T32" fmla="*/ 849337 w 1105"/>
                <a:gd name="T33" fmla="*/ 335992 h 603"/>
                <a:gd name="T34" fmla="*/ 841407 w 1105"/>
                <a:gd name="T35" fmla="*/ 293993 h 603"/>
                <a:gd name="T36" fmla="*/ 842200 w 1105"/>
                <a:gd name="T37" fmla="*/ 289239 h 603"/>
                <a:gd name="T38" fmla="*/ 840614 w 1105"/>
                <a:gd name="T39" fmla="*/ 267843 h 603"/>
                <a:gd name="T40" fmla="*/ 839028 w 1105"/>
                <a:gd name="T41" fmla="*/ 261503 h 603"/>
                <a:gd name="T42" fmla="*/ 840614 w 1105"/>
                <a:gd name="T43" fmla="*/ 241693 h 603"/>
                <a:gd name="T44" fmla="*/ 836648 w 1105"/>
                <a:gd name="T45" fmla="*/ 224259 h 603"/>
                <a:gd name="T46" fmla="*/ 819202 w 1105"/>
                <a:gd name="T47" fmla="*/ 185430 h 603"/>
                <a:gd name="T48" fmla="*/ 804134 w 1105"/>
                <a:gd name="T49" fmla="*/ 141846 h 603"/>
                <a:gd name="T50" fmla="*/ 808099 w 1105"/>
                <a:gd name="T51" fmla="*/ 137091 h 603"/>
                <a:gd name="T52" fmla="*/ 802548 w 1105"/>
                <a:gd name="T53" fmla="*/ 86375 h 603"/>
                <a:gd name="T54" fmla="*/ 800169 w 1105"/>
                <a:gd name="T55" fmla="*/ 36452 h 603"/>
                <a:gd name="T56" fmla="*/ 712935 w 1105"/>
                <a:gd name="T57" fmla="*/ 19018 h 603"/>
                <a:gd name="T58" fmla="*/ 536882 w 1105"/>
                <a:gd name="T59" fmla="*/ 18226 h 603"/>
                <a:gd name="T60" fmla="*/ 329901 w 1105"/>
                <a:gd name="T61" fmla="*/ 13471 h 603"/>
                <a:gd name="T62" fmla="*/ 256149 w 1105"/>
                <a:gd name="T63" fmla="*/ 10302 h 603"/>
                <a:gd name="T64" fmla="*/ 28549 w 1105"/>
                <a:gd name="T65" fmla="*/ 0 h 603"/>
                <a:gd name="T66" fmla="*/ 26963 w 1105"/>
                <a:gd name="T67" fmla="*/ 49923 h 603"/>
                <a:gd name="T68" fmla="*/ 25377 w 1105"/>
                <a:gd name="T69" fmla="*/ 56263 h 603"/>
                <a:gd name="T70" fmla="*/ 22998 w 1105"/>
                <a:gd name="T71" fmla="*/ 91130 h 603"/>
                <a:gd name="T72" fmla="*/ 19826 w 1105"/>
                <a:gd name="T73" fmla="*/ 148978 h 603"/>
                <a:gd name="T74" fmla="*/ 18240 w 1105"/>
                <a:gd name="T75" fmla="*/ 167996 h 603"/>
                <a:gd name="T76" fmla="*/ 14275 w 1105"/>
                <a:gd name="T77" fmla="*/ 238523 h 603"/>
                <a:gd name="T78" fmla="*/ 12689 w 1105"/>
                <a:gd name="T79" fmla="*/ 249617 h 603"/>
                <a:gd name="T80" fmla="*/ 7137 w 1105"/>
                <a:gd name="T81" fmla="*/ 335992 h 603"/>
                <a:gd name="T82" fmla="*/ 5551 w 1105"/>
                <a:gd name="T83" fmla="*/ 366897 h 603"/>
                <a:gd name="T84" fmla="*/ 2379 w 1105"/>
                <a:gd name="T85" fmla="*/ 406519 h 603"/>
                <a:gd name="T86" fmla="*/ 1586 w 1105"/>
                <a:gd name="T87" fmla="*/ 433462 h 603"/>
                <a:gd name="T88" fmla="*/ 4758 w 1105"/>
                <a:gd name="T89" fmla="*/ 458027 h 603"/>
                <a:gd name="T90" fmla="*/ 122127 w 1105"/>
                <a:gd name="T91" fmla="*/ 462782 h 603"/>
                <a:gd name="T92" fmla="*/ 180018 w 1105"/>
                <a:gd name="T93" fmla="*/ 465951 h 603"/>
                <a:gd name="T94" fmla="*/ 238703 w 1105"/>
                <a:gd name="T95" fmla="*/ 468329 h 6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05"/>
                <a:gd name="T145" fmla="*/ 0 h 603"/>
                <a:gd name="T146" fmla="*/ 1105 w 1105"/>
                <a:gd name="T147" fmla="*/ 603 h 6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05" h="603">
                  <a:moveTo>
                    <a:pt x="301" y="591"/>
                  </a:moveTo>
                  <a:lnTo>
                    <a:pt x="412" y="595"/>
                  </a:lnTo>
                  <a:lnTo>
                    <a:pt x="431" y="595"/>
                  </a:lnTo>
                  <a:lnTo>
                    <a:pt x="521" y="597"/>
                  </a:lnTo>
                  <a:lnTo>
                    <a:pt x="523" y="597"/>
                  </a:lnTo>
                  <a:lnTo>
                    <a:pt x="524" y="597"/>
                  </a:lnTo>
                  <a:lnTo>
                    <a:pt x="597" y="599"/>
                  </a:lnTo>
                  <a:lnTo>
                    <a:pt x="614" y="599"/>
                  </a:lnTo>
                  <a:lnTo>
                    <a:pt x="639" y="600"/>
                  </a:lnTo>
                  <a:lnTo>
                    <a:pt x="652" y="600"/>
                  </a:lnTo>
                  <a:lnTo>
                    <a:pt x="707" y="601"/>
                  </a:lnTo>
                  <a:lnTo>
                    <a:pt x="744" y="601"/>
                  </a:lnTo>
                  <a:lnTo>
                    <a:pt x="745" y="601"/>
                  </a:lnTo>
                  <a:lnTo>
                    <a:pt x="782" y="601"/>
                  </a:lnTo>
                  <a:lnTo>
                    <a:pt x="786" y="601"/>
                  </a:lnTo>
                  <a:lnTo>
                    <a:pt x="837" y="603"/>
                  </a:lnTo>
                  <a:lnTo>
                    <a:pt x="856" y="603"/>
                  </a:lnTo>
                  <a:lnTo>
                    <a:pt x="891" y="603"/>
                  </a:lnTo>
                  <a:lnTo>
                    <a:pt x="892" y="603"/>
                  </a:lnTo>
                  <a:lnTo>
                    <a:pt x="895" y="603"/>
                  </a:lnTo>
                  <a:lnTo>
                    <a:pt x="966" y="603"/>
                  </a:lnTo>
                  <a:lnTo>
                    <a:pt x="1003" y="603"/>
                  </a:lnTo>
                  <a:lnTo>
                    <a:pt x="1007" y="603"/>
                  </a:lnTo>
                  <a:lnTo>
                    <a:pt x="1041" y="603"/>
                  </a:lnTo>
                  <a:lnTo>
                    <a:pt x="1077" y="601"/>
                  </a:lnTo>
                  <a:lnTo>
                    <a:pt x="1105" y="601"/>
                  </a:lnTo>
                  <a:lnTo>
                    <a:pt x="1102" y="589"/>
                  </a:lnTo>
                  <a:lnTo>
                    <a:pt x="1103" y="585"/>
                  </a:lnTo>
                  <a:lnTo>
                    <a:pt x="1095" y="522"/>
                  </a:lnTo>
                  <a:lnTo>
                    <a:pt x="1077" y="495"/>
                  </a:lnTo>
                  <a:lnTo>
                    <a:pt x="1071" y="471"/>
                  </a:lnTo>
                  <a:lnTo>
                    <a:pt x="1070" y="470"/>
                  </a:lnTo>
                  <a:lnTo>
                    <a:pt x="1068" y="470"/>
                  </a:lnTo>
                  <a:lnTo>
                    <a:pt x="1071" y="424"/>
                  </a:lnTo>
                  <a:lnTo>
                    <a:pt x="1064" y="400"/>
                  </a:lnTo>
                  <a:lnTo>
                    <a:pt x="1061" y="371"/>
                  </a:lnTo>
                  <a:lnTo>
                    <a:pt x="1061" y="365"/>
                  </a:lnTo>
                  <a:lnTo>
                    <a:pt x="1062" y="365"/>
                  </a:lnTo>
                  <a:lnTo>
                    <a:pt x="1062" y="355"/>
                  </a:lnTo>
                  <a:lnTo>
                    <a:pt x="1060" y="338"/>
                  </a:lnTo>
                  <a:lnTo>
                    <a:pt x="1062" y="336"/>
                  </a:lnTo>
                  <a:lnTo>
                    <a:pt x="1058" y="330"/>
                  </a:lnTo>
                  <a:lnTo>
                    <a:pt x="1060" y="329"/>
                  </a:lnTo>
                  <a:lnTo>
                    <a:pt x="1060" y="305"/>
                  </a:lnTo>
                  <a:lnTo>
                    <a:pt x="1058" y="305"/>
                  </a:lnTo>
                  <a:lnTo>
                    <a:pt x="1055" y="283"/>
                  </a:lnTo>
                  <a:lnTo>
                    <a:pt x="1054" y="272"/>
                  </a:lnTo>
                  <a:lnTo>
                    <a:pt x="1033" y="234"/>
                  </a:lnTo>
                  <a:lnTo>
                    <a:pt x="1017" y="180"/>
                  </a:lnTo>
                  <a:lnTo>
                    <a:pt x="1014" y="179"/>
                  </a:lnTo>
                  <a:lnTo>
                    <a:pt x="1016" y="175"/>
                  </a:lnTo>
                  <a:lnTo>
                    <a:pt x="1019" y="173"/>
                  </a:lnTo>
                  <a:lnTo>
                    <a:pt x="1016" y="132"/>
                  </a:lnTo>
                  <a:lnTo>
                    <a:pt x="1012" y="109"/>
                  </a:lnTo>
                  <a:lnTo>
                    <a:pt x="1007" y="49"/>
                  </a:lnTo>
                  <a:lnTo>
                    <a:pt x="1009" y="46"/>
                  </a:lnTo>
                  <a:lnTo>
                    <a:pt x="1001" y="23"/>
                  </a:lnTo>
                  <a:lnTo>
                    <a:pt x="899" y="24"/>
                  </a:lnTo>
                  <a:lnTo>
                    <a:pt x="751" y="23"/>
                  </a:lnTo>
                  <a:lnTo>
                    <a:pt x="677" y="23"/>
                  </a:lnTo>
                  <a:lnTo>
                    <a:pt x="584" y="21"/>
                  </a:lnTo>
                  <a:lnTo>
                    <a:pt x="416" y="17"/>
                  </a:lnTo>
                  <a:lnTo>
                    <a:pt x="397" y="16"/>
                  </a:lnTo>
                  <a:lnTo>
                    <a:pt x="323" y="13"/>
                  </a:lnTo>
                  <a:lnTo>
                    <a:pt x="194" y="8"/>
                  </a:lnTo>
                  <a:lnTo>
                    <a:pt x="36" y="0"/>
                  </a:lnTo>
                  <a:lnTo>
                    <a:pt x="34" y="48"/>
                  </a:lnTo>
                  <a:lnTo>
                    <a:pt x="34" y="63"/>
                  </a:lnTo>
                  <a:lnTo>
                    <a:pt x="32" y="69"/>
                  </a:lnTo>
                  <a:lnTo>
                    <a:pt x="32" y="71"/>
                  </a:lnTo>
                  <a:lnTo>
                    <a:pt x="31" y="95"/>
                  </a:lnTo>
                  <a:lnTo>
                    <a:pt x="29" y="115"/>
                  </a:lnTo>
                  <a:lnTo>
                    <a:pt x="26" y="165"/>
                  </a:lnTo>
                  <a:lnTo>
                    <a:pt x="25" y="188"/>
                  </a:lnTo>
                  <a:lnTo>
                    <a:pt x="25" y="190"/>
                  </a:lnTo>
                  <a:lnTo>
                    <a:pt x="23" y="212"/>
                  </a:lnTo>
                  <a:lnTo>
                    <a:pt x="22" y="236"/>
                  </a:lnTo>
                  <a:lnTo>
                    <a:pt x="18" y="301"/>
                  </a:lnTo>
                  <a:lnTo>
                    <a:pt x="18" y="307"/>
                  </a:lnTo>
                  <a:lnTo>
                    <a:pt x="16" y="315"/>
                  </a:lnTo>
                  <a:lnTo>
                    <a:pt x="15" y="353"/>
                  </a:lnTo>
                  <a:lnTo>
                    <a:pt x="9" y="424"/>
                  </a:lnTo>
                  <a:lnTo>
                    <a:pt x="7" y="445"/>
                  </a:lnTo>
                  <a:lnTo>
                    <a:pt x="7" y="463"/>
                  </a:lnTo>
                  <a:lnTo>
                    <a:pt x="6" y="471"/>
                  </a:lnTo>
                  <a:lnTo>
                    <a:pt x="3" y="513"/>
                  </a:lnTo>
                  <a:lnTo>
                    <a:pt x="3" y="518"/>
                  </a:lnTo>
                  <a:lnTo>
                    <a:pt x="2" y="547"/>
                  </a:lnTo>
                  <a:lnTo>
                    <a:pt x="0" y="578"/>
                  </a:lnTo>
                  <a:lnTo>
                    <a:pt x="6" y="578"/>
                  </a:lnTo>
                  <a:lnTo>
                    <a:pt x="61" y="580"/>
                  </a:lnTo>
                  <a:lnTo>
                    <a:pt x="154" y="584"/>
                  </a:lnTo>
                  <a:lnTo>
                    <a:pt x="162" y="584"/>
                  </a:lnTo>
                  <a:lnTo>
                    <a:pt x="227" y="588"/>
                  </a:lnTo>
                  <a:lnTo>
                    <a:pt x="282" y="589"/>
                  </a:lnTo>
                  <a:lnTo>
                    <a:pt x="301" y="591"/>
                  </a:lnTo>
                  <a:close/>
                </a:path>
              </a:pathLst>
            </a:custGeom>
            <a:solidFill>
              <a:srgbClr val="9BBB59"/>
            </a:solidFill>
            <a:ln w="1651">
              <a:solidFill>
                <a:srgbClr val="000000"/>
              </a:solidFill>
              <a:round/>
              <a:headEnd/>
              <a:tailEnd/>
            </a:ln>
          </p:spPr>
          <p:txBody>
            <a:bodyPr/>
            <a:lstStyle/>
            <a:p>
              <a:endParaRPr lang="en-US"/>
            </a:p>
          </p:txBody>
        </p:sp>
        <p:sp>
          <p:nvSpPr>
            <p:cNvPr id="20509" name="Freeform 28"/>
            <p:cNvSpPr>
              <a:spLocks/>
            </p:cNvSpPr>
            <p:nvPr/>
          </p:nvSpPr>
          <p:spPr bwMode="auto">
            <a:xfrm>
              <a:off x="3998913" y="2039938"/>
              <a:ext cx="930275" cy="541338"/>
            </a:xfrm>
            <a:custGeom>
              <a:avLst/>
              <a:gdLst>
                <a:gd name="T0" fmla="*/ 859692 w 1173"/>
                <a:gd name="T1" fmla="*/ 500857 h 682"/>
                <a:gd name="T2" fmla="*/ 907276 w 1173"/>
                <a:gd name="T3" fmla="*/ 535782 h 682"/>
                <a:gd name="T4" fmla="*/ 926310 w 1173"/>
                <a:gd name="T5" fmla="*/ 538957 h 682"/>
                <a:gd name="T6" fmla="*/ 907276 w 1173"/>
                <a:gd name="T7" fmla="*/ 508794 h 682"/>
                <a:gd name="T8" fmla="*/ 922344 w 1173"/>
                <a:gd name="T9" fmla="*/ 455613 h 682"/>
                <a:gd name="T10" fmla="*/ 920758 w 1173"/>
                <a:gd name="T11" fmla="*/ 429419 h 682"/>
                <a:gd name="T12" fmla="*/ 908069 w 1173"/>
                <a:gd name="T13" fmla="*/ 388144 h 682"/>
                <a:gd name="T14" fmla="*/ 925517 w 1173"/>
                <a:gd name="T15" fmla="*/ 368300 h 682"/>
                <a:gd name="T16" fmla="*/ 925517 w 1173"/>
                <a:gd name="T17" fmla="*/ 311944 h 682"/>
                <a:gd name="T18" fmla="*/ 924723 w 1173"/>
                <a:gd name="T19" fmla="*/ 229394 h 682"/>
                <a:gd name="T20" fmla="*/ 923137 w 1173"/>
                <a:gd name="T21" fmla="*/ 189706 h 682"/>
                <a:gd name="T22" fmla="*/ 919965 w 1173"/>
                <a:gd name="T23" fmla="*/ 110331 h 682"/>
                <a:gd name="T24" fmla="*/ 875553 w 1173"/>
                <a:gd name="T25" fmla="*/ 71438 h 682"/>
                <a:gd name="T26" fmla="*/ 907276 w 1173"/>
                <a:gd name="T27" fmla="*/ 18256 h 682"/>
                <a:gd name="T28" fmla="*/ 829555 w 1173"/>
                <a:gd name="T29" fmla="*/ 19844 h 682"/>
                <a:gd name="T30" fmla="*/ 740730 w 1173"/>
                <a:gd name="T31" fmla="*/ 19844 h 682"/>
                <a:gd name="T32" fmla="*/ 709801 w 1173"/>
                <a:gd name="T33" fmla="*/ 19844 h 682"/>
                <a:gd name="T34" fmla="*/ 651113 w 1173"/>
                <a:gd name="T35" fmla="*/ 18256 h 682"/>
                <a:gd name="T36" fmla="*/ 591633 w 1173"/>
                <a:gd name="T37" fmla="*/ 18256 h 682"/>
                <a:gd name="T38" fmla="*/ 517877 w 1173"/>
                <a:gd name="T39" fmla="*/ 16669 h 682"/>
                <a:gd name="T40" fmla="*/ 445707 w 1173"/>
                <a:gd name="T41" fmla="*/ 15081 h 682"/>
                <a:gd name="T42" fmla="*/ 357676 w 1173"/>
                <a:gd name="T43" fmla="*/ 13494 h 682"/>
                <a:gd name="T44" fmla="*/ 210958 w 1173"/>
                <a:gd name="T45" fmla="*/ 7938 h 682"/>
                <a:gd name="T46" fmla="*/ 79307 w 1173"/>
                <a:gd name="T47" fmla="*/ 1588 h 682"/>
                <a:gd name="T48" fmla="*/ 30137 w 1173"/>
                <a:gd name="T49" fmla="*/ 8731 h 682"/>
                <a:gd name="T50" fmla="*/ 23792 w 1173"/>
                <a:gd name="T51" fmla="*/ 109538 h 682"/>
                <a:gd name="T52" fmla="*/ 17448 w 1173"/>
                <a:gd name="T53" fmla="*/ 179388 h 682"/>
                <a:gd name="T54" fmla="*/ 12689 w 1173"/>
                <a:gd name="T55" fmla="*/ 255588 h 682"/>
                <a:gd name="T56" fmla="*/ 10310 w 1173"/>
                <a:gd name="T57" fmla="*/ 292894 h 682"/>
                <a:gd name="T58" fmla="*/ 5552 w 1173"/>
                <a:gd name="T59" fmla="*/ 350044 h 682"/>
                <a:gd name="T60" fmla="*/ 4758 w 1173"/>
                <a:gd name="T61" fmla="*/ 372269 h 682"/>
                <a:gd name="T62" fmla="*/ 0 w 1173"/>
                <a:gd name="T63" fmla="*/ 444500 h 682"/>
                <a:gd name="T64" fmla="*/ 66618 w 1173"/>
                <a:gd name="T65" fmla="*/ 448469 h 682"/>
                <a:gd name="T66" fmla="*/ 127685 w 1173"/>
                <a:gd name="T67" fmla="*/ 450850 h 682"/>
                <a:gd name="T68" fmla="*/ 153063 w 1173"/>
                <a:gd name="T69" fmla="*/ 452438 h 682"/>
                <a:gd name="T70" fmla="*/ 240301 w 1173"/>
                <a:gd name="T71" fmla="*/ 455613 h 682"/>
                <a:gd name="T72" fmla="*/ 291058 w 1173"/>
                <a:gd name="T73" fmla="*/ 457994 h 682"/>
                <a:gd name="T74" fmla="*/ 433811 w 1173"/>
                <a:gd name="T75" fmla="*/ 461963 h 682"/>
                <a:gd name="T76" fmla="*/ 586081 w 1173"/>
                <a:gd name="T77" fmla="*/ 464344 h 682"/>
                <a:gd name="T78" fmla="*/ 700284 w 1173"/>
                <a:gd name="T79" fmla="*/ 482600 h 682"/>
                <a:gd name="T80" fmla="*/ 738351 w 1173"/>
                <a:gd name="T81" fmla="*/ 500857 h 682"/>
                <a:gd name="T82" fmla="*/ 785936 w 1173"/>
                <a:gd name="T83" fmla="*/ 488157 h 682"/>
                <a:gd name="T84" fmla="*/ 831141 w 1173"/>
                <a:gd name="T85" fmla="*/ 485775 h 6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73"/>
                <a:gd name="T130" fmla="*/ 0 h 682"/>
                <a:gd name="T131" fmla="*/ 1173 w 1173"/>
                <a:gd name="T132" fmla="*/ 682 h 6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73" h="682">
                  <a:moveTo>
                    <a:pt x="1061" y="623"/>
                  </a:moveTo>
                  <a:lnTo>
                    <a:pt x="1067" y="629"/>
                  </a:lnTo>
                  <a:lnTo>
                    <a:pt x="1084" y="631"/>
                  </a:lnTo>
                  <a:lnTo>
                    <a:pt x="1116" y="641"/>
                  </a:lnTo>
                  <a:lnTo>
                    <a:pt x="1132" y="656"/>
                  </a:lnTo>
                  <a:lnTo>
                    <a:pt x="1144" y="675"/>
                  </a:lnTo>
                  <a:lnTo>
                    <a:pt x="1161" y="679"/>
                  </a:lnTo>
                  <a:lnTo>
                    <a:pt x="1173" y="682"/>
                  </a:lnTo>
                  <a:lnTo>
                    <a:pt x="1168" y="679"/>
                  </a:lnTo>
                  <a:lnTo>
                    <a:pt x="1164" y="669"/>
                  </a:lnTo>
                  <a:lnTo>
                    <a:pt x="1164" y="662"/>
                  </a:lnTo>
                  <a:lnTo>
                    <a:pt x="1144" y="641"/>
                  </a:lnTo>
                  <a:lnTo>
                    <a:pt x="1157" y="602"/>
                  </a:lnTo>
                  <a:lnTo>
                    <a:pt x="1163" y="593"/>
                  </a:lnTo>
                  <a:lnTo>
                    <a:pt x="1163" y="574"/>
                  </a:lnTo>
                  <a:lnTo>
                    <a:pt x="1170" y="568"/>
                  </a:lnTo>
                  <a:lnTo>
                    <a:pt x="1171" y="560"/>
                  </a:lnTo>
                  <a:lnTo>
                    <a:pt x="1161" y="541"/>
                  </a:lnTo>
                  <a:lnTo>
                    <a:pt x="1154" y="535"/>
                  </a:lnTo>
                  <a:lnTo>
                    <a:pt x="1158" y="512"/>
                  </a:lnTo>
                  <a:lnTo>
                    <a:pt x="1145" y="489"/>
                  </a:lnTo>
                  <a:lnTo>
                    <a:pt x="1161" y="487"/>
                  </a:lnTo>
                  <a:lnTo>
                    <a:pt x="1168" y="487"/>
                  </a:lnTo>
                  <a:lnTo>
                    <a:pt x="1167" y="464"/>
                  </a:lnTo>
                  <a:lnTo>
                    <a:pt x="1167" y="440"/>
                  </a:lnTo>
                  <a:lnTo>
                    <a:pt x="1167" y="422"/>
                  </a:lnTo>
                  <a:lnTo>
                    <a:pt x="1167" y="393"/>
                  </a:lnTo>
                  <a:lnTo>
                    <a:pt x="1166" y="368"/>
                  </a:lnTo>
                  <a:lnTo>
                    <a:pt x="1166" y="355"/>
                  </a:lnTo>
                  <a:lnTo>
                    <a:pt x="1166" y="289"/>
                  </a:lnTo>
                  <a:lnTo>
                    <a:pt x="1164" y="273"/>
                  </a:lnTo>
                  <a:lnTo>
                    <a:pt x="1164" y="272"/>
                  </a:lnTo>
                  <a:lnTo>
                    <a:pt x="1164" y="239"/>
                  </a:lnTo>
                  <a:lnTo>
                    <a:pt x="1164" y="206"/>
                  </a:lnTo>
                  <a:lnTo>
                    <a:pt x="1163" y="149"/>
                  </a:lnTo>
                  <a:lnTo>
                    <a:pt x="1160" y="139"/>
                  </a:lnTo>
                  <a:lnTo>
                    <a:pt x="1155" y="132"/>
                  </a:lnTo>
                  <a:lnTo>
                    <a:pt x="1136" y="123"/>
                  </a:lnTo>
                  <a:lnTo>
                    <a:pt x="1104" y="90"/>
                  </a:lnTo>
                  <a:lnTo>
                    <a:pt x="1103" y="82"/>
                  </a:lnTo>
                  <a:lnTo>
                    <a:pt x="1132" y="59"/>
                  </a:lnTo>
                  <a:lnTo>
                    <a:pt x="1144" y="23"/>
                  </a:lnTo>
                  <a:lnTo>
                    <a:pt x="1116" y="23"/>
                  </a:lnTo>
                  <a:lnTo>
                    <a:pt x="1080" y="25"/>
                  </a:lnTo>
                  <a:lnTo>
                    <a:pt x="1046" y="25"/>
                  </a:lnTo>
                  <a:lnTo>
                    <a:pt x="1042" y="25"/>
                  </a:lnTo>
                  <a:lnTo>
                    <a:pt x="1005" y="25"/>
                  </a:lnTo>
                  <a:lnTo>
                    <a:pt x="934" y="25"/>
                  </a:lnTo>
                  <a:lnTo>
                    <a:pt x="931" y="25"/>
                  </a:lnTo>
                  <a:lnTo>
                    <a:pt x="930" y="25"/>
                  </a:lnTo>
                  <a:lnTo>
                    <a:pt x="895" y="25"/>
                  </a:lnTo>
                  <a:lnTo>
                    <a:pt x="876" y="25"/>
                  </a:lnTo>
                  <a:lnTo>
                    <a:pt x="825" y="23"/>
                  </a:lnTo>
                  <a:lnTo>
                    <a:pt x="821" y="23"/>
                  </a:lnTo>
                  <a:lnTo>
                    <a:pt x="784" y="23"/>
                  </a:lnTo>
                  <a:lnTo>
                    <a:pt x="783" y="23"/>
                  </a:lnTo>
                  <a:lnTo>
                    <a:pt x="746" y="23"/>
                  </a:lnTo>
                  <a:lnTo>
                    <a:pt x="691" y="22"/>
                  </a:lnTo>
                  <a:lnTo>
                    <a:pt x="678" y="22"/>
                  </a:lnTo>
                  <a:lnTo>
                    <a:pt x="653" y="21"/>
                  </a:lnTo>
                  <a:lnTo>
                    <a:pt x="636" y="21"/>
                  </a:lnTo>
                  <a:lnTo>
                    <a:pt x="563" y="19"/>
                  </a:lnTo>
                  <a:lnTo>
                    <a:pt x="562" y="19"/>
                  </a:lnTo>
                  <a:lnTo>
                    <a:pt x="560" y="19"/>
                  </a:lnTo>
                  <a:lnTo>
                    <a:pt x="470" y="17"/>
                  </a:lnTo>
                  <a:lnTo>
                    <a:pt x="451" y="17"/>
                  </a:lnTo>
                  <a:lnTo>
                    <a:pt x="340" y="13"/>
                  </a:lnTo>
                  <a:lnTo>
                    <a:pt x="321" y="11"/>
                  </a:lnTo>
                  <a:lnTo>
                    <a:pt x="266" y="10"/>
                  </a:lnTo>
                  <a:lnTo>
                    <a:pt x="201" y="6"/>
                  </a:lnTo>
                  <a:lnTo>
                    <a:pt x="193" y="6"/>
                  </a:lnTo>
                  <a:lnTo>
                    <a:pt x="100" y="2"/>
                  </a:lnTo>
                  <a:lnTo>
                    <a:pt x="45" y="0"/>
                  </a:lnTo>
                  <a:lnTo>
                    <a:pt x="39" y="0"/>
                  </a:lnTo>
                  <a:lnTo>
                    <a:pt x="38" y="11"/>
                  </a:lnTo>
                  <a:lnTo>
                    <a:pt x="36" y="36"/>
                  </a:lnTo>
                  <a:lnTo>
                    <a:pt x="30" y="131"/>
                  </a:lnTo>
                  <a:lnTo>
                    <a:pt x="30" y="138"/>
                  </a:lnTo>
                  <a:lnTo>
                    <a:pt x="27" y="178"/>
                  </a:lnTo>
                  <a:lnTo>
                    <a:pt x="25" y="178"/>
                  </a:lnTo>
                  <a:lnTo>
                    <a:pt x="22" y="226"/>
                  </a:lnTo>
                  <a:lnTo>
                    <a:pt x="20" y="260"/>
                  </a:lnTo>
                  <a:lnTo>
                    <a:pt x="19" y="273"/>
                  </a:lnTo>
                  <a:lnTo>
                    <a:pt x="16" y="322"/>
                  </a:lnTo>
                  <a:lnTo>
                    <a:pt x="14" y="335"/>
                  </a:lnTo>
                  <a:lnTo>
                    <a:pt x="14" y="343"/>
                  </a:lnTo>
                  <a:lnTo>
                    <a:pt x="13" y="369"/>
                  </a:lnTo>
                  <a:lnTo>
                    <a:pt x="10" y="397"/>
                  </a:lnTo>
                  <a:lnTo>
                    <a:pt x="9" y="416"/>
                  </a:lnTo>
                  <a:lnTo>
                    <a:pt x="7" y="441"/>
                  </a:lnTo>
                  <a:lnTo>
                    <a:pt x="6" y="464"/>
                  </a:lnTo>
                  <a:lnTo>
                    <a:pt x="6" y="465"/>
                  </a:lnTo>
                  <a:lnTo>
                    <a:pt x="6" y="469"/>
                  </a:lnTo>
                  <a:lnTo>
                    <a:pt x="4" y="489"/>
                  </a:lnTo>
                  <a:lnTo>
                    <a:pt x="1" y="536"/>
                  </a:lnTo>
                  <a:lnTo>
                    <a:pt x="0" y="560"/>
                  </a:lnTo>
                  <a:lnTo>
                    <a:pt x="6" y="561"/>
                  </a:lnTo>
                  <a:lnTo>
                    <a:pt x="9" y="561"/>
                  </a:lnTo>
                  <a:lnTo>
                    <a:pt x="84" y="565"/>
                  </a:lnTo>
                  <a:lnTo>
                    <a:pt x="124" y="566"/>
                  </a:lnTo>
                  <a:lnTo>
                    <a:pt x="129" y="566"/>
                  </a:lnTo>
                  <a:lnTo>
                    <a:pt x="161" y="568"/>
                  </a:lnTo>
                  <a:lnTo>
                    <a:pt x="182" y="569"/>
                  </a:lnTo>
                  <a:lnTo>
                    <a:pt x="185" y="569"/>
                  </a:lnTo>
                  <a:lnTo>
                    <a:pt x="193" y="570"/>
                  </a:lnTo>
                  <a:lnTo>
                    <a:pt x="243" y="572"/>
                  </a:lnTo>
                  <a:lnTo>
                    <a:pt x="278" y="573"/>
                  </a:lnTo>
                  <a:lnTo>
                    <a:pt x="303" y="574"/>
                  </a:lnTo>
                  <a:lnTo>
                    <a:pt x="304" y="574"/>
                  </a:lnTo>
                  <a:lnTo>
                    <a:pt x="355" y="577"/>
                  </a:lnTo>
                  <a:lnTo>
                    <a:pt x="367" y="577"/>
                  </a:lnTo>
                  <a:lnTo>
                    <a:pt x="435" y="579"/>
                  </a:lnTo>
                  <a:lnTo>
                    <a:pt x="496" y="581"/>
                  </a:lnTo>
                  <a:lnTo>
                    <a:pt x="547" y="582"/>
                  </a:lnTo>
                  <a:lnTo>
                    <a:pt x="594" y="582"/>
                  </a:lnTo>
                  <a:lnTo>
                    <a:pt x="695" y="585"/>
                  </a:lnTo>
                  <a:lnTo>
                    <a:pt x="739" y="585"/>
                  </a:lnTo>
                  <a:lnTo>
                    <a:pt x="854" y="586"/>
                  </a:lnTo>
                  <a:lnTo>
                    <a:pt x="873" y="603"/>
                  </a:lnTo>
                  <a:lnTo>
                    <a:pt x="883" y="608"/>
                  </a:lnTo>
                  <a:lnTo>
                    <a:pt x="893" y="610"/>
                  </a:lnTo>
                  <a:lnTo>
                    <a:pt x="908" y="616"/>
                  </a:lnTo>
                  <a:lnTo>
                    <a:pt x="931" y="631"/>
                  </a:lnTo>
                  <a:lnTo>
                    <a:pt x="952" y="612"/>
                  </a:lnTo>
                  <a:lnTo>
                    <a:pt x="988" y="615"/>
                  </a:lnTo>
                  <a:lnTo>
                    <a:pt x="991" y="615"/>
                  </a:lnTo>
                  <a:lnTo>
                    <a:pt x="1008" y="612"/>
                  </a:lnTo>
                  <a:lnTo>
                    <a:pt x="1011" y="614"/>
                  </a:lnTo>
                  <a:lnTo>
                    <a:pt x="1048" y="612"/>
                  </a:lnTo>
                  <a:lnTo>
                    <a:pt x="1061" y="623"/>
                  </a:lnTo>
                  <a:close/>
                </a:path>
              </a:pathLst>
            </a:custGeom>
            <a:solidFill>
              <a:srgbClr val="4F81BD"/>
            </a:solidFill>
            <a:ln w="1651">
              <a:solidFill>
                <a:srgbClr val="000000"/>
              </a:solidFill>
              <a:round/>
              <a:headEnd/>
              <a:tailEnd/>
            </a:ln>
          </p:spPr>
          <p:txBody>
            <a:bodyPr/>
            <a:lstStyle/>
            <a:p>
              <a:endParaRPr lang="en-US"/>
            </a:p>
          </p:txBody>
        </p:sp>
        <p:sp>
          <p:nvSpPr>
            <p:cNvPr id="20510" name="Freeform 29"/>
            <p:cNvSpPr>
              <a:spLocks/>
            </p:cNvSpPr>
            <p:nvPr/>
          </p:nvSpPr>
          <p:spPr bwMode="auto">
            <a:xfrm>
              <a:off x="7640638" y="1828800"/>
              <a:ext cx="223837" cy="382588"/>
            </a:xfrm>
            <a:custGeom>
              <a:avLst/>
              <a:gdLst>
                <a:gd name="T0" fmla="*/ 49038 w 283"/>
                <a:gd name="T1" fmla="*/ 236234 h 481"/>
                <a:gd name="T2" fmla="*/ 47457 w 283"/>
                <a:gd name="T3" fmla="*/ 256915 h 481"/>
                <a:gd name="T4" fmla="*/ 61694 w 283"/>
                <a:gd name="T5" fmla="*/ 253733 h 481"/>
                <a:gd name="T6" fmla="*/ 78303 w 283"/>
                <a:gd name="T7" fmla="*/ 298275 h 481"/>
                <a:gd name="T8" fmla="*/ 80676 w 283"/>
                <a:gd name="T9" fmla="*/ 307820 h 481"/>
                <a:gd name="T10" fmla="*/ 85422 w 283"/>
                <a:gd name="T11" fmla="*/ 326115 h 481"/>
                <a:gd name="T12" fmla="*/ 90958 w 283"/>
                <a:gd name="T13" fmla="*/ 353158 h 481"/>
                <a:gd name="T14" fmla="*/ 95704 w 283"/>
                <a:gd name="T15" fmla="*/ 369862 h 481"/>
                <a:gd name="T16" fmla="*/ 99659 w 283"/>
                <a:gd name="T17" fmla="*/ 382588 h 481"/>
                <a:gd name="T18" fmla="*/ 100450 w 283"/>
                <a:gd name="T19" fmla="*/ 382588 h 481"/>
                <a:gd name="T20" fmla="*/ 123387 w 283"/>
                <a:gd name="T21" fmla="*/ 378611 h 481"/>
                <a:gd name="T22" fmla="*/ 127342 w 283"/>
                <a:gd name="T23" fmla="*/ 377816 h 481"/>
                <a:gd name="T24" fmla="*/ 128924 w 283"/>
                <a:gd name="T25" fmla="*/ 377816 h 481"/>
                <a:gd name="T26" fmla="*/ 130506 w 283"/>
                <a:gd name="T27" fmla="*/ 376225 h 481"/>
                <a:gd name="T28" fmla="*/ 132878 w 283"/>
                <a:gd name="T29" fmla="*/ 376225 h 481"/>
                <a:gd name="T30" fmla="*/ 140788 w 283"/>
                <a:gd name="T31" fmla="*/ 374634 h 481"/>
                <a:gd name="T32" fmla="*/ 162934 w 283"/>
                <a:gd name="T33" fmla="*/ 369862 h 481"/>
                <a:gd name="T34" fmla="*/ 192199 w 283"/>
                <a:gd name="T35" fmla="*/ 365089 h 481"/>
                <a:gd name="T36" fmla="*/ 196945 w 283"/>
                <a:gd name="T37" fmla="*/ 364294 h 481"/>
                <a:gd name="T38" fmla="*/ 178753 w 283"/>
                <a:gd name="T39" fmla="*/ 333273 h 481"/>
                <a:gd name="T40" fmla="*/ 185872 w 283"/>
                <a:gd name="T41" fmla="*/ 322933 h 481"/>
                <a:gd name="T42" fmla="*/ 179544 w 283"/>
                <a:gd name="T43" fmla="*/ 299071 h 481"/>
                <a:gd name="T44" fmla="*/ 178753 w 283"/>
                <a:gd name="T45" fmla="*/ 288731 h 481"/>
                <a:gd name="T46" fmla="*/ 174008 w 283"/>
                <a:gd name="T47" fmla="*/ 248961 h 481"/>
                <a:gd name="T48" fmla="*/ 170844 w 283"/>
                <a:gd name="T49" fmla="*/ 236234 h 481"/>
                <a:gd name="T50" fmla="*/ 175589 w 283"/>
                <a:gd name="T51" fmla="*/ 231462 h 481"/>
                <a:gd name="T52" fmla="*/ 174008 w 283"/>
                <a:gd name="T53" fmla="*/ 228280 h 481"/>
                <a:gd name="T54" fmla="*/ 178753 w 283"/>
                <a:gd name="T55" fmla="*/ 209191 h 481"/>
                <a:gd name="T56" fmla="*/ 183499 w 283"/>
                <a:gd name="T57" fmla="*/ 202827 h 481"/>
                <a:gd name="T58" fmla="*/ 184290 w 283"/>
                <a:gd name="T59" fmla="*/ 166239 h 481"/>
                <a:gd name="T60" fmla="*/ 188245 w 283"/>
                <a:gd name="T61" fmla="*/ 145558 h 481"/>
                <a:gd name="T62" fmla="*/ 185872 w 283"/>
                <a:gd name="T63" fmla="*/ 140786 h 481"/>
                <a:gd name="T64" fmla="*/ 179544 w 283"/>
                <a:gd name="T65" fmla="*/ 127264 h 481"/>
                <a:gd name="T66" fmla="*/ 183499 w 283"/>
                <a:gd name="T67" fmla="*/ 115333 h 481"/>
                <a:gd name="T68" fmla="*/ 200900 w 283"/>
                <a:gd name="T69" fmla="*/ 107379 h 481"/>
                <a:gd name="T70" fmla="*/ 203272 w 283"/>
                <a:gd name="T71" fmla="*/ 102607 h 481"/>
                <a:gd name="T72" fmla="*/ 207227 w 283"/>
                <a:gd name="T73" fmla="*/ 97039 h 481"/>
                <a:gd name="T74" fmla="*/ 223837 w 283"/>
                <a:gd name="T75" fmla="*/ 78745 h 481"/>
                <a:gd name="T76" fmla="*/ 207227 w 283"/>
                <a:gd name="T77" fmla="*/ 42952 h 481"/>
                <a:gd name="T78" fmla="*/ 216719 w 283"/>
                <a:gd name="T79" fmla="*/ 14317 h 481"/>
                <a:gd name="T80" fmla="*/ 211182 w 283"/>
                <a:gd name="T81" fmla="*/ 0 h 481"/>
                <a:gd name="T82" fmla="*/ 166098 w 283"/>
                <a:gd name="T83" fmla="*/ 12726 h 481"/>
                <a:gd name="T84" fmla="*/ 90958 w 283"/>
                <a:gd name="T85" fmla="*/ 30225 h 481"/>
                <a:gd name="T86" fmla="*/ 17401 w 283"/>
                <a:gd name="T87" fmla="*/ 46133 h 481"/>
                <a:gd name="T88" fmla="*/ 11073 w 283"/>
                <a:gd name="T89" fmla="*/ 46929 h 481"/>
                <a:gd name="T90" fmla="*/ 0 w 283"/>
                <a:gd name="T91" fmla="*/ 50110 h 481"/>
                <a:gd name="T92" fmla="*/ 2373 w 283"/>
                <a:gd name="T93" fmla="*/ 73177 h 481"/>
                <a:gd name="T94" fmla="*/ 14237 w 283"/>
                <a:gd name="T95" fmla="*/ 115333 h 481"/>
                <a:gd name="T96" fmla="*/ 16610 w 283"/>
                <a:gd name="T97" fmla="*/ 116924 h 481"/>
                <a:gd name="T98" fmla="*/ 19774 w 283"/>
                <a:gd name="T99" fmla="*/ 118515 h 481"/>
                <a:gd name="T100" fmla="*/ 24519 w 283"/>
                <a:gd name="T101" fmla="*/ 124083 h 481"/>
                <a:gd name="T102" fmla="*/ 34011 w 283"/>
                <a:gd name="T103" fmla="*/ 159876 h 481"/>
                <a:gd name="T104" fmla="*/ 27683 w 283"/>
                <a:gd name="T105" fmla="*/ 172602 h 481"/>
                <a:gd name="T106" fmla="*/ 27683 w 283"/>
                <a:gd name="T107" fmla="*/ 190101 h 481"/>
                <a:gd name="T108" fmla="*/ 44293 w 283"/>
                <a:gd name="T109" fmla="*/ 229076 h 481"/>
                <a:gd name="T110" fmla="*/ 45084 w 283"/>
                <a:gd name="T111" fmla="*/ 229871 h 481"/>
                <a:gd name="T112" fmla="*/ 49038 w 283"/>
                <a:gd name="T113" fmla="*/ 236234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3"/>
                <a:gd name="T172" fmla="*/ 0 h 481"/>
                <a:gd name="T173" fmla="*/ 283 w 283"/>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3" h="481">
                  <a:moveTo>
                    <a:pt x="62" y="297"/>
                  </a:moveTo>
                  <a:lnTo>
                    <a:pt x="60" y="323"/>
                  </a:lnTo>
                  <a:lnTo>
                    <a:pt x="78" y="319"/>
                  </a:lnTo>
                  <a:lnTo>
                    <a:pt x="99" y="375"/>
                  </a:lnTo>
                  <a:lnTo>
                    <a:pt x="102" y="387"/>
                  </a:lnTo>
                  <a:lnTo>
                    <a:pt x="108" y="410"/>
                  </a:lnTo>
                  <a:lnTo>
                    <a:pt x="115" y="444"/>
                  </a:lnTo>
                  <a:lnTo>
                    <a:pt x="121" y="465"/>
                  </a:lnTo>
                  <a:lnTo>
                    <a:pt x="126" y="481"/>
                  </a:lnTo>
                  <a:lnTo>
                    <a:pt x="127" y="481"/>
                  </a:lnTo>
                  <a:lnTo>
                    <a:pt x="156" y="476"/>
                  </a:lnTo>
                  <a:lnTo>
                    <a:pt x="161" y="475"/>
                  </a:lnTo>
                  <a:lnTo>
                    <a:pt x="163" y="475"/>
                  </a:lnTo>
                  <a:lnTo>
                    <a:pt x="165" y="473"/>
                  </a:lnTo>
                  <a:lnTo>
                    <a:pt x="168" y="473"/>
                  </a:lnTo>
                  <a:lnTo>
                    <a:pt x="178" y="471"/>
                  </a:lnTo>
                  <a:lnTo>
                    <a:pt x="206" y="465"/>
                  </a:lnTo>
                  <a:lnTo>
                    <a:pt x="243" y="459"/>
                  </a:lnTo>
                  <a:lnTo>
                    <a:pt x="249" y="458"/>
                  </a:lnTo>
                  <a:lnTo>
                    <a:pt x="226" y="419"/>
                  </a:lnTo>
                  <a:lnTo>
                    <a:pt x="235" y="406"/>
                  </a:lnTo>
                  <a:lnTo>
                    <a:pt x="227" y="376"/>
                  </a:lnTo>
                  <a:lnTo>
                    <a:pt x="226" y="363"/>
                  </a:lnTo>
                  <a:lnTo>
                    <a:pt x="220" y="313"/>
                  </a:lnTo>
                  <a:lnTo>
                    <a:pt x="216" y="297"/>
                  </a:lnTo>
                  <a:lnTo>
                    <a:pt x="222" y="291"/>
                  </a:lnTo>
                  <a:lnTo>
                    <a:pt x="220" y="287"/>
                  </a:lnTo>
                  <a:lnTo>
                    <a:pt x="226" y="263"/>
                  </a:lnTo>
                  <a:lnTo>
                    <a:pt x="232" y="255"/>
                  </a:lnTo>
                  <a:lnTo>
                    <a:pt x="233" y="209"/>
                  </a:lnTo>
                  <a:lnTo>
                    <a:pt x="238" y="183"/>
                  </a:lnTo>
                  <a:lnTo>
                    <a:pt x="235" y="177"/>
                  </a:lnTo>
                  <a:lnTo>
                    <a:pt x="227" y="160"/>
                  </a:lnTo>
                  <a:lnTo>
                    <a:pt x="232" y="145"/>
                  </a:lnTo>
                  <a:lnTo>
                    <a:pt x="254" y="135"/>
                  </a:lnTo>
                  <a:lnTo>
                    <a:pt x="257" y="129"/>
                  </a:lnTo>
                  <a:lnTo>
                    <a:pt x="262" y="122"/>
                  </a:lnTo>
                  <a:lnTo>
                    <a:pt x="283" y="99"/>
                  </a:lnTo>
                  <a:lnTo>
                    <a:pt x="262" y="54"/>
                  </a:lnTo>
                  <a:lnTo>
                    <a:pt x="274" y="18"/>
                  </a:lnTo>
                  <a:lnTo>
                    <a:pt x="267" y="0"/>
                  </a:lnTo>
                  <a:lnTo>
                    <a:pt x="210" y="16"/>
                  </a:lnTo>
                  <a:lnTo>
                    <a:pt x="115" y="38"/>
                  </a:lnTo>
                  <a:lnTo>
                    <a:pt x="22" y="58"/>
                  </a:lnTo>
                  <a:lnTo>
                    <a:pt x="14" y="59"/>
                  </a:lnTo>
                  <a:lnTo>
                    <a:pt x="0" y="63"/>
                  </a:lnTo>
                  <a:lnTo>
                    <a:pt x="3" y="92"/>
                  </a:lnTo>
                  <a:lnTo>
                    <a:pt x="18" y="145"/>
                  </a:lnTo>
                  <a:lnTo>
                    <a:pt x="21" y="147"/>
                  </a:lnTo>
                  <a:lnTo>
                    <a:pt x="25" y="149"/>
                  </a:lnTo>
                  <a:lnTo>
                    <a:pt x="31" y="156"/>
                  </a:lnTo>
                  <a:lnTo>
                    <a:pt x="43" y="201"/>
                  </a:lnTo>
                  <a:lnTo>
                    <a:pt x="35" y="217"/>
                  </a:lnTo>
                  <a:lnTo>
                    <a:pt x="35" y="239"/>
                  </a:lnTo>
                  <a:lnTo>
                    <a:pt x="56" y="288"/>
                  </a:lnTo>
                  <a:lnTo>
                    <a:pt x="57" y="289"/>
                  </a:lnTo>
                  <a:lnTo>
                    <a:pt x="62" y="297"/>
                  </a:lnTo>
                  <a:close/>
                </a:path>
              </a:pathLst>
            </a:custGeom>
            <a:solidFill>
              <a:srgbClr val="4F81BD"/>
            </a:solidFill>
            <a:ln w="1651">
              <a:solidFill>
                <a:srgbClr val="000000"/>
              </a:solidFill>
              <a:round/>
              <a:headEnd/>
              <a:tailEnd/>
            </a:ln>
          </p:spPr>
          <p:txBody>
            <a:bodyPr/>
            <a:lstStyle/>
            <a:p>
              <a:endParaRPr lang="en-US"/>
            </a:p>
          </p:txBody>
        </p:sp>
        <p:sp>
          <p:nvSpPr>
            <p:cNvPr id="20511" name="Freeform 30"/>
            <p:cNvSpPr>
              <a:spLocks/>
            </p:cNvSpPr>
            <p:nvPr/>
          </p:nvSpPr>
          <p:spPr bwMode="auto">
            <a:xfrm>
              <a:off x="7743825" y="2278063"/>
              <a:ext cx="230187" cy="204788"/>
            </a:xfrm>
            <a:custGeom>
              <a:avLst/>
              <a:gdLst>
                <a:gd name="T0" fmla="*/ 83344 w 290"/>
                <a:gd name="T1" fmla="*/ 162091 h 259"/>
                <a:gd name="T2" fmla="*/ 96044 w 290"/>
                <a:gd name="T3" fmla="*/ 147068 h 259"/>
                <a:gd name="T4" fmla="*/ 121443 w 290"/>
                <a:gd name="T5" fmla="*/ 140742 h 259"/>
                <a:gd name="T6" fmla="*/ 136525 w 290"/>
                <a:gd name="T7" fmla="*/ 133626 h 259"/>
                <a:gd name="T8" fmla="*/ 147637 w 290"/>
                <a:gd name="T9" fmla="*/ 133626 h 259"/>
                <a:gd name="T10" fmla="*/ 150018 w 290"/>
                <a:gd name="T11" fmla="*/ 132045 h 259"/>
                <a:gd name="T12" fmla="*/ 170656 w 290"/>
                <a:gd name="T13" fmla="*/ 124929 h 259"/>
                <a:gd name="T14" fmla="*/ 210343 w 290"/>
                <a:gd name="T15" fmla="*/ 110696 h 259"/>
                <a:gd name="T16" fmla="*/ 218281 w 290"/>
                <a:gd name="T17" fmla="*/ 105161 h 259"/>
                <a:gd name="T18" fmla="*/ 221456 w 290"/>
                <a:gd name="T19" fmla="*/ 104371 h 259"/>
                <a:gd name="T20" fmla="*/ 223837 w 290"/>
                <a:gd name="T21" fmla="*/ 105161 h 259"/>
                <a:gd name="T22" fmla="*/ 230187 w 290"/>
                <a:gd name="T23" fmla="*/ 88557 h 259"/>
                <a:gd name="T24" fmla="*/ 223043 w 290"/>
                <a:gd name="T25" fmla="*/ 62464 h 259"/>
                <a:gd name="T26" fmla="*/ 221456 w 290"/>
                <a:gd name="T27" fmla="*/ 57720 h 259"/>
                <a:gd name="T28" fmla="*/ 221456 w 290"/>
                <a:gd name="T29" fmla="*/ 55348 h 259"/>
                <a:gd name="T30" fmla="*/ 220662 w 290"/>
                <a:gd name="T31" fmla="*/ 52976 h 259"/>
                <a:gd name="T32" fmla="*/ 220662 w 290"/>
                <a:gd name="T33" fmla="*/ 51395 h 259"/>
                <a:gd name="T34" fmla="*/ 217487 w 290"/>
                <a:gd name="T35" fmla="*/ 42697 h 259"/>
                <a:gd name="T36" fmla="*/ 215900 w 290"/>
                <a:gd name="T37" fmla="*/ 39534 h 259"/>
                <a:gd name="T38" fmla="*/ 207962 w 290"/>
                <a:gd name="T39" fmla="*/ 13442 h 259"/>
                <a:gd name="T40" fmla="*/ 204787 w 290"/>
                <a:gd name="T41" fmla="*/ 2372 h 259"/>
                <a:gd name="T42" fmla="*/ 203200 w 290"/>
                <a:gd name="T43" fmla="*/ 0 h 259"/>
                <a:gd name="T44" fmla="*/ 170656 w 290"/>
                <a:gd name="T45" fmla="*/ 6325 h 259"/>
                <a:gd name="T46" fmla="*/ 166687 w 290"/>
                <a:gd name="T47" fmla="*/ 7907 h 259"/>
                <a:gd name="T48" fmla="*/ 165100 w 290"/>
                <a:gd name="T49" fmla="*/ 7907 h 259"/>
                <a:gd name="T50" fmla="*/ 164306 w 290"/>
                <a:gd name="T51" fmla="*/ 7907 h 259"/>
                <a:gd name="T52" fmla="*/ 162718 w 290"/>
                <a:gd name="T53" fmla="*/ 8698 h 259"/>
                <a:gd name="T54" fmla="*/ 141287 w 290"/>
                <a:gd name="T55" fmla="*/ 12651 h 259"/>
                <a:gd name="T56" fmla="*/ 134937 w 290"/>
                <a:gd name="T57" fmla="*/ 15023 h 259"/>
                <a:gd name="T58" fmla="*/ 117475 w 290"/>
                <a:gd name="T59" fmla="*/ 18186 h 259"/>
                <a:gd name="T60" fmla="*/ 81756 w 290"/>
                <a:gd name="T61" fmla="*/ 31627 h 259"/>
                <a:gd name="T62" fmla="*/ 80962 w 290"/>
                <a:gd name="T63" fmla="*/ 26093 h 259"/>
                <a:gd name="T64" fmla="*/ 57944 w 290"/>
                <a:gd name="T65" fmla="*/ 31627 h 259"/>
                <a:gd name="T66" fmla="*/ 51594 w 290"/>
                <a:gd name="T67" fmla="*/ 32418 h 259"/>
                <a:gd name="T68" fmla="*/ 12700 w 290"/>
                <a:gd name="T69" fmla="*/ 39534 h 259"/>
                <a:gd name="T70" fmla="*/ 5556 w 290"/>
                <a:gd name="T71" fmla="*/ 41116 h 259"/>
                <a:gd name="T72" fmla="*/ 0 w 290"/>
                <a:gd name="T73" fmla="*/ 42697 h 259"/>
                <a:gd name="T74" fmla="*/ 794 w 290"/>
                <a:gd name="T75" fmla="*/ 49813 h 259"/>
                <a:gd name="T76" fmla="*/ 9525 w 290"/>
                <a:gd name="T77" fmla="*/ 87766 h 259"/>
                <a:gd name="T78" fmla="*/ 11906 w 290"/>
                <a:gd name="T79" fmla="*/ 100417 h 259"/>
                <a:gd name="T80" fmla="*/ 12700 w 290"/>
                <a:gd name="T81" fmla="*/ 105952 h 259"/>
                <a:gd name="T82" fmla="*/ 13494 w 290"/>
                <a:gd name="T83" fmla="*/ 109115 h 259"/>
                <a:gd name="T84" fmla="*/ 15875 w 290"/>
                <a:gd name="T85" fmla="*/ 120975 h 259"/>
                <a:gd name="T86" fmla="*/ 18256 w 290"/>
                <a:gd name="T87" fmla="*/ 134417 h 259"/>
                <a:gd name="T88" fmla="*/ 19844 w 290"/>
                <a:gd name="T89" fmla="*/ 138370 h 259"/>
                <a:gd name="T90" fmla="*/ 20637 w 290"/>
                <a:gd name="T91" fmla="*/ 144696 h 259"/>
                <a:gd name="T92" fmla="*/ 34925 w 290"/>
                <a:gd name="T93" fmla="*/ 165254 h 259"/>
                <a:gd name="T94" fmla="*/ 9525 w 290"/>
                <a:gd name="T95" fmla="*/ 189765 h 259"/>
                <a:gd name="T96" fmla="*/ 22225 w 290"/>
                <a:gd name="T97" fmla="*/ 204788 h 259"/>
                <a:gd name="T98" fmla="*/ 51594 w 290"/>
                <a:gd name="T99" fmla="*/ 186602 h 259"/>
                <a:gd name="T100" fmla="*/ 65881 w 290"/>
                <a:gd name="T101" fmla="*/ 173160 h 259"/>
                <a:gd name="T102" fmla="*/ 83344 w 290"/>
                <a:gd name="T103" fmla="*/ 162091 h 2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90"/>
                <a:gd name="T157" fmla="*/ 0 h 259"/>
                <a:gd name="T158" fmla="*/ 290 w 290"/>
                <a:gd name="T159" fmla="*/ 259 h 2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90" h="259">
                  <a:moveTo>
                    <a:pt x="105" y="205"/>
                  </a:moveTo>
                  <a:lnTo>
                    <a:pt x="121" y="186"/>
                  </a:lnTo>
                  <a:lnTo>
                    <a:pt x="153" y="178"/>
                  </a:lnTo>
                  <a:lnTo>
                    <a:pt x="172" y="169"/>
                  </a:lnTo>
                  <a:lnTo>
                    <a:pt x="186" y="169"/>
                  </a:lnTo>
                  <a:lnTo>
                    <a:pt x="189" y="167"/>
                  </a:lnTo>
                  <a:lnTo>
                    <a:pt x="215" y="158"/>
                  </a:lnTo>
                  <a:lnTo>
                    <a:pt x="265" y="140"/>
                  </a:lnTo>
                  <a:lnTo>
                    <a:pt x="275" y="133"/>
                  </a:lnTo>
                  <a:lnTo>
                    <a:pt x="279" y="132"/>
                  </a:lnTo>
                  <a:lnTo>
                    <a:pt x="282" y="133"/>
                  </a:lnTo>
                  <a:lnTo>
                    <a:pt x="290" y="112"/>
                  </a:lnTo>
                  <a:lnTo>
                    <a:pt x="281" y="79"/>
                  </a:lnTo>
                  <a:lnTo>
                    <a:pt x="279" y="73"/>
                  </a:lnTo>
                  <a:lnTo>
                    <a:pt x="279" y="70"/>
                  </a:lnTo>
                  <a:lnTo>
                    <a:pt x="278" y="67"/>
                  </a:lnTo>
                  <a:lnTo>
                    <a:pt x="278" y="65"/>
                  </a:lnTo>
                  <a:lnTo>
                    <a:pt x="274" y="54"/>
                  </a:lnTo>
                  <a:lnTo>
                    <a:pt x="272" y="50"/>
                  </a:lnTo>
                  <a:lnTo>
                    <a:pt x="262" y="17"/>
                  </a:lnTo>
                  <a:lnTo>
                    <a:pt x="258" y="3"/>
                  </a:lnTo>
                  <a:lnTo>
                    <a:pt x="256" y="0"/>
                  </a:lnTo>
                  <a:lnTo>
                    <a:pt x="215" y="8"/>
                  </a:lnTo>
                  <a:lnTo>
                    <a:pt x="210" y="10"/>
                  </a:lnTo>
                  <a:lnTo>
                    <a:pt x="208" y="10"/>
                  </a:lnTo>
                  <a:lnTo>
                    <a:pt x="207" y="10"/>
                  </a:lnTo>
                  <a:lnTo>
                    <a:pt x="205" y="11"/>
                  </a:lnTo>
                  <a:lnTo>
                    <a:pt x="178" y="16"/>
                  </a:lnTo>
                  <a:lnTo>
                    <a:pt x="170" y="19"/>
                  </a:lnTo>
                  <a:lnTo>
                    <a:pt x="148" y="23"/>
                  </a:lnTo>
                  <a:lnTo>
                    <a:pt x="103" y="40"/>
                  </a:lnTo>
                  <a:lnTo>
                    <a:pt x="102" y="33"/>
                  </a:lnTo>
                  <a:lnTo>
                    <a:pt x="73" y="40"/>
                  </a:lnTo>
                  <a:lnTo>
                    <a:pt x="65" y="41"/>
                  </a:lnTo>
                  <a:lnTo>
                    <a:pt x="16" y="50"/>
                  </a:lnTo>
                  <a:lnTo>
                    <a:pt x="7" y="52"/>
                  </a:lnTo>
                  <a:lnTo>
                    <a:pt x="0" y="54"/>
                  </a:lnTo>
                  <a:lnTo>
                    <a:pt x="1" y="63"/>
                  </a:lnTo>
                  <a:lnTo>
                    <a:pt x="12" y="111"/>
                  </a:lnTo>
                  <a:lnTo>
                    <a:pt x="15" y="127"/>
                  </a:lnTo>
                  <a:lnTo>
                    <a:pt x="16" y="134"/>
                  </a:lnTo>
                  <a:lnTo>
                    <a:pt x="17" y="138"/>
                  </a:lnTo>
                  <a:lnTo>
                    <a:pt x="20" y="153"/>
                  </a:lnTo>
                  <a:lnTo>
                    <a:pt x="23" y="170"/>
                  </a:lnTo>
                  <a:lnTo>
                    <a:pt x="25" y="175"/>
                  </a:lnTo>
                  <a:lnTo>
                    <a:pt x="26" y="183"/>
                  </a:lnTo>
                  <a:lnTo>
                    <a:pt x="44" y="209"/>
                  </a:lnTo>
                  <a:lnTo>
                    <a:pt x="12" y="240"/>
                  </a:lnTo>
                  <a:lnTo>
                    <a:pt x="28" y="259"/>
                  </a:lnTo>
                  <a:lnTo>
                    <a:pt x="65" y="236"/>
                  </a:lnTo>
                  <a:lnTo>
                    <a:pt x="83" y="219"/>
                  </a:lnTo>
                  <a:lnTo>
                    <a:pt x="105" y="205"/>
                  </a:lnTo>
                  <a:close/>
                </a:path>
              </a:pathLst>
            </a:custGeom>
            <a:solidFill>
              <a:srgbClr val="4F81BD"/>
            </a:solidFill>
            <a:ln w="1651">
              <a:solidFill>
                <a:srgbClr val="000000"/>
              </a:solidFill>
              <a:round/>
              <a:headEnd/>
              <a:tailEnd/>
            </a:ln>
          </p:spPr>
          <p:txBody>
            <a:bodyPr/>
            <a:lstStyle/>
            <a:p>
              <a:endParaRPr lang="en-US"/>
            </a:p>
          </p:txBody>
        </p:sp>
        <p:sp>
          <p:nvSpPr>
            <p:cNvPr id="20512" name="Freeform 31"/>
            <p:cNvSpPr>
              <a:spLocks/>
            </p:cNvSpPr>
            <p:nvPr/>
          </p:nvSpPr>
          <p:spPr bwMode="auto">
            <a:xfrm>
              <a:off x="7889875" y="1397000"/>
              <a:ext cx="492125" cy="695325"/>
            </a:xfrm>
            <a:custGeom>
              <a:avLst/>
              <a:gdLst>
                <a:gd name="T0" fmla="*/ 64502 w 618"/>
                <a:gd name="T1" fmla="*/ 566091 h 877"/>
                <a:gd name="T2" fmla="*/ 50964 w 618"/>
                <a:gd name="T3" fmla="*/ 524071 h 877"/>
                <a:gd name="T4" fmla="*/ 2389 w 618"/>
                <a:gd name="T5" fmla="*/ 391665 h 877"/>
                <a:gd name="T6" fmla="*/ 4778 w 618"/>
                <a:gd name="T7" fmla="*/ 369466 h 877"/>
                <a:gd name="T8" fmla="*/ 26279 w 618"/>
                <a:gd name="T9" fmla="*/ 375016 h 877"/>
                <a:gd name="T10" fmla="*/ 45390 w 618"/>
                <a:gd name="T11" fmla="*/ 351230 h 877"/>
                <a:gd name="T12" fmla="*/ 41409 w 618"/>
                <a:gd name="T13" fmla="*/ 309210 h 877"/>
                <a:gd name="T14" fmla="*/ 64502 w 618"/>
                <a:gd name="T15" fmla="*/ 260053 h 877"/>
                <a:gd name="T16" fmla="*/ 55742 w 618"/>
                <a:gd name="T17" fmla="*/ 235475 h 877"/>
                <a:gd name="T18" fmla="*/ 63706 w 618"/>
                <a:gd name="T19" fmla="*/ 187111 h 877"/>
                <a:gd name="T20" fmla="*/ 58131 w 618"/>
                <a:gd name="T21" fmla="*/ 144298 h 877"/>
                <a:gd name="T22" fmla="*/ 134578 w 618"/>
                <a:gd name="T23" fmla="*/ 30921 h 877"/>
                <a:gd name="T24" fmla="*/ 187931 w 618"/>
                <a:gd name="T25" fmla="*/ 24578 h 877"/>
                <a:gd name="T26" fmla="*/ 219784 w 618"/>
                <a:gd name="T27" fmla="*/ 0 h 877"/>
                <a:gd name="T28" fmla="*/ 273137 w 618"/>
                <a:gd name="T29" fmla="*/ 22200 h 877"/>
                <a:gd name="T30" fmla="*/ 351973 w 618"/>
                <a:gd name="T31" fmla="*/ 225961 h 877"/>
                <a:gd name="T32" fmla="*/ 396567 w 618"/>
                <a:gd name="T33" fmla="*/ 225961 h 877"/>
                <a:gd name="T34" fmla="*/ 430808 w 618"/>
                <a:gd name="T35" fmla="*/ 290181 h 877"/>
                <a:gd name="T36" fmla="*/ 435586 w 618"/>
                <a:gd name="T37" fmla="*/ 281460 h 877"/>
                <a:gd name="T38" fmla="*/ 481773 w 618"/>
                <a:gd name="T39" fmla="*/ 309210 h 877"/>
                <a:gd name="T40" fmla="*/ 470624 w 618"/>
                <a:gd name="T41" fmla="*/ 361537 h 877"/>
                <a:gd name="T42" fmla="*/ 468235 w 618"/>
                <a:gd name="T43" fmla="*/ 364709 h 877"/>
                <a:gd name="T44" fmla="*/ 453902 w 618"/>
                <a:gd name="T45" fmla="*/ 365502 h 877"/>
                <a:gd name="T46" fmla="*/ 443550 w 618"/>
                <a:gd name="T47" fmla="*/ 378980 h 877"/>
                <a:gd name="T48" fmla="*/ 436383 w 618"/>
                <a:gd name="T49" fmla="*/ 398801 h 877"/>
                <a:gd name="T50" fmla="*/ 410901 w 618"/>
                <a:gd name="T51" fmla="*/ 397215 h 877"/>
                <a:gd name="T52" fmla="*/ 400548 w 618"/>
                <a:gd name="T53" fmla="*/ 414658 h 877"/>
                <a:gd name="T54" fmla="*/ 394178 w 618"/>
                <a:gd name="T55" fmla="*/ 428929 h 877"/>
                <a:gd name="T56" fmla="*/ 355954 w 618"/>
                <a:gd name="T57" fmla="*/ 451129 h 877"/>
                <a:gd name="T58" fmla="*/ 339232 w 618"/>
                <a:gd name="T59" fmla="*/ 443993 h 877"/>
                <a:gd name="T60" fmla="*/ 303397 w 618"/>
                <a:gd name="T61" fmla="*/ 455093 h 877"/>
                <a:gd name="T62" fmla="*/ 296231 w 618"/>
                <a:gd name="T63" fmla="*/ 425758 h 877"/>
                <a:gd name="T64" fmla="*/ 283489 w 618"/>
                <a:gd name="T65" fmla="*/ 451129 h 877"/>
                <a:gd name="T66" fmla="*/ 282693 w 618"/>
                <a:gd name="T67" fmla="*/ 490771 h 877"/>
                <a:gd name="T68" fmla="*/ 266767 w 618"/>
                <a:gd name="T69" fmla="*/ 534378 h 877"/>
                <a:gd name="T70" fmla="*/ 246859 w 618"/>
                <a:gd name="T71" fmla="*/ 539927 h 877"/>
                <a:gd name="T72" fmla="*/ 234118 w 618"/>
                <a:gd name="T73" fmla="*/ 554199 h 877"/>
                <a:gd name="T74" fmla="*/ 221377 w 618"/>
                <a:gd name="T75" fmla="*/ 566091 h 877"/>
                <a:gd name="T76" fmla="*/ 206247 w 618"/>
                <a:gd name="T77" fmla="*/ 570056 h 877"/>
                <a:gd name="T78" fmla="*/ 194302 w 618"/>
                <a:gd name="T79" fmla="*/ 577984 h 877"/>
                <a:gd name="T80" fmla="*/ 173597 w 618"/>
                <a:gd name="T81" fmla="*/ 597012 h 877"/>
                <a:gd name="T82" fmla="*/ 175986 w 618"/>
                <a:gd name="T83" fmla="*/ 610491 h 877"/>
                <a:gd name="T84" fmla="*/ 160856 w 618"/>
                <a:gd name="T85" fmla="*/ 614455 h 877"/>
                <a:gd name="T86" fmla="*/ 162449 w 618"/>
                <a:gd name="T87" fmla="*/ 626348 h 877"/>
                <a:gd name="T88" fmla="*/ 145726 w 618"/>
                <a:gd name="T89" fmla="*/ 663611 h 877"/>
                <a:gd name="T90" fmla="*/ 140948 w 618"/>
                <a:gd name="T91" fmla="*/ 695325 h 877"/>
                <a:gd name="T92" fmla="*/ 125022 w 618"/>
                <a:gd name="T93" fmla="*/ 688982 h 877"/>
                <a:gd name="T94" fmla="*/ 97947 w 618"/>
                <a:gd name="T95" fmla="*/ 660440 h 877"/>
                <a:gd name="T96" fmla="*/ 77243 w 618"/>
                <a:gd name="T97" fmla="*/ 602562 h 8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8"/>
                <a:gd name="T148" fmla="*/ 0 h 877"/>
                <a:gd name="T149" fmla="*/ 618 w 618"/>
                <a:gd name="T150" fmla="*/ 877 h 87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8" h="877">
                  <a:moveTo>
                    <a:pt x="94" y="752"/>
                  </a:moveTo>
                  <a:lnTo>
                    <a:pt x="81" y="714"/>
                  </a:lnTo>
                  <a:lnTo>
                    <a:pt x="65" y="668"/>
                  </a:lnTo>
                  <a:lnTo>
                    <a:pt x="64" y="661"/>
                  </a:lnTo>
                  <a:lnTo>
                    <a:pt x="33" y="577"/>
                  </a:lnTo>
                  <a:lnTo>
                    <a:pt x="3" y="494"/>
                  </a:lnTo>
                  <a:lnTo>
                    <a:pt x="0" y="486"/>
                  </a:lnTo>
                  <a:lnTo>
                    <a:pt x="6" y="466"/>
                  </a:lnTo>
                  <a:lnTo>
                    <a:pt x="33" y="481"/>
                  </a:lnTo>
                  <a:lnTo>
                    <a:pt x="33" y="473"/>
                  </a:lnTo>
                  <a:lnTo>
                    <a:pt x="38" y="443"/>
                  </a:lnTo>
                  <a:lnTo>
                    <a:pt x="57" y="443"/>
                  </a:lnTo>
                  <a:lnTo>
                    <a:pt x="45" y="403"/>
                  </a:lnTo>
                  <a:lnTo>
                    <a:pt x="52" y="390"/>
                  </a:lnTo>
                  <a:lnTo>
                    <a:pt x="71" y="369"/>
                  </a:lnTo>
                  <a:lnTo>
                    <a:pt x="81" y="328"/>
                  </a:lnTo>
                  <a:lnTo>
                    <a:pt x="70" y="320"/>
                  </a:lnTo>
                  <a:lnTo>
                    <a:pt x="70" y="297"/>
                  </a:lnTo>
                  <a:lnTo>
                    <a:pt x="62" y="273"/>
                  </a:lnTo>
                  <a:lnTo>
                    <a:pt x="80" y="236"/>
                  </a:lnTo>
                  <a:lnTo>
                    <a:pt x="75" y="206"/>
                  </a:lnTo>
                  <a:lnTo>
                    <a:pt x="73" y="182"/>
                  </a:lnTo>
                  <a:lnTo>
                    <a:pt x="137" y="15"/>
                  </a:lnTo>
                  <a:lnTo>
                    <a:pt x="169" y="39"/>
                  </a:lnTo>
                  <a:lnTo>
                    <a:pt x="182" y="49"/>
                  </a:lnTo>
                  <a:lnTo>
                    <a:pt x="236" y="31"/>
                  </a:lnTo>
                  <a:lnTo>
                    <a:pt x="265" y="1"/>
                  </a:lnTo>
                  <a:lnTo>
                    <a:pt x="276" y="0"/>
                  </a:lnTo>
                  <a:lnTo>
                    <a:pt x="330" y="17"/>
                  </a:lnTo>
                  <a:lnTo>
                    <a:pt x="343" y="28"/>
                  </a:lnTo>
                  <a:lnTo>
                    <a:pt x="358" y="32"/>
                  </a:lnTo>
                  <a:lnTo>
                    <a:pt x="442" y="285"/>
                  </a:lnTo>
                  <a:lnTo>
                    <a:pt x="490" y="290"/>
                  </a:lnTo>
                  <a:lnTo>
                    <a:pt x="498" y="285"/>
                  </a:lnTo>
                  <a:lnTo>
                    <a:pt x="518" y="349"/>
                  </a:lnTo>
                  <a:lnTo>
                    <a:pt x="541" y="366"/>
                  </a:lnTo>
                  <a:lnTo>
                    <a:pt x="546" y="364"/>
                  </a:lnTo>
                  <a:lnTo>
                    <a:pt x="547" y="355"/>
                  </a:lnTo>
                  <a:lnTo>
                    <a:pt x="575" y="359"/>
                  </a:lnTo>
                  <a:lnTo>
                    <a:pt x="605" y="390"/>
                  </a:lnTo>
                  <a:lnTo>
                    <a:pt x="618" y="407"/>
                  </a:lnTo>
                  <a:lnTo>
                    <a:pt x="591" y="456"/>
                  </a:lnTo>
                  <a:lnTo>
                    <a:pt x="586" y="456"/>
                  </a:lnTo>
                  <a:lnTo>
                    <a:pt x="588" y="460"/>
                  </a:lnTo>
                  <a:lnTo>
                    <a:pt x="580" y="457"/>
                  </a:lnTo>
                  <a:lnTo>
                    <a:pt x="570" y="461"/>
                  </a:lnTo>
                  <a:lnTo>
                    <a:pt x="572" y="466"/>
                  </a:lnTo>
                  <a:lnTo>
                    <a:pt x="557" y="478"/>
                  </a:lnTo>
                  <a:lnTo>
                    <a:pt x="559" y="489"/>
                  </a:lnTo>
                  <a:lnTo>
                    <a:pt x="548" y="503"/>
                  </a:lnTo>
                  <a:lnTo>
                    <a:pt x="544" y="495"/>
                  </a:lnTo>
                  <a:lnTo>
                    <a:pt x="516" y="501"/>
                  </a:lnTo>
                  <a:lnTo>
                    <a:pt x="512" y="520"/>
                  </a:lnTo>
                  <a:lnTo>
                    <a:pt x="503" y="523"/>
                  </a:lnTo>
                  <a:lnTo>
                    <a:pt x="493" y="528"/>
                  </a:lnTo>
                  <a:lnTo>
                    <a:pt x="495" y="541"/>
                  </a:lnTo>
                  <a:lnTo>
                    <a:pt x="468" y="566"/>
                  </a:lnTo>
                  <a:lnTo>
                    <a:pt x="447" y="569"/>
                  </a:lnTo>
                  <a:lnTo>
                    <a:pt x="420" y="544"/>
                  </a:lnTo>
                  <a:lnTo>
                    <a:pt x="426" y="560"/>
                  </a:lnTo>
                  <a:lnTo>
                    <a:pt x="410" y="606"/>
                  </a:lnTo>
                  <a:lnTo>
                    <a:pt x="381" y="574"/>
                  </a:lnTo>
                  <a:lnTo>
                    <a:pt x="375" y="539"/>
                  </a:lnTo>
                  <a:lnTo>
                    <a:pt x="372" y="537"/>
                  </a:lnTo>
                  <a:lnTo>
                    <a:pt x="365" y="554"/>
                  </a:lnTo>
                  <a:lnTo>
                    <a:pt x="356" y="569"/>
                  </a:lnTo>
                  <a:lnTo>
                    <a:pt x="355" y="594"/>
                  </a:lnTo>
                  <a:lnTo>
                    <a:pt x="355" y="619"/>
                  </a:lnTo>
                  <a:lnTo>
                    <a:pt x="367" y="641"/>
                  </a:lnTo>
                  <a:lnTo>
                    <a:pt x="335" y="674"/>
                  </a:lnTo>
                  <a:lnTo>
                    <a:pt x="323" y="671"/>
                  </a:lnTo>
                  <a:lnTo>
                    <a:pt x="310" y="681"/>
                  </a:lnTo>
                  <a:lnTo>
                    <a:pt x="308" y="690"/>
                  </a:lnTo>
                  <a:lnTo>
                    <a:pt x="294" y="699"/>
                  </a:lnTo>
                  <a:lnTo>
                    <a:pt x="282" y="699"/>
                  </a:lnTo>
                  <a:lnTo>
                    <a:pt x="278" y="714"/>
                  </a:lnTo>
                  <a:lnTo>
                    <a:pt x="269" y="727"/>
                  </a:lnTo>
                  <a:lnTo>
                    <a:pt x="259" y="719"/>
                  </a:lnTo>
                  <a:lnTo>
                    <a:pt x="253" y="716"/>
                  </a:lnTo>
                  <a:lnTo>
                    <a:pt x="244" y="729"/>
                  </a:lnTo>
                  <a:lnTo>
                    <a:pt x="225" y="739"/>
                  </a:lnTo>
                  <a:lnTo>
                    <a:pt x="218" y="753"/>
                  </a:lnTo>
                  <a:lnTo>
                    <a:pt x="224" y="765"/>
                  </a:lnTo>
                  <a:lnTo>
                    <a:pt x="221" y="770"/>
                  </a:lnTo>
                  <a:lnTo>
                    <a:pt x="215" y="769"/>
                  </a:lnTo>
                  <a:lnTo>
                    <a:pt x="202" y="775"/>
                  </a:lnTo>
                  <a:lnTo>
                    <a:pt x="201" y="783"/>
                  </a:lnTo>
                  <a:lnTo>
                    <a:pt x="204" y="790"/>
                  </a:lnTo>
                  <a:lnTo>
                    <a:pt x="211" y="789"/>
                  </a:lnTo>
                  <a:lnTo>
                    <a:pt x="183" y="837"/>
                  </a:lnTo>
                  <a:lnTo>
                    <a:pt x="188" y="853"/>
                  </a:lnTo>
                  <a:lnTo>
                    <a:pt x="177" y="877"/>
                  </a:lnTo>
                  <a:lnTo>
                    <a:pt x="170" y="874"/>
                  </a:lnTo>
                  <a:lnTo>
                    <a:pt x="157" y="869"/>
                  </a:lnTo>
                  <a:lnTo>
                    <a:pt x="147" y="846"/>
                  </a:lnTo>
                  <a:lnTo>
                    <a:pt x="123" y="833"/>
                  </a:lnTo>
                  <a:lnTo>
                    <a:pt x="112" y="796"/>
                  </a:lnTo>
                  <a:lnTo>
                    <a:pt x="97" y="760"/>
                  </a:lnTo>
                  <a:lnTo>
                    <a:pt x="94" y="752"/>
                  </a:lnTo>
                  <a:close/>
                </a:path>
              </a:pathLst>
            </a:custGeom>
            <a:solidFill>
              <a:srgbClr val="4F81BD"/>
            </a:solidFill>
            <a:ln w="1651">
              <a:solidFill>
                <a:srgbClr val="000000"/>
              </a:solidFill>
              <a:round/>
              <a:headEnd/>
              <a:tailEnd/>
            </a:ln>
          </p:spPr>
          <p:txBody>
            <a:bodyPr/>
            <a:lstStyle/>
            <a:p>
              <a:endParaRPr lang="en-US"/>
            </a:p>
          </p:txBody>
        </p:sp>
        <p:sp>
          <p:nvSpPr>
            <p:cNvPr id="20513" name="Freeform 32"/>
            <p:cNvSpPr>
              <a:spLocks/>
            </p:cNvSpPr>
            <p:nvPr/>
          </p:nvSpPr>
          <p:spPr bwMode="auto">
            <a:xfrm>
              <a:off x="8237538" y="1860550"/>
              <a:ext cx="22225" cy="12700"/>
            </a:xfrm>
            <a:custGeom>
              <a:avLst/>
              <a:gdLst>
                <a:gd name="T0" fmla="*/ 2381 w 28"/>
                <a:gd name="T1" fmla="*/ 12700 h 15"/>
                <a:gd name="T2" fmla="*/ 22225 w 28"/>
                <a:gd name="T3" fmla="*/ 7620 h 15"/>
                <a:gd name="T4" fmla="*/ 12700 w 28"/>
                <a:gd name="T5" fmla="*/ 0 h 15"/>
                <a:gd name="T6" fmla="*/ 0 w 28"/>
                <a:gd name="T7" fmla="*/ 4233 h 15"/>
                <a:gd name="T8" fmla="*/ 2381 w 28"/>
                <a:gd name="T9" fmla="*/ 12700 h 15"/>
                <a:gd name="T10" fmla="*/ 0 60000 65536"/>
                <a:gd name="T11" fmla="*/ 0 60000 65536"/>
                <a:gd name="T12" fmla="*/ 0 60000 65536"/>
                <a:gd name="T13" fmla="*/ 0 60000 65536"/>
                <a:gd name="T14" fmla="*/ 0 60000 65536"/>
                <a:gd name="T15" fmla="*/ 0 w 28"/>
                <a:gd name="T16" fmla="*/ 0 h 15"/>
                <a:gd name="T17" fmla="*/ 28 w 28"/>
                <a:gd name="T18" fmla="*/ 15 h 15"/>
              </a:gdLst>
              <a:ahLst/>
              <a:cxnLst>
                <a:cxn ang="T10">
                  <a:pos x="T0" y="T1"/>
                </a:cxn>
                <a:cxn ang="T11">
                  <a:pos x="T2" y="T3"/>
                </a:cxn>
                <a:cxn ang="T12">
                  <a:pos x="T4" y="T5"/>
                </a:cxn>
                <a:cxn ang="T13">
                  <a:pos x="T6" y="T7"/>
                </a:cxn>
                <a:cxn ang="T14">
                  <a:pos x="T8" y="T9"/>
                </a:cxn>
              </a:cxnLst>
              <a:rect l="T15" t="T16" r="T17" b="T18"/>
              <a:pathLst>
                <a:path w="28" h="15">
                  <a:moveTo>
                    <a:pt x="3" y="15"/>
                  </a:moveTo>
                  <a:lnTo>
                    <a:pt x="28" y="9"/>
                  </a:lnTo>
                  <a:lnTo>
                    <a:pt x="16" y="0"/>
                  </a:lnTo>
                  <a:lnTo>
                    <a:pt x="0" y="5"/>
                  </a:lnTo>
                  <a:lnTo>
                    <a:pt x="3" y="15"/>
                  </a:lnTo>
                  <a:close/>
                </a:path>
              </a:pathLst>
            </a:custGeom>
            <a:solidFill>
              <a:srgbClr val="4F81BD"/>
            </a:solidFill>
            <a:ln w="1651">
              <a:solidFill>
                <a:srgbClr val="000000"/>
              </a:solidFill>
              <a:round/>
              <a:headEnd/>
              <a:tailEnd/>
            </a:ln>
          </p:spPr>
          <p:txBody>
            <a:bodyPr/>
            <a:lstStyle/>
            <a:p>
              <a:endParaRPr lang="en-US"/>
            </a:p>
          </p:txBody>
        </p:sp>
        <p:sp>
          <p:nvSpPr>
            <p:cNvPr id="20514" name="Freeform 33" descr="Dark downward diagonal"/>
            <p:cNvSpPr>
              <a:spLocks/>
            </p:cNvSpPr>
            <p:nvPr/>
          </p:nvSpPr>
          <p:spPr bwMode="auto">
            <a:xfrm>
              <a:off x="7739063" y="2124075"/>
              <a:ext cx="447675" cy="217488"/>
            </a:xfrm>
            <a:custGeom>
              <a:avLst/>
              <a:gdLst>
                <a:gd name="T0" fmla="*/ 349870 w 563"/>
                <a:gd name="T1" fmla="*/ 175572 h 275"/>
                <a:gd name="T2" fmla="*/ 334762 w 563"/>
                <a:gd name="T3" fmla="*/ 184272 h 275"/>
                <a:gd name="T4" fmla="*/ 324425 w 563"/>
                <a:gd name="T5" fmla="*/ 210370 h 275"/>
                <a:gd name="T6" fmla="*/ 307727 w 563"/>
                <a:gd name="T7" fmla="*/ 196925 h 275"/>
                <a:gd name="T8" fmla="*/ 294209 w 563"/>
                <a:gd name="T9" fmla="*/ 184272 h 275"/>
                <a:gd name="T10" fmla="*/ 284667 w 563"/>
                <a:gd name="T11" fmla="*/ 177154 h 275"/>
                <a:gd name="T12" fmla="*/ 268764 w 563"/>
                <a:gd name="T13" fmla="*/ 157382 h 275"/>
                <a:gd name="T14" fmla="*/ 260812 w 563"/>
                <a:gd name="T15" fmla="*/ 145519 h 275"/>
                <a:gd name="T16" fmla="*/ 251271 w 563"/>
                <a:gd name="T17" fmla="*/ 142356 h 275"/>
                <a:gd name="T18" fmla="*/ 240933 w 563"/>
                <a:gd name="T19" fmla="*/ 145519 h 275"/>
                <a:gd name="T20" fmla="*/ 209922 w 563"/>
                <a:gd name="T21" fmla="*/ 155010 h 275"/>
                <a:gd name="T22" fmla="*/ 175730 w 563"/>
                <a:gd name="T23" fmla="*/ 158964 h 275"/>
                <a:gd name="T24" fmla="*/ 170164 w 563"/>
                <a:gd name="T25" fmla="*/ 160546 h 275"/>
                <a:gd name="T26" fmla="*/ 167779 w 563"/>
                <a:gd name="T27" fmla="*/ 161337 h 275"/>
                <a:gd name="T28" fmla="*/ 139948 w 563"/>
                <a:gd name="T29" fmla="*/ 167663 h 275"/>
                <a:gd name="T30" fmla="*/ 86672 w 563"/>
                <a:gd name="T31" fmla="*/ 184272 h 275"/>
                <a:gd name="T32" fmla="*/ 62818 w 563"/>
                <a:gd name="T33" fmla="*/ 184272 h 275"/>
                <a:gd name="T34" fmla="*/ 17494 w 563"/>
                <a:gd name="T35" fmla="*/ 192180 h 275"/>
                <a:gd name="T36" fmla="*/ 4771 w 563"/>
                <a:gd name="T37" fmla="*/ 195344 h 275"/>
                <a:gd name="T38" fmla="*/ 0 w 563"/>
                <a:gd name="T39" fmla="*/ 190599 h 275"/>
                <a:gd name="T40" fmla="*/ 2385 w 563"/>
                <a:gd name="T41" fmla="*/ 124166 h 275"/>
                <a:gd name="T42" fmla="*/ 2385 w 563"/>
                <a:gd name="T43" fmla="*/ 96486 h 275"/>
                <a:gd name="T44" fmla="*/ 25445 w 563"/>
                <a:gd name="T45" fmla="*/ 82250 h 275"/>
                <a:gd name="T46" fmla="*/ 31011 w 563"/>
                <a:gd name="T47" fmla="*/ 81459 h 275"/>
                <a:gd name="T48" fmla="*/ 34987 w 563"/>
                <a:gd name="T49" fmla="*/ 79877 h 275"/>
                <a:gd name="T50" fmla="*/ 65203 w 563"/>
                <a:gd name="T51" fmla="*/ 73550 h 275"/>
                <a:gd name="T52" fmla="*/ 99395 w 563"/>
                <a:gd name="T53" fmla="*/ 68014 h 275"/>
                <a:gd name="T54" fmla="*/ 113708 w 563"/>
                <a:gd name="T55" fmla="*/ 64851 h 275"/>
                <a:gd name="T56" fmla="*/ 147105 w 563"/>
                <a:gd name="T57" fmla="*/ 58524 h 275"/>
                <a:gd name="T58" fmla="*/ 163008 w 563"/>
                <a:gd name="T59" fmla="*/ 55361 h 275"/>
                <a:gd name="T60" fmla="*/ 239343 w 563"/>
                <a:gd name="T61" fmla="*/ 38752 h 275"/>
                <a:gd name="T62" fmla="*/ 241729 w 563"/>
                <a:gd name="T63" fmla="*/ 32425 h 275"/>
                <a:gd name="T64" fmla="*/ 261608 w 563"/>
                <a:gd name="T65" fmla="*/ 16608 h 275"/>
                <a:gd name="T66" fmla="*/ 288643 w 563"/>
                <a:gd name="T67" fmla="*/ 0 h 275"/>
                <a:gd name="T68" fmla="*/ 319654 w 563"/>
                <a:gd name="T69" fmla="*/ 20562 h 275"/>
                <a:gd name="T70" fmla="*/ 307727 w 563"/>
                <a:gd name="T71" fmla="*/ 43498 h 275"/>
                <a:gd name="T72" fmla="*/ 291824 w 563"/>
                <a:gd name="T73" fmla="*/ 66433 h 275"/>
                <a:gd name="T74" fmla="*/ 301366 w 563"/>
                <a:gd name="T75" fmla="*/ 84623 h 275"/>
                <a:gd name="T76" fmla="*/ 314883 w 563"/>
                <a:gd name="T77" fmla="*/ 88577 h 275"/>
                <a:gd name="T78" fmla="*/ 353051 w 563"/>
                <a:gd name="T79" fmla="*/ 121002 h 275"/>
                <a:gd name="T80" fmla="*/ 353051 w 563"/>
                <a:gd name="T81" fmla="*/ 129702 h 275"/>
                <a:gd name="T82" fmla="*/ 368954 w 563"/>
                <a:gd name="T83" fmla="*/ 146310 h 275"/>
                <a:gd name="T84" fmla="*/ 407122 w 563"/>
                <a:gd name="T85" fmla="*/ 151055 h 275"/>
                <a:gd name="T86" fmla="*/ 429386 w 563"/>
                <a:gd name="T87" fmla="*/ 121793 h 275"/>
                <a:gd name="T88" fmla="*/ 406327 w 563"/>
                <a:gd name="T89" fmla="*/ 96486 h 275"/>
                <a:gd name="T90" fmla="*/ 447675 w 563"/>
                <a:gd name="T91" fmla="*/ 147892 h 275"/>
                <a:gd name="T92" fmla="*/ 444494 w 563"/>
                <a:gd name="T93" fmla="*/ 154219 h 275"/>
                <a:gd name="T94" fmla="*/ 398375 w 563"/>
                <a:gd name="T95" fmla="*/ 170827 h 275"/>
                <a:gd name="T96" fmla="*/ 370544 w 563"/>
                <a:gd name="T97" fmla="*/ 189017 h 275"/>
                <a:gd name="T98" fmla="*/ 337148 w 563"/>
                <a:gd name="T99" fmla="*/ 217488 h 275"/>
                <a:gd name="T100" fmla="*/ 363388 w 563"/>
                <a:gd name="T101" fmla="*/ 193762 h 275"/>
                <a:gd name="T102" fmla="*/ 360207 w 563"/>
                <a:gd name="T103" fmla="*/ 169245 h 2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63"/>
                <a:gd name="T157" fmla="*/ 0 h 275"/>
                <a:gd name="T158" fmla="*/ 563 w 563"/>
                <a:gd name="T159" fmla="*/ 275 h 2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63" h="275">
                  <a:moveTo>
                    <a:pt x="451" y="213"/>
                  </a:moveTo>
                  <a:lnTo>
                    <a:pt x="440" y="222"/>
                  </a:lnTo>
                  <a:lnTo>
                    <a:pt x="429" y="233"/>
                  </a:lnTo>
                  <a:lnTo>
                    <a:pt x="421" y="233"/>
                  </a:lnTo>
                  <a:lnTo>
                    <a:pt x="418" y="254"/>
                  </a:lnTo>
                  <a:lnTo>
                    <a:pt x="408" y="266"/>
                  </a:lnTo>
                  <a:lnTo>
                    <a:pt x="393" y="266"/>
                  </a:lnTo>
                  <a:lnTo>
                    <a:pt x="387" y="249"/>
                  </a:lnTo>
                  <a:lnTo>
                    <a:pt x="383" y="235"/>
                  </a:lnTo>
                  <a:lnTo>
                    <a:pt x="370" y="233"/>
                  </a:lnTo>
                  <a:lnTo>
                    <a:pt x="361" y="225"/>
                  </a:lnTo>
                  <a:lnTo>
                    <a:pt x="358" y="224"/>
                  </a:lnTo>
                  <a:lnTo>
                    <a:pt x="348" y="221"/>
                  </a:lnTo>
                  <a:lnTo>
                    <a:pt x="338" y="199"/>
                  </a:lnTo>
                  <a:lnTo>
                    <a:pt x="332" y="201"/>
                  </a:lnTo>
                  <a:lnTo>
                    <a:pt x="328" y="184"/>
                  </a:lnTo>
                  <a:lnTo>
                    <a:pt x="326" y="179"/>
                  </a:lnTo>
                  <a:lnTo>
                    <a:pt x="316" y="180"/>
                  </a:lnTo>
                  <a:lnTo>
                    <a:pt x="307" y="183"/>
                  </a:lnTo>
                  <a:lnTo>
                    <a:pt x="303" y="184"/>
                  </a:lnTo>
                  <a:lnTo>
                    <a:pt x="269" y="193"/>
                  </a:lnTo>
                  <a:lnTo>
                    <a:pt x="264" y="196"/>
                  </a:lnTo>
                  <a:lnTo>
                    <a:pt x="262" y="193"/>
                  </a:lnTo>
                  <a:lnTo>
                    <a:pt x="221" y="201"/>
                  </a:lnTo>
                  <a:lnTo>
                    <a:pt x="216" y="203"/>
                  </a:lnTo>
                  <a:lnTo>
                    <a:pt x="214" y="203"/>
                  </a:lnTo>
                  <a:lnTo>
                    <a:pt x="213" y="203"/>
                  </a:lnTo>
                  <a:lnTo>
                    <a:pt x="211" y="204"/>
                  </a:lnTo>
                  <a:lnTo>
                    <a:pt x="184" y="209"/>
                  </a:lnTo>
                  <a:lnTo>
                    <a:pt x="176" y="212"/>
                  </a:lnTo>
                  <a:lnTo>
                    <a:pt x="154" y="216"/>
                  </a:lnTo>
                  <a:lnTo>
                    <a:pt x="109" y="233"/>
                  </a:lnTo>
                  <a:lnTo>
                    <a:pt x="108" y="226"/>
                  </a:lnTo>
                  <a:lnTo>
                    <a:pt x="79" y="233"/>
                  </a:lnTo>
                  <a:lnTo>
                    <a:pt x="71" y="234"/>
                  </a:lnTo>
                  <a:lnTo>
                    <a:pt x="22" y="243"/>
                  </a:lnTo>
                  <a:lnTo>
                    <a:pt x="13" y="245"/>
                  </a:lnTo>
                  <a:lnTo>
                    <a:pt x="6" y="247"/>
                  </a:lnTo>
                  <a:lnTo>
                    <a:pt x="5" y="247"/>
                  </a:lnTo>
                  <a:lnTo>
                    <a:pt x="0" y="241"/>
                  </a:lnTo>
                  <a:lnTo>
                    <a:pt x="0" y="233"/>
                  </a:lnTo>
                  <a:lnTo>
                    <a:pt x="3" y="157"/>
                  </a:lnTo>
                  <a:lnTo>
                    <a:pt x="3" y="133"/>
                  </a:lnTo>
                  <a:lnTo>
                    <a:pt x="3" y="122"/>
                  </a:lnTo>
                  <a:lnTo>
                    <a:pt x="3" y="109"/>
                  </a:lnTo>
                  <a:lnTo>
                    <a:pt x="32" y="104"/>
                  </a:lnTo>
                  <a:lnTo>
                    <a:pt x="37" y="103"/>
                  </a:lnTo>
                  <a:lnTo>
                    <a:pt x="39" y="103"/>
                  </a:lnTo>
                  <a:lnTo>
                    <a:pt x="41" y="101"/>
                  </a:lnTo>
                  <a:lnTo>
                    <a:pt x="44" y="101"/>
                  </a:lnTo>
                  <a:lnTo>
                    <a:pt x="54" y="99"/>
                  </a:lnTo>
                  <a:lnTo>
                    <a:pt x="82" y="93"/>
                  </a:lnTo>
                  <a:lnTo>
                    <a:pt x="119" y="87"/>
                  </a:lnTo>
                  <a:lnTo>
                    <a:pt x="125" y="86"/>
                  </a:lnTo>
                  <a:lnTo>
                    <a:pt x="138" y="83"/>
                  </a:lnTo>
                  <a:lnTo>
                    <a:pt x="143" y="82"/>
                  </a:lnTo>
                  <a:lnTo>
                    <a:pt x="151" y="80"/>
                  </a:lnTo>
                  <a:lnTo>
                    <a:pt x="185" y="74"/>
                  </a:lnTo>
                  <a:lnTo>
                    <a:pt x="200" y="71"/>
                  </a:lnTo>
                  <a:lnTo>
                    <a:pt x="205" y="70"/>
                  </a:lnTo>
                  <a:lnTo>
                    <a:pt x="210" y="68"/>
                  </a:lnTo>
                  <a:lnTo>
                    <a:pt x="301" y="49"/>
                  </a:lnTo>
                  <a:lnTo>
                    <a:pt x="303" y="43"/>
                  </a:lnTo>
                  <a:lnTo>
                    <a:pt x="304" y="41"/>
                  </a:lnTo>
                  <a:lnTo>
                    <a:pt x="306" y="40"/>
                  </a:lnTo>
                  <a:lnTo>
                    <a:pt x="329" y="21"/>
                  </a:lnTo>
                  <a:lnTo>
                    <a:pt x="330" y="9"/>
                  </a:lnTo>
                  <a:lnTo>
                    <a:pt x="363" y="0"/>
                  </a:lnTo>
                  <a:lnTo>
                    <a:pt x="383" y="32"/>
                  </a:lnTo>
                  <a:lnTo>
                    <a:pt x="402" y="26"/>
                  </a:lnTo>
                  <a:lnTo>
                    <a:pt x="406" y="41"/>
                  </a:lnTo>
                  <a:lnTo>
                    <a:pt x="387" y="55"/>
                  </a:lnTo>
                  <a:lnTo>
                    <a:pt x="370" y="88"/>
                  </a:lnTo>
                  <a:lnTo>
                    <a:pt x="367" y="84"/>
                  </a:lnTo>
                  <a:lnTo>
                    <a:pt x="367" y="97"/>
                  </a:lnTo>
                  <a:lnTo>
                    <a:pt x="379" y="107"/>
                  </a:lnTo>
                  <a:lnTo>
                    <a:pt x="395" y="112"/>
                  </a:lnTo>
                  <a:lnTo>
                    <a:pt x="396" y="112"/>
                  </a:lnTo>
                  <a:lnTo>
                    <a:pt x="402" y="112"/>
                  </a:lnTo>
                  <a:lnTo>
                    <a:pt x="444" y="153"/>
                  </a:lnTo>
                  <a:lnTo>
                    <a:pt x="429" y="157"/>
                  </a:lnTo>
                  <a:lnTo>
                    <a:pt x="444" y="164"/>
                  </a:lnTo>
                  <a:lnTo>
                    <a:pt x="450" y="162"/>
                  </a:lnTo>
                  <a:lnTo>
                    <a:pt x="464" y="185"/>
                  </a:lnTo>
                  <a:lnTo>
                    <a:pt x="473" y="191"/>
                  </a:lnTo>
                  <a:lnTo>
                    <a:pt x="512" y="191"/>
                  </a:lnTo>
                  <a:lnTo>
                    <a:pt x="540" y="172"/>
                  </a:lnTo>
                  <a:lnTo>
                    <a:pt x="540" y="154"/>
                  </a:lnTo>
                  <a:lnTo>
                    <a:pt x="531" y="155"/>
                  </a:lnTo>
                  <a:lnTo>
                    <a:pt x="511" y="122"/>
                  </a:lnTo>
                  <a:lnTo>
                    <a:pt x="533" y="133"/>
                  </a:lnTo>
                  <a:lnTo>
                    <a:pt x="563" y="187"/>
                  </a:lnTo>
                  <a:lnTo>
                    <a:pt x="560" y="214"/>
                  </a:lnTo>
                  <a:lnTo>
                    <a:pt x="559" y="195"/>
                  </a:lnTo>
                  <a:lnTo>
                    <a:pt x="553" y="191"/>
                  </a:lnTo>
                  <a:lnTo>
                    <a:pt x="501" y="216"/>
                  </a:lnTo>
                  <a:lnTo>
                    <a:pt x="485" y="231"/>
                  </a:lnTo>
                  <a:lnTo>
                    <a:pt x="466" y="239"/>
                  </a:lnTo>
                  <a:lnTo>
                    <a:pt x="461" y="246"/>
                  </a:lnTo>
                  <a:lnTo>
                    <a:pt x="424" y="275"/>
                  </a:lnTo>
                  <a:lnTo>
                    <a:pt x="427" y="268"/>
                  </a:lnTo>
                  <a:lnTo>
                    <a:pt x="457" y="245"/>
                  </a:lnTo>
                  <a:lnTo>
                    <a:pt x="460" y="224"/>
                  </a:lnTo>
                  <a:lnTo>
                    <a:pt x="453" y="214"/>
                  </a:lnTo>
                  <a:lnTo>
                    <a:pt x="451" y="213"/>
                  </a:lnTo>
                  <a:close/>
                </a:path>
              </a:pathLst>
            </a:custGeom>
            <a:solidFill>
              <a:srgbClr val="4BACC6"/>
            </a:solidFill>
            <a:ln w="1651">
              <a:solidFill>
                <a:srgbClr val="000000"/>
              </a:solidFill>
              <a:round/>
              <a:headEnd/>
              <a:tailEnd/>
            </a:ln>
          </p:spPr>
          <p:txBody>
            <a:bodyPr/>
            <a:lstStyle/>
            <a:p>
              <a:endParaRPr lang="en-US"/>
            </a:p>
          </p:txBody>
        </p:sp>
        <p:sp>
          <p:nvSpPr>
            <p:cNvPr id="20515" name="Freeform 34" descr="Dark downward diagonal"/>
            <p:cNvSpPr>
              <a:spLocks/>
            </p:cNvSpPr>
            <p:nvPr/>
          </p:nvSpPr>
          <p:spPr bwMode="auto">
            <a:xfrm>
              <a:off x="8093075" y="2320925"/>
              <a:ext cx="46037" cy="33338"/>
            </a:xfrm>
            <a:custGeom>
              <a:avLst/>
              <a:gdLst>
                <a:gd name="T0" fmla="*/ 0 w 59"/>
                <a:gd name="T1" fmla="*/ 28337 h 40"/>
                <a:gd name="T2" fmla="*/ 8583 w 59"/>
                <a:gd name="T3" fmla="*/ 33338 h 40"/>
                <a:gd name="T4" fmla="*/ 11704 w 59"/>
                <a:gd name="T5" fmla="*/ 28337 h 40"/>
                <a:gd name="T6" fmla="*/ 46037 w 59"/>
                <a:gd name="T7" fmla="*/ 15002 h 40"/>
                <a:gd name="T8" fmla="*/ 39795 w 59"/>
                <a:gd name="T9" fmla="*/ 7501 h 40"/>
                <a:gd name="T10" fmla="*/ 21848 w 59"/>
                <a:gd name="T11" fmla="*/ 0 h 40"/>
                <a:gd name="T12" fmla="*/ 9363 w 59"/>
                <a:gd name="T13" fmla="*/ 21670 h 40"/>
                <a:gd name="T14" fmla="*/ 0 w 59"/>
                <a:gd name="T15" fmla="*/ 28337 h 40"/>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40"/>
                <a:gd name="T26" fmla="*/ 59 w 59"/>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40">
                  <a:moveTo>
                    <a:pt x="0" y="34"/>
                  </a:moveTo>
                  <a:lnTo>
                    <a:pt x="11" y="40"/>
                  </a:lnTo>
                  <a:lnTo>
                    <a:pt x="15" y="34"/>
                  </a:lnTo>
                  <a:lnTo>
                    <a:pt x="59" y="18"/>
                  </a:lnTo>
                  <a:lnTo>
                    <a:pt x="51" y="9"/>
                  </a:lnTo>
                  <a:lnTo>
                    <a:pt x="28" y="0"/>
                  </a:lnTo>
                  <a:lnTo>
                    <a:pt x="12" y="26"/>
                  </a:lnTo>
                  <a:lnTo>
                    <a:pt x="0" y="34"/>
                  </a:lnTo>
                  <a:close/>
                </a:path>
              </a:pathLst>
            </a:custGeom>
            <a:solidFill>
              <a:srgbClr val="4BACC6"/>
            </a:solidFill>
            <a:ln w="1651">
              <a:solidFill>
                <a:srgbClr val="000000"/>
              </a:solidFill>
              <a:round/>
              <a:headEnd/>
              <a:tailEnd/>
            </a:ln>
          </p:spPr>
          <p:txBody>
            <a:bodyPr/>
            <a:lstStyle/>
            <a:p>
              <a:endParaRPr lang="en-US"/>
            </a:p>
          </p:txBody>
        </p:sp>
        <p:sp>
          <p:nvSpPr>
            <p:cNvPr id="20516" name="Freeform 35" descr="Dark downward diagonal"/>
            <p:cNvSpPr>
              <a:spLocks/>
            </p:cNvSpPr>
            <p:nvPr/>
          </p:nvSpPr>
          <p:spPr bwMode="auto">
            <a:xfrm>
              <a:off x="8161338" y="2317750"/>
              <a:ext cx="34925" cy="23813"/>
            </a:xfrm>
            <a:custGeom>
              <a:avLst/>
              <a:gdLst>
                <a:gd name="T0" fmla="*/ 0 w 43"/>
                <a:gd name="T1" fmla="*/ 18886 h 29"/>
                <a:gd name="T2" fmla="*/ 812 w 43"/>
                <a:gd name="T3" fmla="*/ 21350 h 29"/>
                <a:gd name="T4" fmla="*/ 26803 w 43"/>
                <a:gd name="T5" fmla="*/ 23813 h 29"/>
                <a:gd name="T6" fmla="*/ 34925 w 43"/>
                <a:gd name="T7" fmla="*/ 9033 h 29"/>
                <a:gd name="T8" fmla="*/ 33301 w 43"/>
                <a:gd name="T9" fmla="*/ 7390 h 29"/>
                <a:gd name="T10" fmla="*/ 23554 w 43"/>
                <a:gd name="T11" fmla="*/ 0 h 29"/>
                <a:gd name="T12" fmla="*/ 28427 w 43"/>
                <a:gd name="T13" fmla="*/ 8211 h 29"/>
                <a:gd name="T14" fmla="*/ 23554 w 43"/>
                <a:gd name="T15" fmla="*/ 14780 h 29"/>
                <a:gd name="T16" fmla="*/ 8934 w 43"/>
                <a:gd name="T17" fmla="*/ 20528 h 29"/>
                <a:gd name="T18" fmla="*/ 0 w 43"/>
                <a:gd name="T19" fmla="*/ 1888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29"/>
                <a:gd name="T32" fmla="*/ 43 w 43"/>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29">
                  <a:moveTo>
                    <a:pt x="0" y="23"/>
                  </a:moveTo>
                  <a:lnTo>
                    <a:pt x="1" y="26"/>
                  </a:lnTo>
                  <a:lnTo>
                    <a:pt x="33" y="29"/>
                  </a:lnTo>
                  <a:lnTo>
                    <a:pt x="43" y="11"/>
                  </a:lnTo>
                  <a:lnTo>
                    <a:pt x="41" y="9"/>
                  </a:lnTo>
                  <a:lnTo>
                    <a:pt x="29" y="0"/>
                  </a:lnTo>
                  <a:lnTo>
                    <a:pt x="35" y="10"/>
                  </a:lnTo>
                  <a:lnTo>
                    <a:pt x="29" y="18"/>
                  </a:lnTo>
                  <a:lnTo>
                    <a:pt x="11" y="25"/>
                  </a:lnTo>
                  <a:lnTo>
                    <a:pt x="0" y="23"/>
                  </a:lnTo>
                  <a:close/>
                </a:path>
              </a:pathLst>
            </a:custGeom>
            <a:solidFill>
              <a:srgbClr val="4BACC6"/>
            </a:solidFill>
            <a:ln w="1651">
              <a:solidFill>
                <a:srgbClr val="000000"/>
              </a:solidFill>
              <a:round/>
              <a:headEnd/>
              <a:tailEnd/>
            </a:ln>
          </p:spPr>
          <p:txBody>
            <a:bodyPr/>
            <a:lstStyle/>
            <a:p>
              <a:endParaRPr lang="en-US"/>
            </a:p>
          </p:txBody>
        </p:sp>
        <p:sp>
          <p:nvSpPr>
            <p:cNvPr id="20517" name="Freeform 36"/>
            <p:cNvSpPr>
              <a:spLocks/>
            </p:cNvSpPr>
            <p:nvPr/>
          </p:nvSpPr>
          <p:spPr bwMode="auto">
            <a:xfrm>
              <a:off x="7812088" y="1774825"/>
              <a:ext cx="219075" cy="417513"/>
            </a:xfrm>
            <a:custGeom>
              <a:avLst/>
              <a:gdLst>
                <a:gd name="T0" fmla="*/ 4762 w 276"/>
                <a:gd name="T1" fmla="*/ 284704 h 525"/>
                <a:gd name="T2" fmla="*/ 3175 w 276"/>
                <a:gd name="T3" fmla="*/ 281523 h 525"/>
                <a:gd name="T4" fmla="*/ 7937 w 276"/>
                <a:gd name="T5" fmla="*/ 262437 h 525"/>
                <a:gd name="T6" fmla="*/ 12700 w 276"/>
                <a:gd name="T7" fmla="*/ 256075 h 525"/>
                <a:gd name="T8" fmla="*/ 13494 w 276"/>
                <a:gd name="T9" fmla="*/ 219493 h 525"/>
                <a:gd name="T10" fmla="*/ 17462 w 276"/>
                <a:gd name="T11" fmla="*/ 198816 h 525"/>
                <a:gd name="T12" fmla="*/ 15081 w 276"/>
                <a:gd name="T13" fmla="*/ 194044 h 525"/>
                <a:gd name="T14" fmla="*/ 8731 w 276"/>
                <a:gd name="T15" fmla="*/ 180525 h 525"/>
                <a:gd name="T16" fmla="*/ 12700 w 276"/>
                <a:gd name="T17" fmla="*/ 168596 h 525"/>
                <a:gd name="T18" fmla="*/ 30162 w 276"/>
                <a:gd name="T19" fmla="*/ 160643 h 525"/>
                <a:gd name="T20" fmla="*/ 32544 w 276"/>
                <a:gd name="T21" fmla="*/ 155871 h 525"/>
                <a:gd name="T22" fmla="*/ 36512 w 276"/>
                <a:gd name="T23" fmla="*/ 150305 h 525"/>
                <a:gd name="T24" fmla="*/ 53181 w 276"/>
                <a:gd name="T25" fmla="*/ 132014 h 525"/>
                <a:gd name="T26" fmla="*/ 36512 w 276"/>
                <a:gd name="T27" fmla="*/ 96227 h 525"/>
                <a:gd name="T28" fmla="*/ 46037 w 276"/>
                <a:gd name="T29" fmla="*/ 67597 h 525"/>
                <a:gd name="T30" fmla="*/ 40481 w 276"/>
                <a:gd name="T31" fmla="*/ 53283 h 525"/>
                <a:gd name="T32" fmla="*/ 38100 w 276"/>
                <a:gd name="T33" fmla="*/ 19086 h 525"/>
                <a:gd name="T34" fmla="*/ 58737 w 276"/>
                <a:gd name="T35" fmla="*/ 9543 h 525"/>
                <a:gd name="T36" fmla="*/ 61119 w 276"/>
                <a:gd name="T37" fmla="*/ 11134 h 525"/>
                <a:gd name="T38" fmla="*/ 73025 w 276"/>
                <a:gd name="T39" fmla="*/ 7953 h 525"/>
                <a:gd name="T40" fmla="*/ 73819 w 276"/>
                <a:gd name="T41" fmla="*/ 0 h 525"/>
                <a:gd name="T42" fmla="*/ 78581 w 276"/>
                <a:gd name="T43" fmla="*/ 7157 h 525"/>
                <a:gd name="T44" fmla="*/ 80962 w 276"/>
                <a:gd name="T45" fmla="*/ 13519 h 525"/>
                <a:gd name="T46" fmla="*/ 104775 w 276"/>
                <a:gd name="T47" fmla="*/ 79526 h 525"/>
                <a:gd name="T48" fmla="*/ 129381 w 276"/>
                <a:gd name="T49" fmla="*/ 146328 h 525"/>
                <a:gd name="T50" fmla="*/ 130175 w 276"/>
                <a:gd name="T51" fmla="*/ 151895 h 525"/>
                <a:gd name="T52" fmla="*/ 142875 w 276"/>
                <a:gd name="T53" fmla="*/ 188477 h 525"/>
                <a:gd name="T54" fmla="*/ 153194 w 276"/>
                <a:gd name="T55" fmla="*/ 218697 h 525"/>
                <a:gd name="T56" fmla="*/ 155575 w 276"/>
                <a:gd name="T57" fmla="*/ 225059 h 525"/>
                <a:gd name="T58" fmla="*/ 167481 w 276"/>
                <a:gd name="T59" fmla="*/ 253689 h 525"/>
                <a:gd name="T60" fmla="*/ 176212 w 276"/>
                <a:gd name="T61" fmla="*/ 283114 h 525"/>
                <a:gd name="T62" fmla="*/ 195262 w 276"/>
                <a:gd name="T63" fmla="*/ 293452 h 525"/>
                <a:gd name="T64" fmla="*/ 203200 w 276"/>
                <a:gd name="T65" fmla="*/ 311743 h 525"/>
                <a:gd name="T66" fmla="*/ 213519 w 276"/>
                <a:gd name="T67" fmla="*/ 315719 h 525"/>
                <a:gd name="T68" fmla="*/ 219075 w 276"/>
                <a:gd name="T69" fmla="*/ 318105 h 525"/>
                <a:gd name="T70" fmla="*/ 218281 w 276"/>
                <a:gd name="T71" fmla="*/ 318105 h 525"/>
                <a:gd name="T72" fmla="*/ 215106 w 276"/>
                <a:gd name="T73" fmla="*/ 341168 h 525"/>
                <a:gd name="T74" fmla="*/ 215106 w 276"/>
                <a:gd name="T75" fmla="*/ 349120 h 525"/>
                <a:gd name="T76" fmla="*/ 188912 w 276"/>
                <a:gd name="T77" fmla="*/ 356278 h 525"/>
                <a:gd name="T78" fmla="*/ 188119 w 276"/>
                <a:gd name="T79" fmla="*/ 365821 h 525"/>
                <a:gd name="T80" fmla="*/ 169862 w 276"/>
                <a:gd name="T81" fmla="*/ 380931 h 525"/>
                <a:gd name="T82" fmla="*/ 168275 w 276"/>
                <a:gd name="T83" fmla="*/ 381726 h 525"/>
                <a:gd name="T84" fmla="*/ 167481 w 276"/>
                <a:gd name="T85" fmla="*/ 383317 h 525"/>
                <a:gd name="T86" fmla="*/ 165894 w 276"/>
                <a:gd name="T87" fmla="*/ 388088 h 525"/>
                <a:gd name="T88" fmla="*/ 93662 w 276"/>
                <a:gd name="T89" fmla="*/ 403198 h 525"/>
                <a:gd name="T90" fmla="*/ 89694 w 276"/>
                <a:gd name="T91" fmla="*/ 404789 h 525"/>
                <a:gd name="T92" fmla="*/ 85725 w 276"/>
                <a:gd name="T93" fmla="*/ 405584 h 525"/>
                <a:gd name="T94" fmla="*/ 73819 w 276"/>
                <a:gd name="T95" fmla="*/ 407970 h 525"/>
                <a:gd name="T96" fmla="*/ 46831 w 276"/>
                <a:gd name="T97" fmla="*/ 412741 h 525"/>
                <a:gd name="T98" fmla="*/ 40481 w 276"/>
                <a:gd name="T99" fmla="*/ 414332 h 525"/>
                <a:gd name="T100" fmla="*/ 36512 w 276"/>
                <a:gd name="T101" fmla="*/ 415127 h 525"/>
                <a:gd name="T102" fmla="*/ 26194 w 276"/>
                <a:gd name="T103" fmla="*/ 417513 h 525"/>
                <a:gd name="T104" fmla="*/ 7937 w 276"/>
                <a:gd name="T105" fmla="*/ 386498 h 525"/>
                <a:gd name="T106" fmla="*/ 15081 w 276"/>
                <a:gd name="T107" fmla="*/ 376159 h 525"/>
                <a:gd name="T108" fmla="*/ 8731 w 276"/>
                <a:gd name="T109" fmla="*/ 352301 h 525"/>
                <a:gd name="T110" fmla="*/ 7937 w 276"/>
                <a:gd name="T111" fmla="*/ 341963 h 525"/>
                <a:gd name="T112" fmla="*/ 3175 w 276"/>
                <a:gd name="T113" fmla="*/ 302200 h 525"/>
                <a:gd name="T114" fmla="*/ 0 w 276"/>
                <a:gd name="T115" fmla="*/ 289476 h 525"/>
                <a:gd name="T116" fmla="*/ 4762 w 276"/>
                <a:gd name="T117" fmla="*/ 284704 h 5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6"/>
                <a:gd name="T178" fmla="*/ 0 h 525"/>
                <a:gd name="T179" fmla="*/ 276 w 276"/>
                <a:gd name="T180" fmla="*/ 525 h 5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6" h="525">
                  <a:moveTo>
                    <a:pt x="6" y="358"/>
                  </a:moveTo>
                  <a:lnTo>
                    <a:pt x="4" y="354"/>
                  </a:lnTo>
                  <a:lnTo>
                    <a:pt x="10" y="330"/>
                  </a:lnTo>
                  <a:lnTo>
                    <a:pt x="16" y="322"/>
                  </a:lnTo>
                  <a:lnTo>
                    <a:pt x="17" y="276"/>
                  </a:lnTo>
                  <a:lnTo>
                    <a:pt x="22" y="250"/>
                  </a:lnTo>
                  <a:lnTo>
                    <a:pt x="19" y="244"/>
                  </a:lnTo>
                  <a:lnTo>
                    <a:pt x="11" y="227"/>
                  </a:lnTo>
                  <a:lnTo>
                    <a:pt x="16" y="212"/>
                  </a:lnTo>
                  <a:lnTo>
                    <a:pt x="38" y="202"/>
                  </a:lnTo>
                  <a:lnTo>
                    <a:pt x="41" y="196"/>
                  </a:lnTo>
                  <a:lnTo>
                    <a:pt x="46" y="189"/>
                  </a:lnTo>
                  <a:lnTo>
                    <a:pt x="67" y="166"/>
                  </a:lnTo>
                  <a:lnTo>
                    <a:pt x="46" y="121"/>
                  </a:lnTo>
                  <a:lnTo>
                    <a:pt x="58" y="85"/>
                  </a:lnTo>
                  <a:lnTo>
                    <a:pt x="51" y="67"/>
                  </a:lnTo>
                  <a:lnTo>
                    <a:pt x="48" y="24"/>
                  </a:lnTo>
                  <a:lnTo>
                    <a:pt x="74" y="12"/>
                  </a:lnTo>
                  <a:lnTo>
                    <a:pt x="77" y="14"/>
                  </a:lnTo>
                  <a:lnTo>
                    <a:pt x="92" y="10"/>
                  </a:lnTo>
                  <a:lnTo>
                    <a:pt x="93" y="0"/>
                  </a:lnTo>
                  <a:lnTo>
                    <a:pt x="99" y="9"/>
                  </a:lnTo>
                  <a:lnTo>
                    <a:pt x="102" y="17"/>
                  </a:lnTo>
                  <a:lnTo>
                    <a:pt x="132" y="100"/>
                  </a:lnTo>
                  <a:lnTo>
                    <a:pt x="163" y="184"/>
                  </a:lnTo>
                  <a:lnTo>
                    <a:pt x="164" y="191"/>
                  </a:lnTo>
                  <a:lnTo>
                    <a:pt x="180" y="237"/>
                  </a:lnTo>
                  <a:lnTo>
                    <a:pt x="193" y="275"/>
                  </a:lnTo>
                  <a:lnTo>
                    <a:pt x="196" y="283"/>
                  </a:lnTo>
                  <a:lnTo>
                    <a:pt x="211" y="319"/>
                  </a:lnTo>
                  <a:lnTo>
                    <a:pt x="222" y="356"/>
                  </a:lnTo>
                  <a:lnTo>
                    <a:pt x="246" y="369"/>
                  </a:lnTo>
                  <a:lnTo>
                    <a:pt x="256" y="392"/>
                  </a:lnTo>
                  <a:lnTo>
                    <a:pt x="269" y="397"/>
                  </a:lnTo>
                  <a:lnTo>
                    <a:pt x="276" y="400"/>
                  </a:lnTo>
                  <a:lnTo>
                    <a:pt x="275" y="400"/>
                  </a:lnTo>
                  <a:lnTo>
                    <a:pt x="271" y="429"/>
                  </a:lnTo>
                  <a:lnTo>
                    <a:pt x="271" y="439"/>
                  </a:lnTo>
                  <a:lnTo>
                    <a:pt x="238" y="448"/>
                  </a:lnTo>
                  <a:lnTo>
                    <a:pt x="237" y="460"/>
                  </a:lnTo>
                  <a:lnTo>
                    <a:pt x="214" y="479"/>
                  </a:lnTo>
                  <a:lnTo>
                    <a:pt x="212" y="480"/>
                  </a:lnTo>
                  <a:lnTo>
                    <a:pt x="211" y="482"/>
                  </a:lnTo>
                  <a:lnTo>
                    <a:pt x="209" y="488"/>
                  </a:lnTo>
                  <a:lnTo>
                    <a:pt x="118" y="507"/>
                  </a:lnTo>
                  <a:lnTo>
                    <a:pt x="113" y="509"/>
                  </a:lnTo>
                  <a:lnTo>
                    <a:pt x="108" y="510"/>
                  </a:lnTo>
                  <a:lnTo>
                    <a:pt x="93" y="513"/>
                  </a:lnTo>
                  <a:lnTo>
                    <a:pt x="59" y="519"/>
                  </a:lnTo>
                  <a:lnTo>
                    <a:pt x="51" y="521"/>
                  </a:lnTo>
                  <a:lnTo>
                    <a:pt x="46" y="522"/>
                  </a:lnTo>
                  <a:lnTo>
                    <a:pt x="33" y="525"/>
                  </a:lnTo>
                  <a:lnTo>
                    <a:pt x="10" y="486"/>
                  </a:lnTo>
                  <a:lnTo>
                    <a:pt x="19" y="473"/>
                  </a:lnTo>
                  <a:lnTo>
                    <a:pt x="11" y="443"/>
                  </a:lnTo>
                  <a:lnTo>
                    <a:pt x="10" y="430"/>
                  </a:lnTo>
                  <a:lnTo>
                    <a:pt x="4" y="380"/>
                  </a:lnTo>
                  <a:lnTo>
                    <a:pt x="0" y="364"/>
                  </a:lnTo>
                  <a:lnTo>
                    <a:pt x="6" y="358"/>
                  </a:lnTo>
                  <a:close/>
                </a:path>
              </a:pathLst>
            </a:custGeom>
            <a:solidFill>
              <a:srgbClr val="4F81BD"/>
            </a:solidFill>
            <a:ln w="1651">
              <a:solidFill>
                <a:srgbClr val="000000"/>
              </a:solidFill>
              <a:round/>
              <a:headEnd/>
              <a:tailEnd/>
            </a:ln>
          </p:spPr>
          <p:txBody>
            <a:bodyPr/>
            <a:lstStyle/>
            <a:p>
              <a:endParaRPr lang="en-US"/>
            </a:p>
          </p:txBody>
        </p:sp>
        <p:sp>
          <p:nvSpPr>
            <p:cNvPr id="20518" name="Freeform 37" descr="Wide downward diagonal"/>
            <p:cNvSpPr>
              <a:spLocks/>
            </p:cNvSpPr>
            <p:nvPr/>
          </p:nvSpPr>
          <p:spPr bwMode="auto">
            <a:xfrm>
              <a:off x="6978650" y="1879600"/>
              <a:ext cx="993775" cy="690563"/>
            </a:xfrm>
            <a:custGeom>
              <a:avLst/>
              <a:gdLst>
                <a:gd name="T0" fmla="*/ 713012 w 1253"/>
                <a:gd name="T1" fmla="*/ 594739 h 872"/>
                <a:gd name="T2" fmla="*/ 697149 w 1253"/>
                <a:gd name="T3" fmla="*/ 590780 h 872"/>
                <a:gd name="T4" fmla="*/ 646390 w 1253"/>
                <a:gd name="T5" fmla="*/ 574149 h 872"/>
                <a:gd name="T6" fmla="*/ 621010 w 1253"/>
                <a:gd name="T7" fmla="*/ 566230 h 872"/>
                <a:gd name="T8" fmla="*/ 587699 w 1253"/>
                <a:gd name="T9" fmla="*/ 525050 h 872"/>
                <a:gd name="T10" fmla="*/ 541699 w 1253"/>
                <a:gd name="T11" fmla="*/ 495748 h 872"/>
                <a:gd name="T12" fmla="*/ 463973 w 1253"/>
                <a:gd name="T13" fmla="*/ 511587 h 872"/>
                <a:gd name="T14" fmla="*/ 433835 w 1253"/>
                <a:gd name="T15" fmla="*/ 517922 h 872"/>
                <a:gd name="T16" fmla="*/ 357696 w 1253"/>
                <a:gd name="T17" fmla="*/ 531385 h 872"/>
                <a:gd name="T18" fmla="*/ 281556 w 1253"/>
                <a:gd name="T19" fmla="*/ 545640 h 872"/>
                <a:gd name="T20" fmla="*/ 253004 w 1253"/>
                <a:gd name="T21" fmla="*/ 551975 h 872"/>
                <a:gd name="T22" fmla="*/ 191934 w 1253"/>
                <a:gd name="T23" fmla="*/ 562270 h 872"/>
                <a:gd name="T24" fmla="*/ 111036 w 1253"/>
                <a:gd name="T25" fmla="*/ 577317 h 872"/>
                <a:gd name="T26" fmla="*/ 78519 w 1253"/>
                <a:gd name="T27" fmla="*/ 582069 h 872"/>
                <a:gd name="T28" fmla="*/ 7931 w 1253"/>
                <a:gd name="T29" fmla="*/ 593948 h 872"/>
                <a:gd name="T30" fmla="*/ 65829 w 1253"/>
                <a:gd name="T31" fmla="*/ 495748 h 872"/>
                <a:gd name="T32" fmla="*/ 68208 w 1253"/>
                <a:gd name="T33" fmla="*/ 430810 h 872"/>
                <a:gd name="T34" fmla="*/ 121347 w 1253"/>
                <a:gd name="T35" fmla="*/ 362704 h 872"/>
                <a:gd name="T36" fmla="*/ 207797 w 1253"/>
                <a:gd name="T37" fmla="*/ 353201 h 872"/>
                <a:gd name="T38" fmla="*/ 299005 w 1253"/>
                <a:gd name="T39" fmla="*/ 346073 h 872"/>
                <a:gd name="T40" fmla="*/ 355316 w 1253"/>
                <a:gd name="T41" fmla="*/ 298558 h 872"/>
                <a:gd name="T42" fmla="*/ 371972 w 1253"/>
                <a:gd name="T43" fmla="*/ 248666 h 872"/>
                <a:gd name="T44" fmla="*/ 379903 w 1253"/>
                <a:gd name="T45" fmla="*/ 230452 h 872"/>
                <a:gd name="T46" fmla="*/ 345006 w 1253"/>
                <a:gd name="T47" fmla="*/ 217781 h 872"/>
                <a:gd name="T48" fmla="*/ 387834 w 1253"/>
                <a:gd name="T49" fmla="*/ 155218 h 872"/>
                <a:gd name="T50" fmla="*/ 459214 w 1253"/>
                <a:gd name="T51" fmla="*/ 61771 h 872"/>
                <a:gd name="T52" fmla="*/ 503629 w 1253"/>
                <a:gd name="T53" fmla="*/ 36429 h 872"/>
                <a:gd name="T54" fmla="*/ 630528 w 1253"/>
                <a:gd name="T55" fmla="*/ 8711 h 872"/>
                <a:gd name="T56" fmla="*/ 678908 w 1253"/>
                <a:gd name="T57" fmla="*/ 66522 h 872"/>
                <a:gd name="T58" fmla="*/ 690011 w 1253"/>
                <a:gd name="T59" fmla="*/ 121957 h 872"/>
                <a:gd name="T60" fmla="*/ 711425 w 1253"/>
                <a:gd name="T61" fmla="*/ 185312 h 872"/>
                <a:gd name="T62" fmla="*/ 743150 w 1253"/>
                <a:gd name="T63" fmla="*/ 256585 h 872"/>
                <a:gd name="T64" fmla="*/ 762185 w 1253"/>
                <a:gd name="T65" fmla="*/ 331027 h 872"/>
                <a:gd name="T66" fmla="*/ 762978 w 1253"/>
                <a:gd name="T67" fmla="*/ 369039 h 872"/>
                <a:gd name="T68" fmla="*/ 765357 w 1253"/>
                <a:gd name="T69" fmla="*/ 440313 h 872"/>
                <a:gd name="T70" fmla="*/ 778047 w 1253"/>
                <a:gd name="T71" fmla="*/ 503668 h 872"/>
                <a:gd name="T72" fmla="*/ 785185 w 1253"/>
                <a:gd name="T73" fmla="*/ 536137 h 872"/>
                <a:gd name="T74" fmla="*/ 787565 w 1253"/>
                <a:gd name="T75" fmla="*/ 602659 h 872"/>
                <a:gd name="T76" fmla="*/ 778047 w 1253"/>
                <a:gd name="T77" fmla="*/ 624041 h 872"/>
                <a:gd name="T78" fmla="*/ 808979 w 1253"/>
                <a:gd name="T79" fmla="*/ 607410 h 872"/>
                <a:gd name="T80" fmla="*/ 910498 w 1253"/>
                <a:gd name="T81" fmla="*/ 574941 h 872"/>
                <a:gd name="T82" fmla="*/ 955705 w 1253"/>
                <a:gd name="T83" fmla="*/ 555143 h 872"/>
                <a:gd name="T84" fmla="*/ 961257 w 1253"/>
                <a:gd name="T85" fmla="*/ 572565 h 872"/>
                <a:gd name="T86" fmla="*/ 791530 w 1253"/>
                <a:gd name="T87" fmla="*/ 664429 h 872"/>
                <a:gd name="T88" fmla="*/ 762185 w 1253"/>
                <a:gd name="T89" fmla="*/ 673141 h 872"/>
                <a:gd name="T90" fmla="*/ 732840 w 1253"/>
                <a:gd name="T91" fmla="*/ 690563 h 872"/>
                <a:gd name="T92" fmla="*/ 735219 w 1253"/>
                <a:gd name="T93" fmla="*/ 670765 h 872"/>
                <a:gd name="T94" fmla="*/ 747909 w 1253"/>
                <a:gd name="T95" fmla="*/ 663637 h 872"/>
                <a:gd name="T96" fmla="*/ 752667 w 1253"/>
                <a:gd name="T97" fmla="*/ 645423 h 872"/>
                <a:gd name="T98" fmla="*/ 758219 w 1253"/>
                <a:gd name="T99" fmla="*/ 624041 h 872"/>
                <a:gd name="T100" fmla="*/ 758219 w 1253"/>
                <a:gd name="T101" fmla="*/ 607410 h 8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53"/>
                <a:gd name="T154" fmla="*/ 0 h 872"/>
                <a:gd name="T155" fmla="*/ 1253 w 1253"/>
                <a:gd name="T156" fmla="*/ 872 h 8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53" h="872">
                  <a:moveTo>
                    <a:pt x="956" y="767"/>
                  </a:moveTo>
                  <a:lnTo>
                    <a:pt x="955" y="767"/>
                  </a:lnTo>
                  <a:lnTo>
                    <a:pt x="913" y="755"/>
                  </a:lnTo>
                  <a:lnTo>
                    <a:pt x="899" y="751"/>
                  </a:lnTo>
                  <a:lnTo>
                    <a:pt x="898" y="751"/>
                  </a:lnTo>
                  <a:lnTo>
                    <a:pt x="897" y="750"/>
                  </a:lnTo>
                  <a:lnTo>
                    <a:pt x="891" y="748"/>
                  </a:lnTo>
                  <a:lnTo>
                    <a:pt x="879" y="746"/>
                  </a:lnTo>
                  <a:lnTo>
                    <a:pt x="873" y="743"/>
                  </a:lnTo>
                  <a:lnTo>
                    <a:pt x="856" y="738"/>
                  </a:lnTo>
                  <a:lnTo>
                    <a:pt x="841" y="732"/>
                  </a:lnTo>
                  <a:lnTo>
                    <a:pt x="815" y="725"/>
                  </a:lnTo>
                  <a:lnTo>
                    <a:pt x="814" y="722"/>
                  </a:lnTo>
                  <a:lnTo>
                    <a:pt x="803" y="714"/>
                  </a:lnTo>
                  <a:lnTo>
                    <a:pt x="802" y="714"/>
                  </a:lnTo>
                  <a:lnTo>
                    <a:pt x="783" y="715"/>
                  </a:lnTo>
                  <a:lnTo>
                    <a:pt x="761" y="706"/>
                  </a:lnTo>
                  <a:lnTo>
                    <a:pt x="745" y="692"/>
                  </a:lnTo>
                  <a:lnTo>
                    <a:pt x="748" y="686"/>
                  </a:lnTo>
                  <a:lnTo>
                    <a:pt x="741" y="663"/>
                  </a:lnTo>
                  <a:lnTo>
                    <a:pt x="722" y="647"/>
                  </a:lnTo>
                  <a:lnTo>
                    <a:pt x="718" y="644"/>
                  </a:lnTo>
                  <a:lnTo>
                    <a:pt x="706" y="648"/>
                  </a:lnTo>
                  <a:lnTo>
                    <a:pt x="683" y="626"/>
                  </a:lnTo>
                  <a:lnTo>
                    <a:pt x="680" y="626"/>
                  </a:lnTo>
                  <a:lnTo>
                    <a:pt x="664" y="630"/>
                  </a:lnTo>
                  <a:lnTo>
                    <a:pt x="616" y="639"/>
                  </a:lnTo>
                  <a:lnTo>
                    <a:pt x="585" y="646"/>
                  </a:lnTo>
                  <a:lnTo>
                    <a:pt x="569" y="648"/>
                  </a:lnTo>
                  <a:lnTo>
                    <a:pt x="566" y="650"/>
                  </a:lnTo>
                  <a:lnTo>
                    <a:pt x="563" y="650"/>
                  </a:lnTo>
                  <a:lnTo>
                    <a:pt x="547" y="654"/>
                  </a:lnTo>
                  <a:lnTo>
                    <a:pt x="528" y="658"/>
                  </a:lnTo>
                  <a:lnTo>
                    <a:pt x="501" y="661"/>
                  </a:lnTo>
                  <a:lnTo>
                    <a:pt x="464" y="669"/>
                  </a:lnTo>
                  <a:lnTo>
                    <a:pt x="451" y="671"/>
                  </a:lnTo>
                  <a:lnTo>
                    <a:pt x="444" y="673"/>
                  </a:lnTo>
                  <a:lnTo>
                    <a:pt x="438" y="673"/>
                  </a:lnTo>
                  <a:lnTo>
                    <a:pt x="421" y="677"/>
                  </a:lnTo>
                  <a:lnTo>
                    <a:pt x="355" y="689"/>
                  </a:lnTo>
                  <a:lnTo>
                    <a:pt x="339" y="693"/>
                  </a:lnTo>
                  <a:lnTo>
                    <a:pt x="338" y="693"/>
                  </a:lnTo>
                  <a:lnTo>
                    <a:pt x="325" y="696"/>
                  </a:lnTo>
                  <a:lnTo>
                    <a:pt x="319" y="697"/>
                  </a:lnTo>
                  <a:lnTo>
                    <a:pt x="294" y="701"/>
                  </a:lnTo>
                  <a:lnTo>
                    <a:pt x="261" y="706"/>
                  </a:lnTo>
                  <a:lnTo>
                    <a:pt x="247" y="709"/>
                  </a:lnTo>
                  <a:lnTo>
                    <a:pt x="242" y="710"/>
                  </a:lnTo>
                  <a:lnTo>
                    <a:pt x="233" y="711"/>
                  </a:lnTo>
                  <a:lnTo>
                    <a:pt x="183" y="721"/>
                  </a:lnTo>
                  <a:lnTo>
                    <a:pt x="149" y="727"/>
                  </a:lnTo>
                  <a:lnTo>
                    <a:pt x="140" y="729"/>
                  </a:lnTo>
                  <a:lnTo>
                    <a:pt x="128" y="730"/>
                  </a:lnTo>
                  <a:lnTo>
                    <a:pt x="127" y="731"/>
                  </a:lnTo>
                  <a:lnTo>
                    <a:pt x="117" y="732"/>
                  </a:lnTo>
                  <a:lnTo>
                    <a:pt x="99" y="735"/>
                  </a:lnTo>
                  <a:lnTo>
                    <a:pt x="54" y="743"/>
                  </a:lnTo>
                  <a:lnTo>
                    <a:pt x="34" y="747"/>
                  </a:lnTo>
                  <a:lnTo>
                    <a:pt x="26" y="747"/>
                  </a:lnTo>
                  <a:lnTo>
                    <a:pt x="10" y="750"/>
                  </a:lnTo>
                  <a:lnTo>
                    <a:pt x="0" y="700"/>
                  </a:lnTo>
                  <a:lnTo>
                    <a:pt x="19" y="685"/>
                  </a:lnTo>
                  <a:lnTo>
                    <a:pt x="58" y="644"/>
                  </a:lnTo>
                  <a:lnTo>
                    <a:pt x="83" y="626"/>
                  </a:lnTo>
                  <a:lnTo>
                    <a:pt x="99" y="597"/>
                  </a:lnTo>
                  <a:lnTo>
                    <a:pt x="112" y="587"/>
                  </a:lnTo>
                  <a:lnTo>
                    <a:pt x="100" y="550"/>
                  </a:lnTo>
                  <a:lnTo>
                    <a:pt x="86" y="544"/>
                  </a:lnTo>
                  <a:lnTo>
                    <a:pt x="82" y="530"/>
                  </a:lnTo>
                  <a:lnTo>
                    <a:pt x="73" y="522"/>
                  </a:lnTo>
                  <a:lnTo>
                    <a:pt x="66" y="494"/>
                  </a:lnTo>
                  <a:lnTo>
                    <a:pt x="153" y="458"/>
                  </a:lnTo>
                  <a:lnTo>
                    <a:pt x="201" y="448"/>
                  </a:lnTo>
                  <a:lnTo>
                    <a:pt x="202" y="448"/>
                  </a:lnTo>
                  <a:lnTo>
                    <a:pt x="224" y="446"/>
                  </a:lnTo>
                  <a:lnTo>
                    <a:pt x="262" y="446"/>
                  </a:lnTo>
                  <a:lnTo>
                    <a:pt x="298" y="458"/>
                  </a:lnTo>
                  <a:lnTo>
                    <a:pt x="320" y="446"/>
                  </a:lnTo>
                  <a:lnTo>
                    <a:pt x="357" y="437"/>
                  </a:lnTo>
                  <a:lnTo>
                    <a:pt x="377" y="437"/>
                  </a:lnTo>
                  <a:lnTo>
                    <a:pt x="416" y="414"/>
                  </a:lnTo>
                  <a:lnTo>
                    <a:pt x="424" y="408"/>
                  </a:lnTo>
                  <a:lnTo>
                    <a:pt x="428" y="397"/>
                  </a:lnTo>
                  <a:lnTo>
                    <a:pt x="448" y="377"/>
                  </a:lnTo>
                  <a:lnTo>
                    <a:pt x="477" y="367"/>
                  </a:lnTo>
                  <a:lnTo>
                    <a:pt x="482" y="347"/>
                  </a:lnTo>
                  <a:lnTo>
                    <a:pt x="479" y="337"/>
                  </a:lnTo>
                  <a:lnTo>
                    <a:pt x="469" y="314"/>
                  </a:lnTo>
                  <a:lnTo>
                    <a:pt x="461" y="312"/>
                  </a:lnTo>
                  <a:lnTo>
                    <a:pt x="459" y="302"/>
                  </a:lnTo>
                  <a:lnTo>
                    <a:pt x="467" y="302"/>
                  </a:lnTo>
                  <a:lnTo>
                    <a:pt x="479" y="291"/>
                  </a:lnTo>
                  <a:lnTo>
                    <a:pt x="459" y="284"/>
                  </a:lnTo>
                  <a:lnTo>
                    <a:pt x="454" y="287"/>
                  </a:lnTo>
                  <a:lnTo>
                    <a:pt x="454" y="279"/>
                  </a:lnTo>
                  <a:lnTo>
                    <a:pt x="435" y="275"/>
                  </a:lnTo>
                  <a:lnTo>
                    <a:pt x="438" y="243"/>
                  </a:lnTo>
                  <a:lnTo>
                    <a:pt x="459" y="230"/>
                  </a:lnTo>
                  <a:lnTo>
                    <a:pt x="457" y="224"/>
                  </a:lnTo>
                  <a:lnTo>
                    <a:pt x="489" y="196"/>
                  </a:lnTo>
                  <a:lnTo>
                    <a:pt x="496" y="191"/>
                  </a:lnTo>
                  <a:lnTo>
                    <a:pt x="501" y="178"/>
                  </a:lnTo>
                  <a:lnTo>
                    <a:pt x="557" y="95"/>
                  </a:lnTo>
                  <a:lnTo>
                    <a:pt x="579" y="78"/>
                  </a:lnTo>
                  <a:lnTo>
                    <a:pt x="579" y="75"/>
                  </a:lnTo>
                  <a:lnTo>
                    <a:pt x="614" y="49"/>
                  </a:lnTo>
                  <a:lnTo>
                    <a:pt x="635" y="47"/>
                  </a:lnTo>
                  <a:lnTo>
                    <a:pt x="635" y="46"/>
                  </a:lnTo>
                  <a:lnTo>
                    <a:pt x="638" y="45"/>
                  </a:lnTo>
                  <a:lnTo>
                    <a:pt x="736" y="25"/>
                  </a:lnTo>
                  <a:lnTo>
                    <a:pt x="741" y="24"/>
                  </a:lnTo>
                  <a:lnTo>
                    <a:pt x="795" y="11"/>
                  </a:lnTo>
                  <a:lnTo>
                    <a:pt x="835" y="0"/>
                  </a:lnTo>
                  <a:lnTo>
                    <a:pt x="838" y="29"/>
                  </a:lnTo>
                  <a:lnTo>
                    <a:pt x="853" y="82"/>
                  </a:lnTo>
                  <a:lnTo>
                    <a:pt x="856" y="84"/>
                  </a:lnTo>
                  <a:lnTo>
                    <a:pt x="860" y="86"/>
                  </a:lnTo>
                  <a:lnTo>
                    <a:pt x="866" y="93"/>
                  </a:lnTo>
                  <a:lnTo>
                    <a:pt x="878" y="138"/>
                  </a:lnTo>
                  <a:lnTo>
                    <a:pt x="870" y="154"/>
                  </a:lnTo>
                  <a:lnTo>
                    <a:pt x="870" y="176"/>
                  </a:lnTo>
                  <a:lnTo>
                    <a:pt x="891" y="225"/>
                  </a:lnTo>
                  <a:lnTo>
                    <a:pt x="892" y="226"/>
                  </a:lnTo>
                  <a:lnTo>
                    <a:pt x="897" y="234"/>
                  </a:lnTo>
                  <a:lnTo>
                    <a:pt x="895" y="260"/>
                  </a:lnTo>
                  <a:lnTo>
                    <a:pt x="913" y="256"/>
                  </a:lnTo>
                  <a:lnTo>
                    <a:pt x="934" y="312"/>
                  </a:lnTo>
                  <a:lnTo>
                    <a:pt x="937" y="324"/>
                  </a:lnTo>
                  <a:lnTo>
                    <a:pt x="943" y="347"/>
                  </a:lnTo>
                  <a:lnTo>
                    <a:pt x="950" y="381"/>
                  </a:lnTo>
                  <a:lnTo>
                    <a:pt x="956" y="402"/>
                  </a:lnTo>
                  <a:lnTo>
                    <a:pt x="961" y="418"/>
                  </a:lnTo>
                  <a:lnTo>
                    <a:pt x="962" y="418"/>
                  </a:lnTo>
                  <a:lnTo>
                    <a:pt x="962" y="431"/>
                  </a:lnTo>
                  <a:lnTo>
                    <a:pt x="962" y="442"/>
                  </a:lnTo>
                  <a:lnTo>
                    <a:pt x="962" y="466"/>
                  </a:lnTo>
                  <a:lnTo>
                    <a:pt x="959" y="542"/>
                  </a:lnTo>
                  <a:lnTo>
                    <a:pt x="959" y="550"/>
                  </a:lnTo>
                  <a:lnTo>
                    <a:pt x="964" y="556"/>
                  </a:lnTo>
                  <a:lnTo>
                    <a:pt x="965" y="556"/>
                  </a:lnTo>
                  <a:lnTo>
                    <a:pt x="966" y="565"/>
                  </a:lnTo>
                  <a:lnTo>
                    <a:pt x="977" y="613"/>
                  </a:lnTo>
                  <a:lnTo>
                    <a:pt x="980" y="629"/>
                  </a:lnTo>
                  <a:lnTo>
                    <a:pt x="981" y="636"/>
                  </a:lnTo>
                  <a:lnTo>
                    <a:pt x="982" y="640"/>
                  </a:lnTo>
                  <a:lnTo>
                    <a:pt x="985" y="655"/>
                  </a:lnTo>
                  <a:lnTo>
                    <a:pt x="988" y="672"/>
                  </a:lnTo>
                  <a:lnTo>
                    <a:pt x="990" y="677"/>
                  </a:lnTo>
                  <a:lnTo>
                    <a:pt x="991" y="685"/>
                  </a:lnTo>
                  <a:lnTo>
                    <a:pt x="1009" y="711"/>
                  </a:lnTo>
                  <a:lnTo>
                    <a:pt x="977" y="742"/>
                  </a:lnTo>
                  <a:lnTo>
                    <a:pt x="993" y="761"/>
                  </a:lnTo>
                  <a:lnTo>
                    <a:pt x="982" y="776"/>
                  </a:lnTo>
                  <a:lnTo>
                    <a:pt x="982" y="785"/>
                  </a:lnTo>
                  <a:lnTo>
                    <a:pt x="980" y="786"/>
                  </a:lnTo>
                  <a:lnTo>
                    <a:pt x="981" y="788"/>
                  </a:lnTo>
                  <a:lnTo>
                    <a:pt x="984" y="790"/>
                  </a:lnTo>
                  <a:lnTo>
                    <a:pt x="998" y="781"/>
                  </a:lnTo>
                  <a:lnTo>
                    <a:pt x="1003" y="776"/>
                  </a:lnTo>
                  <a:lnTo>
                    <a:pt x="1020" y="767"/>
                  </a:lnTo>
                  <a:lnTo>
                    <a:pt x="1038" y="759"/>
                  </a:lnTo>
                  <a:lnTo>
                    <a:pt x="1060" y="760"/>
                  </a:lnTo>
                  <a:lnTo>
                    <a:pt x="1076" y="744"/>
                  </a:lnTo>
                  <a:lnTo>
                    <a:pt x="1148" y="726"/>
                  </a:lnTo>
                  <a:lnTo>
                    <a:pt x="1183" y="689"/>
                  </a:lnTo>
                  <a:lnTo>
                    <a:pt x="1202" y="677"/>
                  </a:lnTo>
                  <a:lnTo>
                    <a:pt x="1196" y="686"/>
                  </a:lnTo>
                  <a:lnTo>
                    <a:pt x="1205" y="701"/>
                  </a:lnTo>
                  <a:lnTo>
                    <a:pt x="1228" y="704"/>
                  </a:lnTo>
                  <a:lnTo>
                    <a:pt x="1249" y="685"/>
                  </a:lnTo>
                  <a:lnTo>
                    <a:pt x="1253" y="692"/>
                  </a:lnTo>
                  <a:lnTo>
                    <a:pt x="1212" y="723"/>
                  </a:lnTo>
                  <a:lnTo>
                    <a:pt x="1074" y="814"/>
                  </a:lnTo>
                  <a:lnTo>
                    <a:pt x="1048" y="823"/>
                  </a:lnTo>
                  <a:lnTo>
                    <a:pt x="1017" y="834"/>
                  </a:lnTo>
                  <a:lnTo>
                    <a:pt x="998" y="839"/>
                  </a:lnTo>
                  <a:lnTo>
                    <a:pt x="981" y="847"/>
                  </a:lnTo>
                  <a:lnTo>
                    <a:pt x="971" y="852"/>
                  </a:lnTo>
                  <a:lnTo>
                    <a:pt x="972" y="848"/>
                  </a:lnTo>
                  <a:lnTo>
                    <a:pt x="961" y="850"/>
                  </a:lnTo>
                  <a:lnTo>
                    <a:pt x="952" y="844"/>
                  </a:lnTo>
                  <a:lnTo>
                    <a:pt x="943" y="859"/>
                  </a:lnTo>
                  <a:lnTo>
                    <a:pt x="926" y="872"/>
                  </a:lnTo>
                  <a:lnTo>
                    <a:pt x="924" y="872"/>
                  </a:lnTo>
                  <a:lnTo>
                    <a:pt x="924" y="868"/>
                  </a:lnTo>
                  <a:lnTo>
                    <a:pt x="923" y="863"/>
                  </a:lnTo>
                  <a:lnTo>
                    <a:pt x="929" y="852"/>
                  </a:lnTo>
                  <a:lnTo>
                    <a:pt x="927" y="847"/>
                  </a:lnTo>
                  <a:lnTo>
                    <a:pt x="927" y="846"/>
                  </a:lnTo>
                  <a:lnTo>
                    <a:pt x="931" y="842"/>
                  </a:lnTo>
                  <a:lnTo>
                    <a:pt x="936" y="842"/>
                  </a:lnTo>
                  <a:lnTo>
                    <a:pt x="943" y="838"/>
                  </a:lnTo>
                  <a:lnTo>
                    <a:pt x="947" y="836"/>
                  </a:lnTo>
                  <a:lnTo>
                    <a:pt x="949" y="830"/>
                  </a:lnTo>
                  <a:lnTo>
                    <a:pt x="950" y="823"/>
                  </a:lnTo>
                  <a:lnTo>
                    <a:pt x="949" y="815"/>
                  </a:lnTo>
                  <a:lnTo>
                    <a:pt x="952" y="806"/>
                  </a:lnTo>
                  <a:lnTo>
                    <a:pt x="955" y="790"/>
                  </a:lnTo>
                  <a:lnTo>
                    <a:pt x="955" y="789"/>
                  </a:lnTo>
                  <a:lnTo>
                    <a:pt x="956" y="788"/>
                  </a:lnTo>
                  <a:lnTo>
                    <a:pt x="956" y="782"/>
                  </a:lnTo>
                  <a:lnTo>
                    <a:pt x="956" y="771"/>
                  </a:lnTo>
                  <a:lnTo>
                    <a:pt x="956" y="769"/>
                  </a:lnTo>
                  <a:lnTo>
                    <a:pt x="956" y="767"/>
                  </a:lnTo>
                  <a:close/>
                </a:path>
              </a:pathLst>
            </a:custGeom>
            <a:solidFill>
              <a:srgbClr val="C0504D"/>
            </a:solidFill>
            <a:ln w="1651">
              <a:solidFill>
                <a:srgbClr val="000000"/>
              </a:solidFill>
              <a:round/>
              <a:headEnd/>
              <a:tailEnd/>
            </a:ln>
          </p:spPr>
          <p:txBody>
            <a:bodyPr/>
            <a:lstStyle/>
            <a:p>
              <a:endParaRPr lang="en-US"/>
            </a:p>
          </p:txBody>
        </p:sp>
        <p:sp>
          <p:nvSpPr>
            <p:cNvPr id="20519" name="Freeform 38"/>
            <p:cNvSpPr>
              <a:spLocks/>
            </p:cNvSpPr>
            <p:nvPr/>
          </p:nvSpPr>
          <p:spPr bwMode="auto">
            <a:xfrm>
              <a:off x="5287963" y="4006850"/>
              <a:ext cx="752475" cy="601663"/>
            </a:xfrm>
            <a:custGeom>
              <a:avLst/>
              <a:gdLst>
                <a:gd name="T0" fmla="*/ 469405 w 949"/>
                <a:gd name="T1" fmla="*/ 303606 h 759"/>
                <a:gd name="T2" fmla="*/ 509051 w 949"/>
                <a:gd name="T3" fmla="*/ 300435 h 759"/>
                <a:gd name="T4" fmla="*/ 550282 w 949"/>
                <a:gd name="T5" fmla="*/ 297264 h 759"/>
                <a:gd name="T6" fmla="*/ 621644 w 949"/>
                <a:gd name="T7" fmla="*/ 291715 h 759"/>
                <a:gd name="T8" fmla="*/ 615301 w 949"/>
                <a:gd name="T9" fmla="*/ 331351 h 759"/>
                <a:gd name="T10" fmla="*/ 638295 w 949"/>
                <a:gd name="T11" fmla="*/ 374157 h 759"/>
                <a:gd name="T12" fmla="*/ 635917 w 949"/>
                <a:gd name="T13" fmla="*/ 439159 h 759"/>
                <a:gd name="T14" fmla="*/ 655740 w 949"/>
                <a:gd name="T15" fmla="*/ 462940 h 759"/>
                <a:gd name="T16" fmla="*/ 715208 w 949"/>
                <a:gd name="T17" fmla="*/ 413792 h 759"/>
                <a:gd name="T18" fmla="*/ 687456 w 949"/>
                <a:gd name="T19" fmla="*/ 478794 h 759"/>
                <a:gd name="T20" fmla="*/ 658911 w 949"/>
                <a:gd name="T21" fmla="*/ 492270 h 759"/>
                <a:gd name="T22" fmla="*/ 664462 w 949"/>
                <a:gd name="T23" fmla="*/ 516844 h 759"/>
                <a:gd name="T24" fmla="*/ 727895 w 949"/>
                <a:gd name="T25" fmla="*/ 541417 h 759"/>
                <a:gd name="T26" fmla="*/ 738203 w 949"/>
                <a:gd name="T27" fmla="*/ 581053 h 759"/>
                <a:gd name="T28" fmla="*/ 704900 w 949"/>
                <a:gd name="T29" fmla="*/ 598492 h 759"/>
                <a:gd name="T30" fmla="*/ 697764 w 949"/>
                <a:gd name="T31" fmla="*/ 579467 h 759"/>
                <a:gd name="T32" fmla="*/ 598650 w 949"/>
                <a:gd name="T33" fmla="*/ 575504 h 759"/>
                <a:gd name="T34" fmla="*/ 578034 w 949"/>
                <a:gd name="T35" fmla="*/ 582638 h 759"/>
                <a:gd name="T36" fmla="*/ 537595 w 949"/>
                <a:gd name="T37" fmla="*/ 571540 h 759"/>
                <a:gd name="T38" fmla="*/ 476541 w 949"/>
                <a:gd name="T39" fmla="*/ 585016 h 759"/>
                <a:gd name="T40" fmla="*/ 430552 w 949"/>
                <a:gd name="T41" fmla="*/ 554101 h 759"/>
                <a:gd name="T42" fmla="*/ 382184 w 949"/>
                <a:gd name="T43" fmla="*/ 518429 h 759"/>
                <a:gd name="T44" fmla="*/ 333817 w 949"/>
                <a:gd name="T45" fmla="*/ 506538 h 759"/>
                <a:gd name="T46" fmla="*/ 318751 w 949"/>
                <a:gd name="T47" fmla="*/ 489892 h 759"/>
                <a:gd name="T48" fmla="*/ 340160 w 949"/>
                <a:gd name="T49" fmla="*/ 521600 h 759"/>
                <a:gd name="T50" fmla="*/ 311615 w 949"/>
                <a:gd name="T51" fmla="*/ 529527 h 759"/>
                <a:gd name="T52" fmla="*/ 177613 w 949"/>
                <a:gd name="T53" fmla="*/ 516051 h 759"/>
                <a:gd name="T54" fmla="*/ 45989 w 949"/>
                <a:gd name="T55" fmla="*/ 516844 h 759"/>
                <a:gd name="T56" fmla="*/ 63433 w 949"/>
                <a:gd name="T57" fmla="*/ 472452 h 759"/>
                <a:gd name="T58" fmla="*/ 60261 w 949"/>
                <a:gd name="T59" fmla="*/ 428853 h 759"/>
                <a:gd name="T60" fmla="*/ 76120 w 949"/>
                <a:gd name="T61" fmla="*/ 362266 h 759"/>
                <a:gd name="T62" fmla="*/ 75327 w 949"/>
                <a:gd name="T63" fmla="*/ 296472 h 759"/>
                <a:gd name="T64" fmla="*/ 37267 w 949"/>
                <a:gd name="T65" fmla="*/ 210860 h 759"/>
                <a:gd name="T66" fmla="*/ 11894 w 949"/>
                <a:gd name="T67" fmla="*/ 177566 h 759"/>
                <a:gd name="T68" fmla="*/ 5550 w 949"/>
                <a:gd name="T69" fmla="*/ 142687 h 759"/>
                <a:gd name="T70" fmla="*/ 3172 w 949"/>
                <a:gd name="T71" fmla="*/ 97503 h 759"/>
                <a:gd name="T72" fmla="*/ 793 w 949"/>
                <a:gd name="T73" fmla="*/ 58660 h 759"/>
                <a:gd name="T74" fmla="*/ 5550 w 949"/>
                <a:gd name="T75" fmla="*/ 16647 h 759"/>
                <a:gd name="T76" fmla="*/ 51539 w 949"/>
                <a:gd name="T77" fmla="*/ 15061 h 759"/>
                <a:gd name="T78" fmla="*/ 98321 w 949"/>
                <a:gd name="T79" fmla="*/ 13476 h 759"/>
                <a:gd name="T80" fmla="*/ 118937 w 949"/>
                <a:gd name="T81" fmla="*/ 12683 h 759"/>
                <a:gd name="T82" fmla="*/ 182370 w 949"/>
                <a:gd name="T83" fmla="*/ 10305 h 759"/>
                <a:gd name="T84" fmla="*/ 340160 w 949"/>
                <a:gd name="T85" fmla="*/ 3171 h 759"/>
                <a:gd name="T86" fmla="*/ 364740 w 949"/>
                <a:gd name="T87" fmla="*/ 2378 h 759"/>
                <a:gd name="T88" fmla="*/ 393285 w 949"/>
                <a:gd name="T89" fmla="*/ 0 h 759"/>
                <a:gd name="T90" fmla="*/ 421037 w 949"/>
                <a:gd name="T91" fmla="*/ 65002 h 759"/>
                <a:gd name="T92" fmla="*/ 428173 w 949"/>
                <a:gd name="T93" fmla="*/ 83234 h 759"/>
                <a:gd name="T94" fmla="*/ 425002 w 949"/>
                <a:gd name="T95" fmla="*/ 133967 h 759"/>
                <a:gd name="T96" fmla="*/ 421037 w 949"/>
                <a:gd name="T97" fmla="*/ 153785 h 759"/>
                <a:gd name="T98" fmla="*/ 390906 w 949"/>
                <a:gd name="T99" fmla="*/ 193420 h 759"/>
                <a:gd name="T100" fmla="*/ 367119 w 949"/>
                <a:gd name="T101" fmla="*/ 210860 h 759"/>
                <a:gd name="T102" fmla="*/ 357604 w 949"/>
                <a:gd name="T103" fmla="*/ 308362 h 759"/>
                <a:gd name="T104" fmla="*/ 420244 w 949"/>
                <a:gd name="T105" fmla="*/ 306777 h 7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49"/>
                <a:gd name="T160" fmla="*/ 0 h 759"/>
                <a:gd name="T161" fmla="*/ 949 w 949"/>
                <a:gd name="T162" fmla="*/ 759 h 7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49" h="759">
                  <a:moveTo>
                    <a:pt x="530" y="387"/>
                  </a:moveTo>
                  <a:lnTo>
                    <a:pt x="552" y="386"/>
                  </a:lnTo>
                  <a:lnTo>
                    <a:pt x="562" y="384"/>
                  </a:lnTo>
                  <a:lnTo>
                    <a:pt x="592" y="383"/>
                  </a:lnTo>
                  <a:lnTo>
                    <a:pt x="605" y="382"/>
                  </a:lnTo>
                  <a:lnTo>
                    <a:pt x="614" y="382"/>
                  </a:lnTo>
                  <a:lnTo>
                    <a:pt x="639" y="379"/>
                  </a:lnTo>
                  <a:lnTo>
                    <a:pt x="642" y="379"/>
                  </a:lnTo>
                  <a:lnTo>
                    <a:pt x="650" y="379"/>
                  </a:lnTo>
                  <a:lnTo>
                    <a:pt x="672" y="378"/>
                  </a:lnTo>
                  <a:lnTo>
                    <a:pt x="678" y="376"/>
                  </a:lnTo>
                  <a:lnTo>
                    <a:pt x="694" y="375"/>
                  </a:lnTo>
                  <a:lnTo>
                    <a:pt x="696" y="375"/>
                  </a:lnTo>
                  <a:lnTo>
                    <a:pt x="717" y="374"/>
                  </a:lnTo>
                  <a:lnTo>
                    <a:pt x="770" y="370"/>
                  </a:lnTo>
                  <a:lnTo>
                    <a:pt x="784" y="368"/>
                  </a:lnTo>
                  <a:lnTo>
                    <a:pt x="784" y="370"/>
                  </a:lnTo>
                  <a:lnTo>
                    <a:pt x="789" y="368"/>
                  </a:lnTo>
                  <a:lnTo>
                    <a:pt x="786" y="383"/>
                  </a:lnTo>
                  <a:lnTo>
                    <a:pt x="776" y="418"/>
                  </a:lnTo>
                  <a:lnTo>
                    <a:pt x="774" y="434"/>
                  </a:lnTo>
                  <a:lnTo>
                    <a:pt x="792" y="466"/>
                  </a:lnTo>
                  <a:lnTo>
                    <a:pt x="793" y="464"/>
                  </a:lnTo>
                  <a:lnTo>
                    <a:pt x="805" y="472"/>
                  </a:lnTo>
                  <a:lnTo>
                    <a:pt x="821" y="512"/>
                  </a:lnTo>
                  <a:lnTo>
                    <a:pt x="840" y="524"/>
                  </a:lnTo>
                  <a:lnTo>
                    <a:pt x="822" y="530"/>
                  </a:lnTo>
                  <a:lnTo>
                    <a:pt x="802" y="554"/>
                  </a:lnTo>
                  <a:lnTo>
                    <a:pt x="783" y="562"/>
                  </a:lnTo>
                  <a:lnTo>
                    <a:pt x="803" y="572"/>
                  </a:lnTo>
                  <a:lnTo>
                    <a:pt x="812" y="584"/>
                  </a:lnTo>
                  <a:lnTo>
                    <a:pt x="827" y="584"/>
                  </a:lnTo>
                  <a:lnTo>
                    <a:pt x="837" y="559"/>
                  </a:lnTo>
                  <a:lnTo>
                    <a:pt x="847" y="551"/>
                  </a:lnTo>
                  <a:lnTo>
                    <a:pt x="869" y="546"/>
                  </a:lnTo>
                  <a:lnTo>
                    <a:pt x="902" y="522"/>
                  </a:lnTo>
                  <a:lnTo>
                    <a:pt x="902" y="566"/>
                  </a:lnTo>
                  <a:lnTo>
                    <a:pt x="892" y="571"/>
                  </a:lnTo>
                  <a:lnTo>
                    <a:pt x="895" y="579"/>
                  </a:lnTo>
                  <a:lnTo>
                    <a:pt x="867" y="604"/>
                  </a:lnTo>
                  <a:lnTo>
                    <a:pt x="864" y="621"/>
                  </a:lnTo>
                  <a:lnTo>
                    <a:pt x="853" y="612"/>
                  </a:lnTo>
                  <a:lnTo>
                    <a:pt x="854" y="627"/>
                  </a:lnTo>
                  <a:lnTo>
                    <a:pt x="831" y="621"/>
                  </a:lnTo>
                  <a:lnTo>
                    <a:pt x="854" y="629"/>
                  </a:lnTo>
                  <a:lnTo>
                    <a:pt x="829" y="631"/>
                  </a:lnTo>
                  <a:lnTo>
                    <a:pt x="850" y="654"/>
                  </a:lnTo>
                  <a:lnTo>
                    <a:pt x="838" y="652"/>
                  </a:lnTo>
                  <a:lnTo>
                    <a:pt x="857" y="675"/>
                  </a:lnTo>
                  <a:lnTo>
                    <a:pt x="880" y="674"/>
                  </a:lnTo>
                  <a:lnTo>
                    <a:pt x="907" y="687"/>
                  </a:lnTo>
                  <a:lnTo>
                    <a:pt x="918" y="683"/>
                  </a:lnTo>
                  <a:lnTo>
                    <a:pt x="937" y="697"/>
                  </a:lnTo>
                  <a:lnTo>
                    <a:pt x="949" y="701"/>
                  </a:lnTo>
                  <a:lnTo>
                    <a:pt x="946" y="730"/>
                  </a:lnTo>
                  <a:lnTo>
                    <a:pt x="931" y="733"/>
                  </a:lnTo>
                  <a:lnTo>
                    <a:pt x="930" y="750"/>
                  </a:lnTo>
                  <a:lnTo>
                    <a:pt x="928" y="745"/>
                  </a:lnTo>
                  <a:lnTo>
                    <a:pt x="911" y="730"/>
                  </a:lnTo>
                  <a:lnTo>
                    <a:pt x="889" y="755"/>
                  </a:lnTo>
                  <a:lnTo>
                    <a:pt x="885" y="752"/>
                  </a:lnTo>
                  <a:lnTo>
                    <a:pt x="889" y="747"/>
                  </a:lnTo>
                  <a:lnTo>
                    <a:pt x="886" y="731"/>
                  </a:lnTo>
                  <a:lnTo>
                    <a:pt x="880" y="731"/>
                  </a:lnTo>
                  <a:lnTo>
                    <a:pt x="863" y="708"/>
                  </a:lnTo>
                  <a:lnTo>
                    <a:pt x="813" y="693"/>
                  </a:lnTo>
                  <a:lnTo>
                    <a:pt x="786" y="699"/>
                  </a:lnTo>
                  <a:lnTo>
                    <a:pt x="755" y="726"/>
                  </a:lnTo>
                  <a:lnTo>
                    <a:pt x="726" y="743"/>
                  </a:lnTo>
                  <a:lnTo>
                    <a:pt x="704" y="750"/>
                  </a:lnTo>
                  <a:lnTo>
                    <a:pt x="722" y="743"/>
                  </a:lnTo>
                  <a:lnTo>
                    <a:pt x="729" y="735"/>
                  </a:lnTo>
                  <a:lnTo>
                    <a:pt x="713" y="712"/>
                  </a:lnTo>
                  <a:lnTo>
                    <a:pt x="701" y="710"/>
                  </a:lnTo>
                  <a:lnTo>
                    <a:pt x="696" y="723"/>
                  </a:lnTo>
                  <a:lnTo>
                    <a:pt x="678" y="721"/>
                  </a:lnTo>
                  <a:lnTo>
                    <a:pt x="649" y="741"/>
                  </a:lnTo>
                  <a:lnTo>
                    <a:pt x="627" y="758"/>
                  </a:lnTo>
                  <a:lnTo>
                    <a:pt x="620" y="759"/>
                  </a:lnTo>
                  <a:lnTo>
                    <a:pt x="601" y="738"/>
                  </a:lnTo>
                  <a:lnTo>
                    <a:pt x="569" y="742"/>
                  </a:lnTo>
                  <a:lnTo>
                    <a:pt x="518" y="709"/>
                  </a:lnTo>
                  <a:lnTo>
                    <a:pt x="530" y="713"/>
                  </a:lnTo>
                  <a:lnTo>
                    <a:pt x="543" y="699"/>
                  </a:lnTo>
                  <a:lnTo>
                    <a:pt x="536" y="680"/>
                  </a:lnTo>
                  <a:lnTo>
                    <a:pt x="492" y="671"/>
                  </a:lnTo>
                  <a:lnTo>
                    <a:pt x="483" y="675"/>
                  </a:lnTo>
                  <a:lnTo>
                    <a:pt x="482" y="654"/>
                  </a:lnTo>
                  <a:lnTo>
                    <a:pt x="469" y="655"/>
                  </a:lnTo>
                  <a:lnTo>
                    <a:pt x="467" y="634"/>
                  </a:lnTo>
                  <a:lnTo>
                    <a:pt x="444" y="633"/>
                  </a:lnTo>
                  <a:lnTo>
                    <a:pt x="421" y="639"/>
                  </a:lnTo>
                  <a:lnTo>
                    <a:pt x="425" y="635"/>
                  </a:lnTo>
                  <a:lnTo>
                    <a:pt x="419" y="634"/>
                  </a:lnTo>
                  <a:lnTo>
                    <a:pt x="419" y="618"/>
                  </a:lnTo>
                  <a:lnTo>
                    <a:pt x="402" y="618"/>
                  </a:lnTo>
                  <a:lnTo>
                    <a:pt x="397" y="626"/>
                  </a:lnTo>
                  <a:lnTo>
                    <a:pt x="370" y="638"/>
                  </a:lnTo>
                  <a:lnTo>
                    <a:pt x="400" y="662"/>
                  </a:lnTo>
                  <a:lnTo>
                    <a:pt x="429" y="658"/>
                  </a:lnTo>
                  <a:lnTo>
                    <a:pt x="445" y="666"/>
                  </a:lnTo>
                  <a:lnTo>
                    <a:pt x="445" y="683"/>
                  </a:lnTo>
                  <a:lnTo>
                    <a:pt x="423" y="681"/>
                  </a:lnTo>
                  <a:lnTo>
                    <a:pt x="393" y="668"/>
                  </a:lnTo>
                  <a:lnTo>
                    <a:pt x="374" y="668"/>
                  </a:lnTo>
                  <a:lnTo>
                    <a:pt x="355" y="677"/>
                  </a:lnTo>
                  <a:lnTo>
                    <a:pt x="288" y="674"/>
                  </a:lnTo>
                  <a:lnTo>
                    <a:pt x="224" y="651"/>
                  </a:lnTo>
                  <a:lnTo>
                    <a:pt x="169" y="641"/>
                  </a:lnTo>
                  <a:lnTo>
                    <a:pt x="80" y="652"/>
                  </a:lnTo>
                  <a:lnTo>
                    <a:pt x="67" y="671"/>
                  </a:lnTo>
                  <a:lnTo>
                    <a:pt x="58" y="652"/>
                  </a:lnTo>
                  <a:lnTo>
                    <a:pt x="54" y="633"/>
                  </a:lnTo>
                  <a:lnTo>
                    <a:pt x="60" y="627"/>
                  </a:lnTo>
                  <a:lnTo>
                    <a:pt x="74" y="601"/>
                  </a:lnTo>
                  <a:lnTo>
                    <a:pt x="80" y="596"/>
                  </a:lnTo>
                  <a:lnTo>
                    <a:pt x="83" y="591"/>
                  </a:lnTo>
                  <a:lnTo>
                    <a:pt x="86" y="578"/>
                  </a:lnTo>
                  <a:lnTo>
                    <a:pt x="83" y="554"/>
                  </a:lnTo>
                  <a:lnTo>
                    <a:pt x="76" y="541"/>
                  </a:lnTo>
                  <a:lnTo>
                    <a:pt x="74" y="525"/>
                  </a:lnTo>
                  <a:lnTo>
                    <a:pt x="76" y="524"/>
                  </a:lnTo>
                  <a:lnTo>
                    <a:pt x="81" y="505"/>
                  </a:lnTo>
                  <a:lnTo>
                    <a:pt x="96" y="457"/>
                  </a:lnTo>
                  <a:lnTo>
                    <a:pt x="105" y="433"/>
                  </a:lnTo>
                  <a:lnTo>
                    <a:pt x="100" y="408"/>
                  </a:lnTo>
                  <a:lnTo>
                    <a:pt x="103" y="372"/>
                  </a:lnTo>
                  <a:lnTo>
                    <a:pt x="95" y="374"/>
                  </a:lnTo>
                  <a:lnTo>
                    <a:pt x="65" y="316"/>
                  </a:lnTo>
                  <a:lnTo>
                    <a:pt x="70" y="313"/>
                  </a:lnTo>
                  <a:lnTo>
                    <a:pt x="49" y="297"/>
                  </a:lnTo>
                  <a:lnTo>
                    <a:pt x="47" y="266"/>
                  </a:lnTo>
                  <a:lnTo>
                    <a:pt x="38" y="247"/>
                  </a:lnTo>
                  <a:lnTo>
                    <a:pt x="39" y="247"/>
                  </a:lnTo>
                  <a:lnTo>
                    <a:pt x="16" y="225"/>
                  </a:lnTo>
                  <a:lnTo>
                    <a:pt x="15" y="224"/>
                  </a:lnTo>
                  <a:lnTo>
                    <a:pt x="13" y="222"/>
                  </a:lnTo>
                  <a:lnTo>
                    <a:pt x="13" y="220"/>
                  </a:lnTo>
                  <a:lnTo>
                    <a:pt x="9" y="219"/>
                  </a:lnTo>
                  <a:lnTo>
                    <a:pt x="7" y="180"/>
                  </a:lnTo>
                  <a:lnTo>
                    <a:pt x="6" y="170"/>
                  </a:lnTo>
                  <a:lnTo>
                    <a:pt x="6" y="146"/>
                  </a:lnTo>
                  <a:lnTo>
                    <a:pt x="6" y="142"/>
                  </a:lnTo>
                  <a:lnTo>
                    <a:pt x="4" y="123"/>
                  </a:lnTo>
                  <a:lnTo>
                    <a:pt x="3" y="98"/>
                  </a:lnTo>
                  <a:lnTo>
                    <a:pt x="3" y="84"/>
                  </a:lnTo>
                  <a:lnTo>
                    <a:pt x="3" y="77"/>
                  </a:lnTo>
                  <a:lnTo>
                    <a:pt x="1" y="74"/>
                  </a:lnTo>
                  <a:lnTo>
                    <a:pt x="1" y="49"/>
                  </a:lnTo>
                  <a:lnTo>
                    <a:pt x="0" y="25"/>
                  </a:lnTo>
                  <a:lnTo>
                    <a:pt x="0" y="21"/>
                  </a:lnTo>
                  <a:lnTo>
                    <a:pt x="7" y="21"/>
                  </a:lnTo>
                  <a:lnTo>
                    <a:pt x="19" y="21"/>
                  </a:lnTo>
                  <a:lnTo>
                    <a:pt x="41" y="20"/>
                  </a:lnTo>
                  <a:lnTo>
                    <a:pt x="63" y="20"/>
                  </a:lnTo>
                  <a:lnTo>
                    <a:pt x="65" y="19"/>
                  </a:lnTo>
                  <a:lnTo>
                    <a:pt x="92" y="19"/>
                  </a:lnTo>
                  <a:lnTo>
                    <a:pt x="95" y="19"/>
                  </a:lnTo>
                  <a:lnTo>
                    <a:pt x="96" y="19"/>
                  </a:lnTo>
                  <a:lnTo>
                    <a:pt x="124" y="17"/>
                  </a:lnTo>
                  <a:lnTo>
                    <a:pt x="138" y="17"/>
                  </a:lnTo>
                  <a:lnTo>
                    <a:pt x="141" y="16"/>
                  </a:lnTo>
                  <a:lnTo>
                    <a:pt x="144" y="16"/>
                  </a:lnTo>
                  <a:lnTo>
                    <a:pt x="150" y="16"/>
                  </a:lnTo>
                  <a:lnTo>
                    <a:pt x="185" y="15"/>
                  </a:lnTo>
                  <a:lnTo>
                    <a:pt x="215" y="13"/>
                  </a:lnTo>
                  <a:lnTo>
                    <a:pt x="217" y="13"/>
                  </a:lnTo>
                  <a:lnTo>
                    <a:pt x="230" y="13"/>
                  </a:lnTo>
                  <a:lnTo>
                    <a:pt x="269" y="12"/>
                  </a:lnTo>
                  <a:lnTo>
                    <a:pt x="327" y="9"/>
                  </a:lnTo>
                  <a:lnTo>
                    <a:pt x="345" y="9"/>
                  </a:lnTo>
                  <a:lnTo>
                    <a:pt x="429" y="4"/>
                  </a:lnTo>
                  <a:lnTo>
                    <a:pt x="431" y="4"/>
                  </a:lnTo>
                  <a:lnTo>
                    <a:pt x="451" y="3"/>
                  </a:lnTo>
                  <a:lnTo>
                    <a:pt x="455" y="3"/>
                  </a:lnTo>
                  <a:lnTo>
                    <a:pt x="460" y="3"/>
                  </a:lnTo>
                  <a:lnTo>
                    <a:pt x="461" y="3"/>
                  </a:lnTo>
                  <a:lnTo>
                    <a:pt x="486" y="2"/>
                  </a:lnTo>
                  <a:lnTo>
                    <a:pt x="493" y="2"/>
                  </a:lnTo>
                  <a:lnTo>
                    <a:pt x="496" y="0"/>
                  </a:lnTo>
                  <a:lnTo>
                    <a:pt x="503" y="0"/>
                  </a:lnTo>
                  <a:lnTo>
                    <a:pt x="517" y="80"/>
                  </a:lnTo>
                  <a:lnTo>
                    <a:pt x="537" y="71"/>
                  </a:lnTo>
                  <a:lnTo>
                    <a:pt x="531" y="82"/>
                  </a:lnTo>
                  <a:lnTo>
                    <a:pt x="525" y="84"/>
                  </a:lnTo>
                  <a:lnTo>
                    <a:pt x="540" y="99"/>
                  </a:lnTo>
                  <a:lnTo>
                    <a:pt x="518" y="98"/>
                  </a:lnTo>
                  <a:lnTo>
                    <a:pt x="540" y="105"/>
                  </a:lnTo>
                  <a:lnTo>
                    <a:pt x="544" y="155"/>
                  </a:lnTo>
                  <a:lnTo>
                    <a:pt x="521" y="153"/>
                  </a:lnTo>
                  <a:lnTo>
                    <a:pt x="522" y="170"/>
                  </a:lnTo>
                  <a:lnTo>
                    <a:pt x="536" y="169"/>
                  </a:lnTo>
                  <a:lnTo>
                    <a:pt x="541" y="169"/>
                  </a:lnTo>
                  <a:lnTo>
                    <a:pt x="540" y="170"/>
                  </a:lnTo>
                  <a:lnTo>
                    <a:pt x="524" y="179"/>
                  </a:lnTo>
                  <a:lnTo>
                    <a:pt x="531" y="194"/>
                  </a:lnTo>
                  <a:lnTo>
                    <a:pt x="506" y="219"/>
                  </a:lnTo>
                  <a:lnTo>
                    <a:pt x="505" y="220"/>
                  </a:lnTo>
                  <a:lnTo>
                    <a:pt x="503" y="244"/>
                  </a:lnTo>
                  <a:lnTo>
                    <a:pt x="493" y="244"/>
                  </a:lnTo>
                  <a:lnTo>
                    <a:pt x="487" y="244"/>
                  </a:lnTo>
                  <a:lnTo>
                    <a:pt x="485" y="246"/>
                  </a:lnTo>
                  <a:lnTo>
                    <a:pt x="483" y="247"/>
                  </a:lnTo>
                  <a:lnTo>
                    <a:pt x="463" y="266"/>
                  </a:lnTo>
                  <a:lnTo>
                    <a:pt x="467" y="320"/>
                  </a:lnTo>
                  <a:lnTo>
                    <a:pt x="454" y="354"/>
                  </a:lnTo>
                  <a:lnTo>
                    <a:pt x="448" y="366"/>
                  </a:lnTo>
                  <a:lnTo>
                    <a:pt x="451" y="389"/>
                  </a:lnTo>
                  <a:lnTo>
                    <a:pt x="447" y="391"/>
                  </a:lnTo>
                  <a:lnTo>
                    <a:pt x="495" y="388"/>
                  </a:lnTo>
                  <a:lnTo>
                    <a:pt x="517" y="387"/>
                  </a:lnTo>
                  <a:lnTo>
                    <a:pt x="530" y="387"/>
                  </a:lnTo>
                  <a:close/>
                </a:path>
              </a:pathLst>
            </a:custGeom>
            <a:solidFill>
              <a:srgbClr val="4F81BD"/>
            </a:solidFill>
            <a:ln w="1651">
              <a:solidFill>
                <a:srgbClr val="000000"/>
              </a:solidFill>
              <a:round/>
              <a:headEnd/>
              <a:tailEnd/>
            </a:ln>
          </p:spPr>
          <p:txBody>
            <a:bodyPr/>
            <a:lstStyle/>
            <a:p>
              <a:endParaRPr lang="en-US"/>
            </a:p>
          </p:txBody>
        </p:sp>
        <p:sp>
          <p:nvSpPr>
            <p:cNvPr id="20520" name="Freeform 39"/>
            <p:cNvSpPr>
              <a:spLocks/>
            </p:cNvSpPr>
            <p:nvPr/>
          </p:nvSpPr>
          <p:spPr bwMode="auto">
            <a:xfrm>
              <a:off x="5187950" y="3463925"/>
              <a:ext cx="669925" cy="560388"/>
            </a:xfrm>
            <a:custGeom>
              <a:avLst/>
              <a:gdLst>
                <a:gd name="T0" fmla="*/ 23073 w 842"/>
                <a:gd name="T1" fmla="*/ 155575 h 706"/>
                <a:gd name="T2" fmla="*/ 27847 w 842"/>
                <a:gd name="T3" fmla="*/ 182563 h 706"/>
                <a:gd name="T4" fmla="*/ 31030 w 842"/>
                <a:gd name="T5" fmla="*/ 201613 h 706"/>
                <a:gd name="T6" fmla="*/ 32621 w 842"/>
                <a:gd name="T7" fmla="*/ 277019 h 706"/>
                <a:gd name="T8" fmla="*/ 32621 w 842"/>
                <a:gd name="T9" fmla="*/ 307182 h 706"/>
                <a:gd name="T10" fmla="*/ 32621 w 842"/>
                <a:gd name="T11" fmla="*/ 341313 h 706"/>
                <a:gd name="T12" fmla="*/ 33417 w 842"/>
                <a:gd name="T13" fmla="*/ 393700 h 706"/>
                <a:gd name="T14" fmla="*/ 33417 w 842"/>
                <a:gd name="T15" fmla="*/ 426244 h 706"/>
                <a:gd name="T16" fmla="*/ 49329 w 842"/>
                <a:gd name="T17" fmla="*/ 482600 h 706"/>
                <a:gd name="T18" fmla="*/ 96272 w 842"/>
                <a:gd name="T19" fmla="*/ 483394 h 706"/>
                <a:gd name="T20" fmla="*/ 97863 w 842"/>
                <a:gd name="T21" fmla="*/ 526257 h 706"/>
                <a:gd name="T22" fmla="*/ 105024 w 842"/>
                <a:gd name="T23" fmla="*/ 560388 h 706"/>
                <a:gd name="T24" fmla="*/ 149579 w 842"/>
                <a:gd name="T25" fmla="*/ 559594 h 706"/>
                <a:gd name="T26" fmla="*/ 175040 w 842"/>
                <a:gd name="T27" fmla="*/ 558800 h 706"/>
                <a:gd name="T28" fmla="*/ 209252 w 842"/>
                <a:gd name="T29" fmla="*/ 557213 h 706"/>
                <a:gd name="T30" fmla="*/ 218800 w 842"/>
                <a:gd name="T31" fmla="*/ 556419 h 706"/>
                <a:gd name="T32" fmla="*/ 272107 w 842"/>
                <a:gd name="T33" fmla="*/ 554038 h 706"/>
                <a:gd name="T34" fmla="*/ 359627 w 842"/>
                <a:gd name="T35" fmla="*/ 550863 h 706"/>
                <a:gd name="T36" fmla="*/ 442373 w 842"/>
                <a:gd name="T37" fmla="*/ 546894 h 706"/>
                <a:gd name="T38" fmla="*/ 465447 w 842"/>
                <a:gd name="T39" fmla="*/ 546100 h 706"/>
                <a:gd name="T40" fmla="*/ 491703 w 842"/>
                <a:gd name="T41" fmla="*/ 545307 h 706"/>
                <a:gd name="T42" fmla="*/ 498863 w 842"/>
                <a:gd name="T43" fmla="*/ 542925 h 706"/>
                <a:gd name="T44" fmla="*/ 499659 w 842"/>
                <a:gd name="T45" fmla="*/ 472282 h 706"/>
                <a:gd name="T46" fmla="*/ 486133 w 842"/>
                <a:gd name="T47" fmla="*/ 464344 h 706"/>
                <a:gd name="T48" fmla="*/ 496477 w 842"/>
                <a:gd name="T49" fmla="*/ 436563 h 706"/>
                <a:gd name="T50" fmla="*/ 499659 w 842"/>
                <a:gd name="T51" fmla="*/ 394494 h 706"/>
                <a:gd name="T52" fmla="*/ 529893 w 842"/>
                <a:gd name="T53" fmla="*/ 350838 h 706"/>
                <a:gd name="T54" fmla="*/ 551375 w 842"/>
                <a:gd name="T55" fmla="*/ 330994 h 706"/>
                <a:gd name="T56" fmla="*/ 564106 w 842"/>
                <a:gd name="T57" fmla="*/ 307182 h 706"/>
                <a:gd name="T58" fmla="*/ 564901 w 842"/>
                <a:gd name="T59" fmla="*/ 284163 h 706"/>
                <a:gd name="T60" fmla="*/ 561719 w 842"/>
                <a:gd name="T61" fmla="*/ 274638 h 706"/>
                <a:gd name="T62" fmla="*/ 576836 w 842"/>
                <a:gd name="T63" fmla="*/ 270669 h 706"/>
                <a:gd name="T64" fmla="*/ 582405 w 842"/>
                <a:gd name="T65" fmla="*/ 257969 h 706"/>
                <a:gd name="T66" fmla="*/ 602296 w 842"/>
                <a:gd name="T67" fmla="*/ 246063 h 706"/>
                <a:gd name="T68" fmla="*/ 613435 w 842"/>
                <a:gd name="T69" fmla="*/ 209550 h 706"/>
                <a:gd name="T70" fmla="*/ 612639 w 842"/>
                <a:gd name="T71" fmla="*/ 165894 h 706"/>
                <a:gd name="T72" fmla="*/ 610252 w 842"/>
                <a:gd name="T73" fmla="*/ 162719 h 706"/>
                <a:gd name="T74" fmla="*/ 640486 w 842"/>
                <a:gd name="T75" fmla="*/ 145256 h 706"/>
                <a:gd name="T76" fmla="*/ 669925 w 842"/>
                <a:gd name="T77" fmla="*/ 86519 h 706"/>
                <a:gd name="T78" fmla="*/ 655604 w 842"/>
                <a:gd name="T79" fmla="*/ 73025 h 706"/>
                <a:gd name="T80" fmla="*/ 598318 w 842"/>
                <a:gd name="T81" fmla="*/ 76994 h 706"/>
                <a:gd name="T82" fmla="*/ 570471 w 842"/>
                <a:gd name="T83" fmla="*/ 79375 h 706"/>
                <a:gd name="T84" fmla="*/ 592748 w 842"/>
                <a:gd name="T85" fmla="*/ 46038 h 706"/>
                <a:gd name="T86" fmla="*/ 585588 w 842"/>
                <a:gd name="T87" fmla="*/ 794 h 706"/>
                <a:gd name="T88" fmla="*/ 538645 w 842"/>
                <a:gd name="T89" fmla="*/ 3969 h 706"/>
                <a:gd name="T90" fmla="*/ 510798 w 842"/>
                <a:gd name="T91" fmla="*/ 6350 h 706"/>
                <a:gd name="T92" fmla="*/ 465447 w 842"/>
                <a:gd name="T93" fmla="*/ 9525 h 706"/>
                <a:gd name="T94" fmla="*/ 427256 w 842"/>
                <a:gd name="T95" fmla="*/ 11906 h 706"/>
                <a:gd name="T96" fmla="*/ 415322 w 842"/>
                <a:gd name="T97" fmla="*/ 11906 h 706"/>
                <a:gd name="T98" fmla="*/ 381905 w 842"/>
                <a:gd name="T99" fmla="*/ 13494 h 706"/>
                <a:gd name="T100" fmla="*/ 328597 w 842"/>
                <a:gd name="T101" fmla="*/ 16669 h 706"/>
                <a:gd name="T102" fmla="*/ 277677 w 842"/>
                <a:gd name="T103" fmla="*/ 19050 h 706"/>
                <a:gd name="T104" fmla="*/ 245056 w 842"/>
                <a:gd name="T105" fmla="*/ 20638 h 706"/>
                <a:gd name="T106" fmla="*/ 195726 w 842"/>
                <a:gd name="T107" fmla="*/ 23019 h 706"/>
                <a:gd name="T108" fmla="*/ 165492 w 842"/>
                <a:gd name="T109" fmla="*/ 23813 h 706"/>
                <a:gd name="T110" fmla="*/ 121732 w 842"/>
                <a:gd name="T111" fmla="*/ 26194 h 706"/>
                <a:gd name="T112" fmla="*/ 91498 w 842"/>
                <a:gd name="T113" fmla="*/ 26988 h 706"/>
                <a:gd name="T114" fmla="*/ 32621 w 842"/>
                <a:gd name="T115" fmla="*/ 29369 h 706"/>
                <a:gd name="T116" fmla="*/ 3183 w 842"/>
                <a:gd name="T117" fmla="*/ 49213 h 706"/>
                <a:gd name="T118" fmla="*/ 10343 w 842"/>
                <a:gd name="T119" fmla="*/ 86519 h 706"/>
                <a:gd name="T120" fmla="*/ 19891 w 842"/>
                <a:gd name="T121" fmla="*/ 136525 h 7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2"/>
                <a:gd name="T184" fmla="*/ 0 h 706"/>
                <a:gd name="T185" fmla="*/ 842 w 842"/>
                <a:gd name="T186" fmla="*/ 706 h 7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2" h="706">
                  <a:moveTo>
                    <a:pt x="26" y="180"/>
                  </a:moveTo>
                  <a:lnTo>
                    <a:pt x="27" y="191"/>
                  </a:lnTo>
                  <a:lnTo>
                    <a:pt x="29" y="196"/>
                  </a:lnTo>
                  <a:lnTo>
                    <a:pt x="30" y="204"/>
                  </a:lnTo>
                  <a:lnTo>
                    <a:pt x="35" y="228"/>
                  </a:lnTo>
                  <a:lnTo>
                    <a:pt x="35" y="230"/>
                  </a:lnTo>
                  <a:lnTo>
                    <a:pt x="39" y="250"/>
                  </a:lnTo>
                  <a:lnTo>
                    <a:pt x="39" y="251"/>
                  </a:lnTo>
                  <a:lnTo>
                    <a:pt x="39" y="254"/>
                  </a:lnTo>
                  <a:lnTo>
                    <a:pt x="39" y="278"/>
                  </a:lnTo>
                  <a:lnTo>
                    <a:pt x="39" y="339"/>
                  </a:lnTo>
                  <a:lnTo>
                    <a:pt x="41" y="349"/>
                  </a:lnTo>
                  <a:lnTo>
                    <a:pt x="41" y="351"/>
                  </a:lnTo>
                  <a:lnTo>
                    <a:pt x="41" y="379"/>
                  </a:lnTo>
                  <a:lnTo>
                    <a:pt x="41" y="387"/>
                  </a:lnTo>
                  <a:lnTo>
                    <a:pt x="41" y="396"/>
                  </a:lnTo>
                  <a:lnTo>
                    <a:pt x="41" y="422"/>
                  </a:lnTo>
                  <a:lnTo>
                    <a:pt x="41" y="430"/>
                  </a:lnTo>
                  <a:lnTo>
                    <a:pt x="41" y="472"/>
                  </a:lnTo>
                  <a:lnTo>
                    <a:pt x="42" y="483"/>
                  </a:lnTo>
                  <a:lnTo>
                    <a:pt x="42" y="496"/>
                  </a:lnTo>
                  <a:lnTo>
                    <a:pt x="42" y="527"/>
                  </a:lnTo>
                  <a:lnTo>
                    <a:pt x="42" y="531"/>
                  </a:lnTo>
                  <a:lnTo>
                    <a:pt x="42" y="537"/>
                  </a:lnTo>
                  <a:lnTo>
                    <a:pt x="42" y="541"/>
                  </a:lnTo>
                  <a:lnTo>
                    <a:pt x="43" y="591"/>
                  </a:lnTo>
                  <a:lnTo>
                    <a:pt x="62" y="608"/>
                  </a:lnTo>
                  <a:lnTo>
                    <a:pt x="84" y="598"/>
                  </a:lnTo>
                  <a:lnTo>
                    <a:pt x="121" y="604"/>
                  </a:lnTo>
                  <a:lnTo>
                    <a:pt x="121" y="609"/>
                  </a:lnTo>
                  <a:lnTo>
                    <a:pt x="122" y="638"/>
                  </a:lnTo>
                  <a:lnTo>
                    <a:pt x="122" y="658"/>
                  </a:lnTo>
                  <a:lnTo>
                    <a:pt x="123" y="663"/>
                  </a:lnTo>
                  <a:lnTo>
                    <a:pt x="123" y="687"/>
                  </a:lnTo>
                  <a:lnTo>
                    <a:pt x="125" y="706"/>
                  </a:lnTo>
                  <a:lnTo>
                    <a:pt x="132" y="706"/>
                  </a:lnTo>
                  <a:lnTo>
                    <a:pt x="144" y="706"/>
                  </a:lnTo>
                  <a:lnTo>
                    <a:pt x="166" y="705"/>
                  </a:lnTo>
                  <a:lnTo>
                    <a:pt x="188" y="705"/>
                  </a:lnTo>
                  <a:lnTo>
                    <a:pt x="190" y="704"/>
                  </a:lnTo>
                  <a:lnTo>
                    <a:pt x="217" y="704"/>
                  </a:lnTo>
                  <a:lnTo>
                    <a:pt x="220" y="704"/>
                  </a:lnTo>
                  <a:lnTo>
                    <a:pt x="221" y="704"/>
                  </a:lnTo>
                  <a:lnTo>
                    <a:pt x="249" y="702"/>
                  </a:lnTo>
                  <a:lnTo>
                    <a:pt x="263" y="702"/>
                  </a:lnTo>
                  <a:lnTo>
                    <a:pt x="266" y="701"/>
                  </a:lnTo>
                  <a:lnTo>
                    <a:pt x="269" y="701"/>
                  </a:lnTo>
                  <a:lnTo>
                    <a:pt x="275" y="701"/>
                  </a:lnTo>
                  <a:lnTo>
                    <a:pt x="310" y="700"/>
                  </a:lnTo>
                  <a:lnTo>
                    <a:pt x="340" y="698"/>
                  </a:lnTo>
                  <a:lnTo>
                    <a:pt x="342" y="698"/>
                  </a:lnTo>
                  <a:lnTo>
                    <a:pt x="355" y="698"/>
                  </a:lnTo>
                  <a:lnTo>
                    <a:pt x="394" y="697"/>
                  </a:lnTo>
                  <a:lnTo>
                    <a:pt x="452" y="694"/>
                  </a:lnTo>
                  <a:lnTo>
                    <a:pt x="470" y="694"/>
                  </a:lnTo>
                  <a:lnTo>
                    <a:pt x="554" y="689"/>
                  </a:lnTo>
                  <a:lnTo>
                    <a:pt x="556" y="689"/>
                  </a:lnTo>
                  <a:lnTo>
                    <a:pt x="576" y="688"/>
                  </a:lnTo>
                  <a:lnTo>
                    <a:pt x="580" y="688"/>
                  </a:lnTo>
                  <a:lnTo>
                    <a:pt x="585" y="688"/>
                  </a:lnTo>
                  <a:lnTo>
                    <a:pt x="586" y="688"/>
                  </a:lnTo>
                  <a:lnTo>
                    <a:pt x="611" y="687"/>
                  </a:lnTo>
                  <a:lnTo>
                    <a:pt x="618" y="687"/>
                  </a:lnTo>
                  <a:lnTo>
                    <a:pt x="621" y="685"/>
                  </a:lnTo>
                  <a:lnTo>
                    <a:pt x="628" y="685"/>
                  </a:lnTo>
                  <a:lnTo>
                    <a:pt x="627" y="684"/>
                  </a:lnTo>
                  <a:lnTo>
                    <a:pt x="630" y="612"/>
                  </a:lnTo>
                  <a:lnTo>
                    <a:pt x="621" y="613"/>
                  </a:lnTo>
                  <a:lnTo>
                    <a:pt x="628" y="595"/>
                  </a:lnTo>
                  <a:lnTo>
                    <a:pt x="610" y="601"/>
                  </a:lnTo>
                  <a:lnTo>
                    <a:pt x="617" y="588"/>
                  </a:lnTo>
                  <a:lnTo>
                    <a:pt x="611" y="585"/>
                  </a:lnTo>
                  <a:lnTo>
                    <a:pt x="611" y="584"/>
                  </a:lnTo>
                  <a:lnTo>
                    <a:pt x="608" y="579"/>
                  </a:lnTo>
                  <a:lnTo>
                    <a:pt x="624" y="550"/>
                  </a:lnTo>
                  <a:lnTo>
                    <a:pt x="624" y="535"/>
                  </a:lnTo>
                  <a:lnTo>
                    <a:pt x="646" y="537"/>
                  </a:lnTo>
                  <a:lnTo>
                    <a:pt x="628" y="497"/>
                  </a:lnTo>
                  <a:lnTo>
                    <a:pt x="642" y="489"/>
                  </a:lnTo>
                  <a:lnTo>
                    <a:pt x="649" y="468"/>
                  </a:lnTo>
                  <a:lnTo>
                    <a:pt x="666" y="442"/>
                  </a:lnTo>
                  <a:lnTo>
                    <a:pt x="681" y="433"/>
                  </a:lnTo>
                  <a:lnTo>
                    <a:pt x="677" y="421"/>
                  </a:lnTo>
                  <a:lnTo>
                    <a:pt x="693" y="417"/>
                  </a:lnTo>
                  <a:lnTo>
                    <a:pt x="690" y="426"/>
                  </a:lnTo>
                  <a:lnTo>
                    <a:pt x="693" y="428"/>
                  </a:lnTo>
                  <a:lnTo>
                    <a:pt x="709" y="387"/>
                  </a:lnTo>
                  <a:lnTo>
                    <a:pt x="703" y="364"/>
                  </a:lnTo>
                  <a:lnTo>
                    <a:pt x="703" y="363"/>
                  </a:lnTo>
                  <a:lnTo>
                    <a:pt x="710" y="358"/>
                  </a:lnTo>
                  <a:lnTo>
                    <a:pt x="713" y="366"/>
                  </a:lnTo>
                  <a:lnTo>
                    <a:pt x="725" y="354"/>
                  </a:lnTo>
                  <a:lnTo>
                    <a:pt x="706" y="346"/>
                  </a:lnTo>
                  <a:lnTo>
                    <a:pt x="710" y="342"/>
                  </a:lnTo>
                  <a:lnTo>
                    <a:pt x="717" y="346"/>
                  </a:lnTo>
                  <a:lnTo>
                    <a:pt x="725" y="341"/>
                  </a:lnTo>
                  <a:lnTo>
                    <a:pt x="722" y="337"/>
                  </a:lnTo>
                  <a:lnTo>
                    <a:pt x="730" y="325"/>
                  </a:lnTo>
                  <a:lnTo>
                    <a:pt x="732" y="325"/>
                  </a:lnTo>
                  <a:lnTo>
                    <a:pt x="735" y="321"/>
                  </a:lnTo>
                  <a:lnTo>
                    <a:pt x="748" y="318"/>
                  </a:lnTo>
                  <a:lnTo>
                    <a:pt x="757" y="310"/>
                  </a:lnTo>
                  <a:lnTo>
                    <a:pt x="755" y="301"/>
                  </a:lnTo>
                  <a:lnTo>
                    <a:pt x="745" y="292"/>
                  </a:lnTo>
                  <a:lnTo>
                    <a:pt x="771" y="264"/>
                  </a:lnTo>
                  <a:lnTo>
                    <a:pt x="781" y="264"/>
                  </a:lnTo>
                  <a:lnTo>
                    <a:pt x="775" y="220"/>
                  </a:lnTo>
                  <a:lnTo>
                    <a:pt x="770" y="209"/>
                  </a:lnTo>
                  <a:lnTo>
                    <a:pt x="767" y="217"/>
                  </a:lnTo>
                  <a:lnTo>
                    <a:pt x="761" y="216"/>
                  </a:lnTo>
                  <a:lnTo>
                    <a:pt x="767" y="205"/>
                  </a:lnTo>
                  <a:lnTo>
                    <a:pt x="781" y="192"/>
                  </a:lnTo>
                  <a:lnTo>
                    <a:pt x="789" y="179"/>
                  </a:lnTo>
                  <a:lnTo>
                    <a:pt x="805" y="183"/>
                  </a:lnTo>
                  <a:lnTo>
                    <a:pt x="806" y="141"/>
                  </a:lnTo>
                  <a:lnTo>
                    <a:pt x="825" y="111"/>
                  </a:lnTo>
                  <a:lnTo>
                    <a:pt x="842" y="109"/>
                  </a:lnTo>
                  <a:lnTo>
                    <a:pt x="826" y="91"/>
                  </a:lnTo>
                  <a:lnTo>
                    <a:pt x="825" y="91"/>
                  </a:lnTo>
                  <a:lnTo>
                    <a:pt x="824" y="92"/>
                  </a:lnTo>
                  <a:lnTo>
                    <a:pt x="796" y="94"/>
                  </a:lnTo>
                  <a:lnTo>
                    <a:pt x="787" y="95"/>
                  </a:lnTo>
                  <a:lnTo>
                    <a:pt x="752" y="97"/>
                  </a:lnTo>
                  <a:lnTo>
                    <a:pt x="739" y="99"/>
                  </a:lnTo>
                  <a:lnTo>
                    <a:pt x="732" y="99"/>
                  </a:lnTo>
                  <a:lnTo>
                    <a:pt x="717" y="100"/>
                  </a:lnTo>
                  <a:lnTo>
                    <a:pt x="730" y="76"/>
                  </a:lnTo>
                  <a:lnTo>
                    <a:pt x="735" y="75"/>
                  </a:lnTo>
                  <a:lnTo>
                    <a:pt x="745" y="58"/>
                  </a:lnTo>
                  <a:lnTo>
                    <a:pt x="755" y="49"/>
                  </a:lnTo>
                  <a:lnTo>
                    <a:pt x="748" y="0"/>
                  </a:lnTo>
                  <a:lnTo>
                    <a:pt x="736" y="1"/>
                  </a:lnTo>
                  <a:lnTo>
                    <a:pt x="730" y="1"/>
                  </a:lnTo>
                  <a:lnTo>
                    <a:pt x="723" y="3"/>
                  </a:lnTo>
                  <a:lnTo>
                    <a:pt x="677" y="5"/>
                  </a:lnTo>
                  <a:lnTo>
                    <a:pt x="653" y="7"/>
                  </a:lnTo>
                  <a:lnTo>
                    <a:pt x="650" y="7"/>
                  </a:lnTo>
                  <a:lnTo>
                    <a:pt x="642" y="8"/>
                  </a:lnTo>
                  <a:lnTo>
                    <a:pt x="626" y="8"/>
                  </a:lnTo>
                  <a:lnTo>
                    <a:pt x="605" y="9"/>
                  </a:lnTo>
                  <a:lnTo>
                    <a:pt x="585" y="12"/>
                  </a:lnTo>
                  <a:lnTo>
                    <a:pt x="572" y="12"/>
                  </a:lnTo>
                  <a:lnTo>
                    <a:pt x="566" y="12"/>
                  </a:lnTo>
                  <a:lnTo>
                    <a:pt x="537" y="15"/>
                  </a:lnTo>
                  <a:lnTo>
                    <a:pt x="535" y="15"/>
                  </a:lnTo>
                  <a:lnTo>
                    <a:pt x="530" y="15"/>
                  </a:lnTo>
                  <a:lnTo>
                    <a:pt x="522" y="15"/>
                  </a:lnTo>
                  <a:lnTo>
                    <a:pt x="514" y="15"/>
                  </a:lnTo>
                  <a:lnTo>
                    <a:pt x="493" y="16"/>
                  </a:lnTo>
                  <a:lnTo>
                    <a:pt x="480" y="17"/>
                  </a:lnTo>
                  <a:lnTo>
                    <a:pt x="438" y="20"/>
                  </a:lnTo>
                  <a:lnTo>
                    <a:pt x="417" y="21"/>
                  </a:lnTo>
                  <a:lnTo>
                    <a:pt x="413" y="21"/>
                  </a:lnTo>
                  <a:lnTo>
                    <a:pt x="375" y="23"/>
                  </a:lnTo>
                  <a:lnTo>
                    <a:pt x="365" y="24"/>
                  </a:lnTo>
                  <a:lnTo>
                    <a:pt x="349" y="24"/>
                  </a:lnTo>
                  <a:lnTo>
                    <a:pt x="317" y="25"/>
                  </a:lnTo>
                  <a:lnTo>
                    <a:pt x="313" y="26"/>
                  </a:lnTo>
                  <a:lnTo>
                    <a:pt x="308" y="26"/>
                  </a:lnTo>
                  <a:lnTo>
                    <a:pt x="295" y="26"/>
                  </a:lnTo>
                  <a:lnTo>
                    <a:pt x="263" y="28"/>
                  </a:lnTo>
                  <a:lnTo>
                    <a:pt x="246" y="29"/>
                  </a:lnTo>
                  <a:lnTo>
                    <a:pt x="221" y="30"/>
                  </a:lnTo>
                  <a:lnTo>
                    <a:pt x="218" y="30"/>
                  </a:lnTo>
                  <a:lnTo>
                    <a:pt x="208" y="30"/>
                  </a:lnTo>
                  <a:lnTo>
                    <a:pt x="196" y="30"/>
                  </a:lnTo>
                  <a:lnTo>
                    <a:pt x="173" y="32"/>
                  </a:lnTo>
                  <a:lnTo>
                    <a:pt x="153" y="33"/>
                  </a:lnTo>
                  <a:lnTo>
                    <a:pt x="138" y="33"/>
                  </a:lnTo>
                  <a:lnTo>
                    <a:pt x="125" y="33"/>
                  </a:lnTo>
                  <a:lnTo>
                    <a:pt x="115" y="34"/>
                  </a:lnTo>
                  <a:lnTo>
                    <a:pt x="103" y="34"/>
                  </a:lnTo>
                  <a:lnTo>
                    <a:pt x="90" y="34"/>
                  </a:lnTo>
                  <a:lnTo>
                    <a:pt x="41" y="37"/>
                  </a:lnTo>
                  <a:lnTo>
                    <a:pt x="19" y="37"/>
                  </a:lnTo>
                  <a:lnTo>
                    <a:pt x="0" y="38"/>
                  </a:lnTo>
                  <a:lnTo>
                    <a:pt x="4" y="62"/>
                  </a:lnTo>
                  <a:lnTo>
                    <a:pt x="6" y="75"/>
                  </a:lnTo>
                  <a:lnTo>
                    <a:pt x="11" y="103"/>
                  </a:lnTo>
                  <a:lnTo>
                    <a:pt x="13" y="109"/>
                  </a:lnTo>
                  <a:lnTo>
                    <a:pt x="13" y="115"/>
                  </a:lnTo>
                  <a:lnTo>
                    <a:pt x="22" y="158"/>
                  </a:lnTo>
                  <a:lnTo>
                    <a:pt x="25" y="172"/>
                  </a:lnTo>
                  <a:lnTo>
                    <a:pt x="26" y="180"/>
                  </a:lnTo>
                  <a:close/>
                </a:path>
              </a:pathLst>
            </a:custGeom>
            <a:solidFill>
              <a:srgbClr val="4F81BD"/>
            </a:solidFill>
            <a:ln w="1651">
              <a:solidFill>
                <a:srgbClr val="000000"/>
              </a:solidFill>
              <a:round/>
              <a:headEnd/>
              <a:tailEnd/>
            </a:ln>
          </p:spPr>
          <p:txBody>
            <a:bodyPr/>
            <a:lstStyle/>
            <a:p>
              <a:endParaRPr lang="en-US"/>
            </a:p>
          </p:txBody>
        </p:sp>
        <p:sp>
          <p:nvSpPr>
            <p:cNvPr id="20521" name="Freeform 40"/>
            <p:cNvSpPr>
              <a:spLocks/>
            </p:cNvSpPr>
            <p:nvPr/>
          </p:nvSpPr>
          <p:spPr bwMode="auto">
            <a:xfrm>
              <a:off x="4071938" y="3408363"/>
              <a:ext cx="1150937" cy="527050"/>
            </a:xfrm>
            <a:custGeom>
              <a:avLst/>
              <a:gdLst>
                <a:gd name="T0" fmla="*/ 1116782 w 1449"/>
                <a:gd name="T1" fmla="*/ 85596 h 665"/>
                <a:gd name="T2" fmla="*/ 1115194 w 1449"/>
                <a:gd name="T3" fmla="*/ 58649 h 665"/>
                <a:gd name="T4" fmla="*/ 1114399 w 1449"/>
                <a:gd name="T5" fmla="*/ 15059 h 665"/>
                <a:gd name="T6" fmla="*/ 1053238 w 1449"/>
                <a:gd name="T7" fmla="*/ 11096 h 665"/>
                <a:gd name="T8" fmla="*/ 996049 w 1449"/>
                <a:gd name="T9" fmla="*/ 11888 h 665"/>
                <a:gd name="T10" fmla="*/ 959511 w 1449"/>
                <a:gd name="T11" fmla="*/ 12681 h 665"/>
                <a:gd name="T12" fmla="*/ 914236 w 1449"/>
                <a:gd name="T13" fmla="*/ 14266 h 665"/>
                <a:gd name="T14" fmla="*/ 830835 w 1449"/>
                <a:gd name="T15" fmla="*/ 15059 h 665"/>
                <a:gd name="T16" fmla="*/ 756965 w 1449"/>
                <a:gd name="T17" fmla="*/ 15059 h 665"/>
                <a:gd name="T18" fmla="*/ 707719 w 1449"/>
                <a:gd name="T19" fmla="*/ 15851 h 665"/>
                <a:gd name="T20" fmla="*/ 650530 w 1449"/>
                <a:gd name="T21" fmla="*/ 15851 h 665"/>
                <a:gd name="T22" fmla="*/ 616375 w 1449"/>
                <a:gd name="T23" fmla="*/ 15851 h 665"/>
                <a:gd name="T24" fmla="*/ 558391 w 1449"/>
                <a:gd name="T25" fmla="*/ 15059 h 665"/>
                <a:gd name="T26" fmla="*/ 474196 w 1449"/>
                <a:gd name="T27" fmla="*/ 14266 h 665"/>
                <a:gd name="T28" fmla="*/ 401120 w 1449"/>
                <a:gd name="T29" fmla="*/ 12681 h 665"/>
                <a:gd name="T30" fmla="*/ 327251 w 1449"/>
                <a:gd name="T31" fmla="*/ 11888 h 665"/>
                <a:gd name="T32" fmla="*/ 259735 w 1449"/>
                <a:gd name="T33" fmla="*/ 9511 h 665"/>
                <a:gd name="T34" fmla="*/ 169980 w 1449"/>
                <a:gd name="T35" fmla="*/ 7926 h 665"/>
                <a:gd name="T36" fmla="*/ 54012 w 1449"/>
                <a:gd name="T37" fmla="*/ 3170 h 665"/>
                <a:gd name="T38" fmla="*/ 2383 w 1449"/>
                <a:gd name="T39" fmla="*/ 44383 h 665"/>
                <a:gd name="T40" fmla="*/ 111996 w 1449"/>
                <a:gd name="T41" fmla="*/ 81633 h 665"/>
                <a:gd name="T42" fmla="*/ 146945 w 1449"/>
                <a:gd name="T43" fmla="*/ 82426 h 665"/>
                <a:gd name="T44" fmla="*/ 233523 w 1449"/>
                <a:gd name="T45" fmla="*/ 85596 h 665"/>
                <a:gd name="T46" fmla="*/ 283564 w 1449"/>
                <a:gd name="T47" fmla="*/ 87181 h 665"/>
                <a:gd name="T48" fmla="*/ 351079 w 1449"/>
                <a:gd name="T49" fmla="*/ 88766 h 665"/>
                <a:gd name="T50" fmla="*/ 398737 w 1449"/>
                <a:gd name="T51" fmla="*/ 157719 h 665"/>
                <a:gd name="T52" fmla="*/ 397943 w 1449"/>
                <a:gd name="T53" fmla="*/ 193384 h 665"/>
                <a:gd name="T54" fmla="*/ 396354 w 1449"/>
                <a:gd name="T55" fmla="*/ 247278 h 665"/>
                <a:gd name="T56" fmla="*/ 395560 w 1449"/>
                <a:gd name="T57" fmla="*/ 290868 h 665"/>
                <a:gd name="T58" fmla="*/ 393971 w 1449"/>
                <a:gd name="T59" fmla="*/ 348725 h 665"/>
                <a:gd name="T60" fmla="*/ 398737 w 1449"/>
                <a:gd name="T61" fmla="*/ 385182 h 665"/>
                <a:gd name="T62" fmla="*/ 464664 w 1449"/>
                <a:gd name="T63" fmla="*/ 414507 h 665"/>
                <a:gd name="T64" fmla="*/ 501996 w 1449"/>
                <a:gd name="T65" fmla="*/ 439869 h 665"/>
                <a:gd name="T66" fmla="*/ 563157 w 1449"/>
                <a:gd name="T67" fmla="*/ 456513 h 665"/>
                <a:gd name="T68" fmla="*/ 597312 w 1449"/>
                <a:gd name="T69" fmla="*/ 462853 h 665"/>
                <a:gd name="T70" fmla="*/ 647352 w 1449"/>
                <a:gd name="T71" fmla="*/ 454927 h 665"/>
                <a:gd name="T72" fmla="*/ 669593 w 1449"/>
                <a:gd name="T73" fmla="*/ 492178 h 665"/>
                <a:gd name="T74" fmla="*/ 730754 w 1449"/>
                <a:gd name="T75" fmla="*/ 489007 h 665"/>
                <a:gd name="T76" fmla="*/ 779206 w 1449"/>
                <a:gd name="T77" fmla="*/ 494555 h 665"/>
                <a:gd name="T78" fmla="*/ 812566 w 1449"/>
                <a:gd name="T79" fmla="*/ 481874 h 665"/>
                <a:gd name="T80" fmla="*/ 856253 w 1449"/>
                <a:gd name="T81" fmla="*/ 494555 h 665"/>
                <a:gd name="T82" fmla="*/ 907088 w 1449"/>
                <a:gd name="T83" fmla="*/ 509614 h 665"/>
                <a:gd name="T84" fmla="*/ 975397 w 1449"/>
                <a:gd name="T85" fmla="*/ 488215 h 665"/>
                <a:gd name="T86" fmla="*/ 1004786 w 1449"/>
                <a:gd name="T87" fmla="*/ 488215 h 665"/>
                <a:gd name="T88" fmla="*/ 1043707 w 1449"/>
                <a:gd name="T89" fmla="*/ 481082 h 665"/>
                <a:gd name="T90" fmla="*/ 1078656 w 1449"/>
                <a:gd name="T91" fmla="*/ 491385 h 665"/>
                <a:gd name="T92" fmla="*/ 1112811 w 1449"/>
                <a:gd name="T93" fmla="*/ 507236 h 665"/>
                <a:gd name="T94" fmla="*/ 1131874 w 1449"/>
                <a:gd name="T95" fmla="*/ 517539 h 665"/>
                <a:gd name="T96" fmla="*/ 1150143 w 1449"/>
                <a:gd name="T97" fmla="*/ 481082 h 665"/>
                <a:gd name="T98" fmla="*/ 1150143 w 1449"/>
                <a:gd name="T99" fmla="*/ 438284 h 665"/>
                <a:gd name="T100" fmla="*/ 1149348 w 1449"/>
                <a:gd name="T101" fmla="*/ 369331 h 665"/>
                <a:gd name="T102" fmla="*/ 1149348 w 1449"/>
                <a:gd name="T103" fmla="*/ 332081 h 665"/>
                <a:gd name="T104" fmla="*/ 1147760 w 1449"/>
                <a:gd name="T105" fmla="*/ 254411 h 665"/>
                <a:gd name="T106" fmla="*/ 1140611 w 1449"/>
                <a:gd name="T107" fmla="*/ 217160 h 665"/>
                <a:gd name="T108" fmla="*/ 1136640 w 1449"/>
                <a:gd name="T109" fmla="*/ 191799 h 665"/>
                <a:gd name="T110" fmla="*/ 1125519 w 1449"/>
                <a:gd name="T111" fmla="*/ 137112 h 6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9"/>
                <a:gd name="T169" fmla="*/ 0 h 665"/>
                <a:gd name="T170" fmla="*/ 1449 w 1449"/>
                <a:gd name="T171" fmla="*/ 665 h 6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9" h="665">
                  <a:moveTo>
                    <a:pt x="1417" y="173"/>
                  </a:moveTo>
                  <a:lnTo>
                    <a:pt x="1412" y="145"/>
                  </a:lnTo>
                  <a:lnTo>
                    <a:pt x="1410" y="132"/>
                  </a:lnTo>
                  <a:lnTo>
                    <a:pt x="1406" y="108"/>
                  </a:lnTo>
                  <a:lnTo>
                    <a:pt x="1404" y="89"/>
                  </a:lnTo>
                  <a:lnTo>
                    <a:pt x="1404" y="79"/>
                  </a:lnTo>
                  <a:lnTo>
                    <a:pt x="1404" y="75"/>
                  </a:lnTo>
                  <a:lnTo>
                    <a:pt x="1404" y="74"/>
                  </a:lnTo>
                  <a:lnTo>
                    <a:pt x="1403" y="62"/>
                  </a:lnTo>
                  <a:lnTo>
                    <a:pt x="1403" y="56"/>
                  </a:lnTo>
                  <a:lnTo>
                    <a:pt x="1403" y="39"/>
                  </a:lnTo>
                  <a:lnTo>
                    <a:pt x="1403" y="19"/>
                  </a:lnTo>
                  <a:lnTo>
                    <a:pt x="1401" y="11"/>
                  </a:lnTo>
                  <a:lnTo>
                    <a:pt x="1380" y="12"/>
                  </a:lnTo>
                  <a:lnTo>
                    <a:pt x="1337" y="14"/>
                  </a:lnTo>
                  <a:lnTo>
                    <a:pt x="1326" y="14"/>
                  </a:lnTo>
                  <a:lnTo>
                    <a:pt x="1297" y="14"/>
                  </a:lnTo>
                  <a:lnTo>
                    <a:pt x="1285" y="15"/>
                  </a:lnTo>
                  <a:lnTo>
                    <a:pt x="1270" y="15"/>
                  </a:lnTo>
                  <a:lnTo>
                    <a:pt x="1254" y="15"/>
                  </a:lnTo>
                  <a:lnTo>
                    <a:pt x="1252" y="15"/>
                  </a:lnTo>
                  <a:lnTo>
                    <a:pt x="1234" y="15"/>
                  </a:lnTo>
                  <a:lnTo>
                    <a:pt x="1227" y="16"/>
                  </a:lnTo>
                  <a:lnTo>
                    <a:pt x="1208" y="16"/>
                  </a:lnTo>
                  <a:lnTo>
                    <a:pt x="1192" y="16"/>
                  </a:lnTo>
                  <a:lnTo>
                    <a:pt x="1177" y="16"/>
                  </a:lnTo>
                  <a:lnTo>
                    <a:pt x="1171" y="16"/>
                  </a:lnTo>
                  <a:lnTo>
                    <a:pt x="1151" y="18"/>
                  </a:lnTo>
                  <a:lnTo>
                    <a:pt x="1099" y="18"/>
                  </a:lnTo>
                  <a:lnTo>
                    <a:pt x="1084" y="18"/>
                  </a:lnTo>
                  <a:lnTo>
                    <a:pt x="1068" y="19"/>
                  </a:lnTo>
                  <a:lnTo>
                    <a:pt x="1046" y="19"/>
                  </a:lnTo>
                  <a:lnTo>
                    <a:pt x="1026" y="19"/>
                  </a:lnTo>
                  <a:lnTo>
                    <a:pt x="1006" y="19"/>
                  </a:lnTo>
                  <a:lnTo>
                    <a:pt x="981" y="19"/>
                  </a:lnTo>
                  <a:lnTo>
                    <a:pt x="953" y="19"/>
                  </a:lnTo>
                  <a:lnTo>
                    <a:pt x="943" y="19"/>
                  </a:lnTo>
                  <a:lnTo>
                    <a:pt x="928" y="20"/>
                  </a:lnTo>
                  <a:lnTo>
                    <a:pt x="921" y="19"/>
                  </a:lnTo>
                  <a:lnTo>
                    <a:pt x="891" y="20"/>
                  </a:lnTo>
                  <a:lnTo>
                    <a:pt x="872" y="20"/>
                  </a:lnTo>
                  <a:lnTo>
                    <a:pt x="838" y="20"/>
                  </a:lnTo>
                  <a:lnTo>
                    <a:pt x="831" y="20"/>
                  </a:lnTo>
                  <a:lnTo>
                    <a:pt x="819" y="20"/>
                  </a:lnTo>
                  <a:lnTo>
                    <a:pt x="818" y="20"/>
                  </a:lnTo>
                  <a:lnTo>
                    <a:pt x="790" y="20"/>
                  </a:lnTo>
                  <a:lnTo>
                    <a:pt x="780" y="20"/>
                  </a:lnTo>
                  <a:lnTo>
                    <a:pt x="776" y="20"/>
                  </a:lnTo>
                  <a:lnTo>
                    <a:pt x="755" y="20"/>
                  </a:lnTo>
                  <a:lnTo>
                    <a:pt x="748" y="19"/>
                  </a:lnTo>
                  <a:lnTo>
                    <a:pt x="713" y="19"/>
                  </a:lnTo>
                  <a:lnTo>
                    <a:pt x="703" y="19"/>
                  </a:lnTo>
                  <a:lnTo>
                    <a:pt x="672" y="19"/>
                  </a:lnTo>
                  <a:lnTo>
                    <a:pt x="616" y="19"/>
                  </a:lnTo>
                  <a:lnTo>
                    <a:pt x="610" y="18"/>
                  </a:lnTo>
                  <a:lnTo>
                    <a:pt x="597" y="18"/>
                  </a:lnTo>
                  <a:lnTo>
                    <a:pt x="588" y="18"/>
                  </a:lnTo>
                  <a:lnTo>
                    <a:pt x="582" y="18"/>
                  </a:lnTo>
                  <a:lnTo>
                    <a:pt x="518" y="16"/>
                  </a:lnTo>
                  <a:lnTo>
                    <a:pt x="505" y="16"/>
                  </a:lnTo>
                  <a:lnTo>
                    <a:pt x="498" y="16"/>
                  </a:lnTo>
                  <a:lnTo>
                    <a:pt x="490" y="16"/>
                  </a:lnTo>
                  <a:lnTo>
                    <a:pt x="485" y="16"/>
                  </a:lnTo>
                  <a:lnTo>
                    <a:pt x="412" y="15"/>
                  </a:lnTo>
                  <a:lnTo>
                    <a:pt x="400" y="15"/>
                  </a:lnTo>
                  <a:lnTo>
                    <a:pt x="348" y="14"/>
                  </a:lnTo>
                  <a:lnTo>
                    <a:pt x="339" y="14"/>
                  </a:lnTo>
                  <a:lnTo>
                    <a:pt x="327" y="12"/>
                  </a:lnTo>
                  <a:lnTo>
                    <a:pt x="317" y="12"/>
                  </a:lnTo>
                  <a:lnTo>
                    <a:pt x="276" y="12"/>
                  </a:lnTo>
                  <a:lnTo>
                    <a:pt x="246" y="11"/>
                  </a:lnTo>
                  <a:lnTo>
                    <a:pt x="214" y="10"/>
                  </a:lnTo>
                  <a:lnTo>
                    <a:pt x="204" y="10"/>
                  </a:lnTo>
                  <a:lnTo>
                    <a:pt x="167" y="8"/>
                  </a:lnTo>
                  <a:lnTo>
                    <a:pt x="166" y="8"/>
                  </a:lnTo>
                  <a:lnTo>
                    <a:pt x="68" y="4"/>
                  </a:lnTo>
                  <a:lnTo>
                    <a:pt x="47" y="3"/>
                  </a:lnTo>
                  <a:lnTo>
                    <a:pt x="6" y="0"/>
                  </a:lnTo>
                  <a:lnTo>
                    <a:pt x="4" y="25"/>
                  </a:lnTo>
                  <a:lnTo>
                    <a:pt x="3" y="56"/>
                  </a:lnTo>
                  <a:lnTo>
                    <a:pt x="0" y="98"/>
                  </a:lnTo>
                  <a:lnTo>
                    <a:pt x="64" y="100"/>
                  </a:lnTo>
                  <a:lnTo>
                    <a:pt x="105" y="102"/>
                  </a:lnTo>
                  <a:lnTo>
                    <a:pt x="141" y="103"/>
                  </a:lnTo>
                  <a:lnTo>
                    <a:pt x="147" y="103"/>
                  </a:lnTo>
                  <a:lnTo>
                    <a:pt x="150" y="103"/>
                  </a:lnTo>
                  <a:lnTo>
                    <a:pt x="163" y="104"/>
                  </a:lnTo>
                  <a:lnTo>
                    <a:pt x="185" y="104"/>
                  </a:lnTo>
                  <a:lnTo>
                    <a:pt x="192" y="106"/>
                  </a:lnTo>
                  <a:lnTo>
                    <a:pt x="231" y="107"/>
                  </a:lnTo>
                  <a:lnTo>
                    <a:pt x="272" y="108"/>
                  </a:lnTo>
                  <a:lnTo>
                    <a:pt x="294" y="108"/>
                  </a:lnTo>
                  <a:lnTo>
                    <a:pt x="322" y="110"/>
                  </a:lnTo>
                  <a:lnTo>
                    <a:pt x="336" y="110"/>
                  </a:lnTo>
                  <a:lnTo>
                    <a:pt x="343" y="110"/>
                  </a:lnTo>
                  <a:lnTo>
                    <a:pt x="357" y="110"/>
                  </a:lnTo>
                  <a:lnTo>
                    <a:pt x="399" y="111"/>
                  </a:lnTo>
                  <a:lnTo>
                    <a:pt x="412" y="111"/>
                  </a:lnTo>
                  <a:lnTo>
                    <a:pt x="441" y="112"/>
                  </a:lnTo>
                  <a:lnTo>
                    <a:pt x="442" y="112"/>
                  </a:lnTo>
                  <a:lnTo>
                    <a:pt x="502" y="114"/>
                  </a:lnTo>
                  <a:lnTo>
                    <a:pt x="503" y="114"/>
                  </a:lnTo>
                  <a:lnTo>
                    <a:pt x="502" y="137"/>
                  </a:lnTo>
                  <a:lnTo>
                    <a:pt x="502" y="199"/>
                  </a:lnTo>
                  <a:lnTo>
                    <a:pt x="501" y="210"/>
                  </a:lnTo>
                  <a:lnTo>
                    <a:pt x="501" y="225"/>
                  </a:lnTo>
                  <a:lnTo>
                    <a:pt x="501" y="233"/>
                  </a:lnTo>
                  <a:lnTo>
                    <a:pt x="501" y="244"/>
                  </a:lnTo>
                  <a:lnTo>
                    <a:pt x="501" y="258"/>
                  </a:lnTo>
                  <a:lnTo>
                    <a:pt x="499" y="283"/>
                  </a:lnTo>
                  <a:lnTo>
                    <a:pt x="499" y="307"/>
                  </a:lnTo>
                  <a:lnTo>
                    <a:pt x="499" y="312"/>
                  </a:lnTo>
                  <a:lnTo>
                    <a:pt x="499" y="321"/>
                  </a:lnTo>
                  <a:lnTo>
                    <a:pt x="498" y="348"/>
                  </a:lnTo>
                  <a:lnTo>
                    <a:pt x="498" y="356"/>
                  </a:lnTo>
                  <a:lnTo>
                    <a:pt x="498" y="367"/>
                  </a:lnTo>
                  <a:lnTo>
                    <a:pt x="498" y="379"/>
                  </a:lnTo>
                  <a:lnTo>
                    <a:pt x="498" y="398"/>
                  </a:lnTo>
                  <a:lnTo>
                    <a:pt x="496" y="428"/>
                  </a:lnTo>
                  <a:lnTo>
                    <a:pt x="496" y="440"/>
                  </a:lnTo>
                  <a:lnTo>
                    <a:pt x="496" y="451"/>
                  </a:lnTo>
                  <a:lnTo>
                    <a:pt x="495" y="488"/>
                  </a:lnTo>
                  <a:lnTo>
                    <a:pt x="501" y="487"/>
                  </a:lnTo>
                  <a:lnTo>
                    <a:pt x="502" y="486"/>
                  </a:lnTo>
                  <a:lnTo>
                    <a:pt x="521" y="499"/>
                  </a:lnTo>
                  <a:lnTo>
                    <a:pt x="538" y="517"/>
                  </a:lnTo>
                  <a:lnTo>
                    <a:pt x="581" y="520"/>
                  </a:lnTo>
                  <a:lnTo>
                    <a:pt x="585" y="523"/>
                  </a:lnTo>
                  <a:lnTo>
                    <a:pt x="623" y="529"/>
                  </a:lnTo>
                  <a:lnTo>
                    <a:pt x="624" y="529"/>
                  </a:lnTo>
                  <a:lnTo>
                    <a:pt x="630" y="534"/>
                  </a:lnTo>
                  <a:lnTo>
                    <a:pt x="632" y="555"/>
                  </a:lnTo>
                  <a:lnTo>
                    <a:pt x="645" y="562"/>
                  </a:lnTo>
                  <a:lnTo>
                    <a:pt x="656" y="561"/>
                  </a:lnTo>
                  <a:lnTo>
                    <a:pt x="674" y="562"/>
                  </a:lnTo>
                  <a:lnTo>
                    <a:pt x="709" y="576"/>
                  </a:lnTo>
                  <a:lnTo>
                    <a:pt x="731" y="570"/>
                  </a:lnTo>
                  <a:lnTo>
                    <a:pt x="733" y="570"/>
                  </a:lnTo>
                  <a:lnTo>
                    <a:pt x="742" y="575"/>
                  </a:lnTo>
                  <a:lnTo>
                    <a:pt x="752" y="584"/>
                  </a:lnTo>
                  <a:lnTo>
                    <a:pt x="765" y="586"/>
                  </a:lnTo>
                  <a:lnTo>
                    <a:pt x="796" y="575"/>
                  </a:lnTo>
                  <a:lnTo>
                    <a:pt x="809" y="578"/>
                  </a:lnTo>
                  <a:lnTo>
                    <a:pt x="815" y="574"/>
                  </a:lnTo>
                  <a:lnTo>
                    <a:pt x="822" y="572"/>
                  </a:lnTo>
                  <a:lnTo>
                    <a:pt x="827" y="600"/>
                  </a:lnTo>
                  <a:lnTo>
                    <a:pt x="843" y="600"/>
                  </a:lnTo>
                  <a:lnTo>
                    <a:pt x="843" y="621"/>
                  </a:lnTo>
                  <a:lnTo>
                    <a:pt x="860" y="629"/>
                  </a:lnTo>
                  <a:lnTo>
                    <a:pt x="904" y="605"/>
                  </a:lnTo>
                  <a:lnTo>
                    <a:pt x="914" y="620"/>
                  </a:lnTo>
                  <a:lnTo>
                    <a:pt x="920" y="617"/>
                  </a:lnTo>
                  <a:lnTo>
                    <a:pt x="926" y="616"/>
                  </a:lnTo>
                  <a:lnTo>
                    <a:pt x="928" y="616"/>
                  </a:lnTo>
                  <a:lnTo>
                    <a:pt x="947" y="634"/>
                  </a:lnTo>
                  <a:lnTo>
                    <a:pt x="981" y="624"/>
                  </a:lnTo>
                  <a:lnTo>
                    <a:pt x="979" y="646"/>
                  </a:lnTo>
                  <a:lnTo>
                    <a:pt x="991" y="654"/>
                  </a:lnTo>
                  <a:lnTo>
                    <a:pt x="1022" y="608"/>
                  </a:lnTo>
                  <a:lnTo>
                    <a:pt x="1023" y="608"/>
                  </a:lnTo>
                  <a:lnTo>
                    <a:pt x="1055" y="632"/>
                  </a:lnTo>
                  <a:lnTo>
                    <a:pt x="1081" y="618"/>
                  </a:lnTo>
                  <a:lnTo>
                    <a:pt x="1083" y="618"/>
                  </a:lnTo>
                  <a:lnTo>
                    <a:pt x="1078" y="624"/>
                  </a:lnTo>
                  <a:lnTo>
                    <a:pt x="1099" y="642"/>
                  </a:lnTo>
                  <a:lnTo>
                    <a:pt x="1112" y="641"/>
                  </a:lnTo>
                  <a:lnTo>
                    <a:pt x="1119" y="650"/>
                  </a:lnTo>
                  <a:lnTo>
                    <a:pt x="1142" y="643"/>
                  </a:lnTo>
                  <a:lnTo>
                    <a:pt x="1185" y="621"/>
                  </a:lnTo>
                  <a:lnTo>
                    <a:pt x="1212" y="628"/>
                  </a:lnTo>
                  <a:lnTo>
                    <a:pt x="1227" y="620"/>
                  </a:lnTo>
                  <a:lnTo>
                    <a:pt x="1228" y="616"/>
                  </a:lnTo>
                  <a:lnTo>
                    <a:pt x="1253" y="611"/>
                  </a:lnTo>
                  <a:lnTo>
                    <a:pt x="1253" y="607"/>
                  </a:lnTo>
                  <a:lnTo>
                    <a:pt x="1260" y="608"/>
                  </a:lnTo>
                  <a:lnTo>
                    <a:pt x="1265" y="616"/>
                  </a:lnTo>
                  <a:lnTo>
                    <a:pt x="1263" y="617"/>
                  </a:lnTo>
                  <a:lnTo>
                    <a:pt x="1304" y="617"/>
                  </a:lnTo>
                  <a:lnTo>
                    <a:pt x="1310" y="618"/>
                  </a:lnTo>
                  <a:lnTo>
                    <a:pt x="1314" y="607"/>
                  </a:lnTo>
                  <a:lnTo>
                    <a:pt x="1330" y="605"/>
                  </a:lnTo>
                  <a:lnTo>
                    <a:pt x="1336" y="605"/>
                  </a:lnTo>
                  <a:lnTo>
                    <a:pt x="1336" y="611"/>
                  </a:lnTo>
                  <a:lnTo>
                    <a:pt x="1358" y="620"/>
                  </a:lnTo>
                  <a:lnTo>
                    <a:pt x="1381" y="641"/>
                  </a:lnTo>
                  <a:lnTo>
                    <a:pt x="1390" y="643"/>
                  </a:lnTo>
                  <a:lnTo>
                    <a:pt x="1388" y="637"/>
                  </a:lnTo>
                  <a:lnTo>
                    <a:pt x="1401" y="640"/>
                  </a:lnTo>
                  <a:lnTo>
                    <a:pt x="1400" y="647"/>
                  </a:lnTo>
                  <a:lnTo>
                    <a:pt x="1406" y="646"/>
                  </a:lnTo>
                  <a:lnTo>
                    <a:pt x="1403" y="649"/>
                  </a:lnTo>
                  <a:lnTo>
                    <a:pt x="1425" y="653"/>
                  </a:lnTo>
                  <a:lnTo>
                    <a:pt x="1442" y="665"/>
                  </a:lnTo>
                  <a:lnTo>
                    <a:pt x="1449" y="661"/>
                  </a:lnTo>
                  <a:lnTo>
                    <a:pt x="1448" y="611"/>
                  </a:lnTo>
                  <a:lnTo>
                    <a:pt x="1448" y="607"/>
                  </a:lnTo>
                  <a:lnTo>
                    <a:pt x="1448" y="601"/>
                  </a:lnTo>
                  <a:lnTo>
                    <a:pt x="1448" y="597"/>
                  </a:lnTo>
                  <a:lnTo>
                    <a:pt x="1448" y="566"/>
                  </a:lnTo>
                  <a:lnTo>
                    <a:pt x="1448" y="553"/>
                  </a:lnTo>
                  <a:lnTo>
                    <a:pt x="1447" y="542"/>
                  </a:lnTo>
                  <a:lnTo>
                    <a:pt x="1447" y="500"/>
                  </a:lnTo>
                  <a:lnTo>
                    <a:pt x="1447" y="492"/>
                  </a:lnTo>
                  <a:lnTo>
                    <a:pt x="1447" y="466"/>
                  </a:lnTo>
                  <a:lnTo>
                    <a:pt x="1447" y="457"/>
                  </a:lnTo>
                  <a:lnTo>
                    <a:pt x="1447" y="449"/>
                  </a:lnTo>
                  <a:lnTo>
                    <a:pt x="1447" y="421"/>
                  </a:lnTo>
                  <a:lnTo>
                    <a:pt x="1447" y="419"/>
                  </a:lnTo>
                  <a:lnTo>
                    <a:pt x="1445" y="409"/>
                  </a:lnTo>
                  <a:lnTo>
                    <a:pt x="1445" y="348"/>
                  </a:lnTo>
                  <a:lnTo>
                    <a:pt x="1445" y="324"/>
                  </a:lnTo>
                  <a:lnTo>
                    <a:pt x="1445" y="321"/>
                  </a:lnTo>
                  <a:lnTo>
                    <a:pt x="1445" y="320"/>
                  </a:lnTo>
                  <a:lnTo>
                    <a:pt x="1441" y="300"/>
                  </a:lnTo>
                  <a:lnTo>
                    <a:pt x="1441" y="298"/>
                  </a:lnTo>
                  <a:lnTo>
                    <a:pt x="1436" y="274"/>
                  </a:lnTo>
                  <a:lnTo>
                    <a:pt x="1435" y="266"/>
                  </a:lnTo>
                  <a:lnTo>
                    <a:pt x="1433" y="261"/>
                  </a:lnTo>
                  <a:lnTo>
                    <a:pt x="1432" y="250"/>
                  </a:lnTo>
                  <a:lnTo>
                    <a:pt x="1431" y="242"/>
                  </a:lnTo>
                  <a:lnTo>
                    <a:pt x="1428" y="228"/>
                  </a:lnTo>
                  <a:lnTo>
                    <a:pt x="1419" y="185"/>
                  </a:lnTo>
                  <a:lnTo>
                    <a:pt x="1419" y="179"/>
                  </a:lnTo>
                  <a:lnTo>
                    <a:pt x="1417" y="173"/>
                  </a:lnTo>
                  <a:close/>
                </a:path>
              </a:pathLst>
            </a:custGeom>
            <a:solidFill>
              <a:srgbClr val="4F81BD"/>
            </a:solidFill>
            <a:ln w="1651">
              <a:solidFill>
                <a:srgbClr val="000000"/>
              </a:solidFill>
              <a:round/>
              <a:headEnd/>
              <a:tailEnd/>
            </a:ln>
          </p:spPr>
          <p:txBody>
            <a:bodyPr/>
            <a:lstStyle/>
            <a:p>
              <a:endParaRPr lang="en-US"/>
            </a:p>
          </p:txBody>
        </p:sp>
        <p:sp>
          <p:nvSpPr>
            <p:cNvPr id="20522" name="Freeform 41"/>
            <p:cNvSpPr>
              <a:spLocks/>
            </p:cNvSpPr>
            <p:nvPr/>
          </p:nvSpPr>
          <p:spPr bwMode="auto">
            <a:xfrm>
              <a:off x="3522663" y="3484563"/>
              <a:ext cx="1847850" cy="1638300"/>
            </a:xfrm>
            <a:custGeom>
              <a:avLst/>
              <a:gdLst>
                <a:gd name="T0" fmla="*/ 869576 w 2329"/>
                <a:gd name="T1" fmla="*/ 1239644 h 2063"/>
                <a:gd name="T2" fmla="*/ 778334 w 2329"/>
                <a:gd name="T3" fmla="*/ 1100671 h 2063"/>
                <a:gd name="T4" fmla="*/ 737077 w 2329"/>
                <a:gd name="T5" fmla="*/ 1061758 h 2063"/>
                <a:gd name="T6" fmla="*/ 639488 w 2329"/>
                <a:gd name="T7" fmla="*/ 1031581 h 2063"/>
                <a:gd name="T8" fmla="*/ 526824 w 2329"/>
                <a:gd name="T9" fmla="*/ 1057787 h 2063"/>
                <a:gd name="T10" fmla="*/ 380836 w 2329"/>
                <a:gd name="T11" fmla="*/ 1108612 h 2063"/>
                <a:gd name="T12" fmla="*/ 253098 w 2329"/>
                <a:gd name="T13" fmla="*/ 982345 h 2063"/>
                <a:gd name="T14" fmla="*/ 133293 w 2329"/>
                <a:gd name="T15" fmla="*/ 806047 h 2063"/>
                <a:gd name="T16" fmla="*/ 19042 w 2329"/>
                <a:gd name="T17" fmla="*/ 697250 h 2063"/>
                <a:gd name="T18" fmla="*/ 39670 w 2329"/>
                <a:gd name="T19" fmla="*/ 660720 h 2063"/>
                <a:gd name="T20" fmla="*/ 243577 w 2329"/>
                <a:gd name="T21" fmla="*/ 675809 h 2063"/>
                <a:gd name="T22" fmla="*/ 407812 w 2329"/>
                <a:gd name="T23" fmla="*/ 683750 h 2063"/>
                <a:gd name="T24" fmla="*/ 495881 w 2329"/>
                <a:gd name="T25" fmla="*/ 689309 h 2063"/>
                <a:gd name="T26" fmla="*/ 509369 w 2329"/>
                <a:gd name="T27" fmla="*/ 593219 h 2063"/>
                <a:gd name="T28" fmla="*/ 517303 w 2329"/>
                <a:gd name="T29" fmla="*/ 459010 h 2063"/>
                <a:gd name="T30" fmla="*/ 522857 w 2329"/>
                <a:gd name="T31" fmla="*/ 382773 h 2063"/>
                <a:gd name="T32" fmla="*/ 529997 w 2329"/>
                <a:gd name="T33" fmla="*/ 268418 h 2063"/>
                <a:gd name="T34" fmla="*/ 533964 w 2329"/>
                <a:gd name="T35" fmla="*/ 201710 h 2063"/>
                <a:gd name="T36" fmla="*/ 537931 w 2329"/>
                <a:gd name="T37" fmla="*/ 114355 h 2063"/>
                <a:gd name="T38" fmla="*/ 633140 w 2329"/>
                <a:gd name="T39" fmla="*/ 3177 h 2063"/>
                <a:gd name="T40" fmla="*/ 702167 w 2329"/>
                <a:gd name="T41" fmla="*/ 6353 h 2063"/>
                <a:gd name="T42" fmla="*/ 821972 w 2329"/>
                <a:gd name="T43" fmla="*/ 9530 h 2063"/>
                <a:gd name="T44" fmla="*/ 948124 w 2329"/>
                <a:gd name="T45" fmla="*/ 12706 h 2063"/>
                <a:gd name="T46" fmla="*/ 947331 w 2329"/>
                <a:gd name="T47" fmla="*/ 107208 h 2063"/>
                <a:gd name="T48" fmla="*/ 945744 w 2329"/>
                <a:gd name="T49" fmla="*/ 177092 h 2063"/>
                <a:gd name="T50" fmla="*/ 943364 w 2329"/>
                <a:gd name="T51" fmla="*/ 262064 h 2063"/>
                <a:gd name="T52" fmla="*/ 963199 w 2329"/>
                <a:gd name="T53" fmla="*/ 318448 h 2063"/>
                <a:gd name="T54" fmla="*/ 1049680 w 2329"/>
                <a:gd name="T55" fmla="*/ 346243 h 2063"/>
                <a:gd name="T56" fmla="*/ 1129815 w 2329"/>
                <a:gd name="T57" fmla="*/ 374832 h 2063"/>
                <a:gd name="T58" fmla="*/ 1191700 w 2329"/>
                <a:gd name="T59" fmla="*/ 381185 h 2063"/>
                <a:gd name="T60" fmla="*/ 1232164 w 2329"/>
                <a:gd name="T61" fmla="*/ 421686 h 2063"/>
                <a:gd name="T62" fmla="*/ 1301191 w 2329"/>
                <a:gd name="T63" fmla="*/ 425656 h 2063"/>
                <a:gd name="T64" fmla="*/ 1386879 w 2329"/>
                <a:gd name="T65" fmla="*/ 424068 h 2063"/>
                <a:gd name="T66" fmla="*/ 1437657 w 2329"/>
                <a:gd name="T67" fmla="*/ 438362 h 2063"/>
                <a:gd name="T68" fmla="*/ 1543974 w 2329"/>
                <a:gd name="T69" fmla="*/ 407391 h 2063"/>
                <a:gd name="T70" fmla="*/ 1589198 w 2329"/>
                <a:gd name="T71" fmla="*/ 412950 h 2063"/>
                <a:gd name="T72" fmla="*/ 1645531 w 2329"/>
                <a:gd name="T73" fmla="*/ 431215 h 2063"/>
                <a:gd name="T74" fmla="*/ 1662986 w 2329"/>
                <a:gd name="T75" fmla="*/ 437568 h 2063"/>
                <a:gd name="T76" fmla="*/ 1761368 w 2329"/>
                <a:gd name="T77" fmla="*/ 457422 h 2063"/>
                <a:gd name="T78" fmla="*/ 1764542 w 2329"/>
                <a:gd name="T79" fmla="*/ 538423 h 2063"/>
                <a:gd name="T80" fmla="*/ 1766922 w 2329"/>
                <a:gd name="T81" fmla="*/ 599572 h 2063"/>
                <a:gd name="T82" fmla="*/ 1771683 w 2329"/>
                <a:gd name="T83" fmla="*/ 695662 h 2063"/>
                <a:gd name="T84" fmla="*/ 1794692 w 2329"/>
                <a:gd name="T85" fmla="*/ 717898 h 2063"/>
                <a:gd name="T86" fmla="*/ 1846263 w 2329"/>
                <a:gd name="T87" fmla="*/ 817165 h 2063"/>
                <a:gd name="T88" fmla="*/ 1823254 w 2329"/>
                <a:gd name="T89" fmla="*/ 938667 h 2063"/>
                <a:gd name="T90" fmla="*/ 1823254 w 2329"/>
                <a:gd name="T91" fmla="*/ 999021 h 2063"/>
                <a:gd name="T92" fmla="*/ 1786758 w 2329"/>
                <a:gd name="T93" fmla="*/ 1050640 h 2063"/>
                <a:gd name="T94" fmla="*/ 1721698 w 2329"/>
                <a:gd name="T95" fmla="*/ 1075258 h 2063"/>
                <a:gd name="T96" fmla="*/ 1666159 w 2329"/>
                <a:gd name="T97" fmla="*/ 1055405 h 2063"/>
                <a:gd name="T98" fmla="*/ 1648704 w 2329"/>
                <a:gd name="T99" fmla="*/ 1068905 h 2063"/>
                <a:gd name="T100" fmla="*/ 1633630 w 2329"/>
                <a:gd name="T101" fmla="*/ 1146730 h 2063"/>
                <a:gd name="T102" fmla="*/ 1452732 w 2329"/>
                <a:gd name="T103" fmla="*/ 1256321 h 2063"/>
                <a:gd name="T104" fmla="*/ 1358316 w 2329"/>
                <a:gd name="T105" fmla="*/ 1340499 h 2063"/>
                <a:gd name="T106" fmla="*/ 1321026 w 2329"/>
                <a:gd name="T107" fmla="*/ 1528709 h 2063"/>
                <a:gd name="T108" fmla="*/ 1235338 w 2329"/>
                <a:gd name="T109" fmla="*/ 1608917 h 2063"/>
                <a:gd name="T110" fmla="*/ 1102045 w 2329"/>
                <a:gd name="T111" fmla="*/ 1573181 h 2063"/>
                <a:gd name="T112" fmla="*/ 998902 w 2329"/>
                <a:gd name="T113" fmla="*/ 1426266 h 206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29"/>
                <a:gd name="T172" fmla="*/ 0 h 2063"/>
                <a:gd name="T173" fmla="*/ 2329 w 2329"/>
                <a:gd name="T174" fmla="*/ 2063 h 206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29" h="2063">
                  <a:moveTo>
                    <a:pt x="1202" y="1705"/>
                  </a:moveTo>
                  <a:lnTo>
                    <a:pt x="1183" y="1683"/>
                  </a:lnTo>
                  <a:lnTo>
                    <a:pt x="1160" y="1653"/>
                  </a:lnTo>
                  <a:lnTo>
                    <a:pt x="1122" y="1615"/>
                  </a:lnTo>
                  <a:lnTo>
                    <a:pt x="1112" y="1605"/>
                  </a:lnTo>
                  <a:lnTo>
                    <a:pt x="1096" y="1561"/>
                  </a:lnTo>
                  <a:lnTo>
                    <a:pt x="1100" y="1557"/>
                  </a:lnTo>
                  <a:lnTo>
                    <a:pt x="1052" y="1480"/>
                  </a:lnTo>
                  <a:lnTo>
                    <a:pt x="1042" y="1444"/>
                  </a:lnTo>
                  <a:lnTo>
                    <a:pt x="1023" y="1427"/>
                  </a:lnTo>
                  <a:lnTo>
                    <a:pt x="1020" y="1412"/>
                  </a:lnTo>
                  <a:lnTo>
                    <a:pt x="981" y="1386"/>
                  </a:lnTo>
                  <a:lnTo>
                    <a:pt x="974" y="1370"/>
                  </a:lnTo>
                  <a:lnTo>
                    <a:pt x="958" y="1366"/>
                  </a:lnTo>
                  <a:lnTo>
                    <a:pt x="953" y="1358"/>
                  </a:lnTo>
                  <a:lnTo>
                    <a:pt x="939" y="1357"/>
                  </a:lnTo>
                  <a:lnTo>
                    <a:pt x="936" y="1337"/>
                  </a:lnTo>
                  <a:lnTo>
                    <a:pt x="929" y="1337"/>
                  </a:lnTo>
                  <a:lnTo>
                    <a:pt x="907" y="1311"/>
                  </a:lnTo>
                  <a:lnTo>
                    <a:pt x="888" y="1309"/>
                  </a:lnTo>
                  <a:lnTo>
                    <a:pt x="888" y="1306"/>
                  </a:lnTo>
                  <a:lnTo>
                    <a:pt x="849" y="1304"/>
                  </a:lnTo>
                  <a:lnTo>
                    <a:pt x="808" y="1296"/>
                  </a:lnTo>
                  <a:lnTo>
                    <a:pt x="806" y="1299"/>
                  </a:lnTo>
                  <a:lnTo>
                    <a:pt x="798" y="1298"/>
                  </a:lnTo>
                  <a:lnTo>
                    <a:pt x="795" y="1302"/>
                  </a:lnTo>
                  <a:lnTo>
                    <a:pt x="747" y="1281"/>
                  </a:lnTo>
                  <a:lnTo>
                    <a:pt x="706" y="1304"/>
                  </a:lnTo>
                  <a:lnTo>
                    <a:pt x="694" y="1304"/>
                  </a:lnTo>
                  <a:lnTo>
                    <a:pt x="664" y="1332"/>
                  </a:lnTo>
                  <a:lnTo>
                    <a:pt x="636" y="1398"/>
                  </a:lnTo>
                  <a:lnTo>
                    <a:pt x="598" y="1432"/>
                  </a:lnTo>
                  <a:lnTo>
                    <a:pt x="587" y="1449"/>
                  </a:lnTo>
                  <a:lnTo>
                    <a:pt x="546" y="1437"/>
                  </a:lnTo>
                  <a:lnTo>
                    <a:pt x="520" y="1416"/>
                  </a:lnTo>
                  <a:lnTo>
                    <a:pt x="480" y="1396"/>
                  </a:lnTo>
                  <a:lnTo>
                    <a:pt x="473" y="1387"/>
                  </a:lnTo>
                  <a:lnTo>
                    <a:pt x="435" y="1378"/>
                  </a:lnTo>
                  <a:lnTo>
                    <a:pt x="414" y="1362"/>
                  </a:lnTo>
                  <a:lnTo>
                    <a:pt x="392" y="1337"/>
                  </a:lnTo>
                  <a:lnTo>
                    <a:pt x="348" y="1309"/>
                  </a:lnTo>
                  <a:lnTo>
                    <a:pt x="319" y="1237"/>
                  </a:lnTo>
                  <a:lnTo>
                    <a:pt x="317" y="1189"/>
                  </a:lnTo>
                  <a:lnTo>
                    <a:pt x="291" y="1135"/>
                  </a:lnTo>
                  <a:lnTo>
                    <a:pt x="277" y="1112"/>
                  </a:lnTo>
                  <a:lnTo>
                    <a:pt x="272" y="1104"/>
                  </a:lnTo>
                  <a:lnTo>
                    <a:pt x="208" y="1066"/>
                  </a:lnTo>
                  <a:lnTo>
                    <a:pt x="168" y="1015"/>
                  </a:lnTo>
                  <a:lnTo>
                    <a:pt x="144" y="1000"/>
                  </a:lnTo>
                  <a:lnTo>
                    <a:pt x="106" y="956"/>
                  </a:lnTo>
                  <a:lnTo>
                    <a:pt x="83" y="947"/>
                  </a:lnTo>
                  <a:lnTo>
                    <a:pt x="67" y="931"/>
                  </a:lnTo>
                  <a:lnTo>
                    <a:pt x="38" y="879"/>
                  </a:lnTo>
                  <a:lnTo>
                    <a:pt x="24" y="878"/>
                  </a:lnTo>
                  <a:lnTo>
                    <a:pt x="19" y="872"/>
                  </a:lnTo>
                  <a:lnTo>
                    <a:pt x="0" y="849"/>
                  </a:lnTo>
                  <a:lnTo>
                    <a:pt x="6" y="844"/>
                  </a:lnTo>
                  <a:lnTo>
                    <a:pt x="3" y="833"/>
                  </a:lnTo>
                  <a:lnTo>
                    <a:pt x="6" y="830"/>
                  </a:lnTo>
                  <a:lnTo>
                    <a:pt x="50" y="832"/>
                  </a:lnTo>
                  <a:lnTo>
                    <a:pt x="72" y="833"/>
                  </a:lnTo>
                  <a:lnTo>
                    <a:pt x="93" y="835"/>
                  </a:lnTo>
                  <a:lnTo>
                    <a:pt x="117" y="837"/>
                  </a:lnTo>
                  <a:lnTo>
                    <a:pt x="226" y="845"/>
                  </a:lnTo>
                  <a:lnTo>
                    <a:pt x="275" y="848"/>
                  </a:lnTo>
                  <a:lnTo>
                    <a:pt x="307" y="851"/>
                  </a:lnTo>
                  <a:lnTo>
                    <a:pt x="319" y="851"/>
                  </a:lnTo>
                  <a:lnTo>
                    <a:pt x="406" y="856"/>
                  </a:lnTo>
                  <a:lnTo>
                    <a:pt x="422" y="857"/>
                  </a:lnTo>
                  <a:lnTo>
                    <a:pt x="464" y="860"/>
                  </a:lnTo>
                  <a:lnTo>
                    <a:pt x="473" y="860"/>
                  </a:lnTo>
                  <a:lnTo>
                    <a:pt x="514" y="861"/>
                  </a:lnTo>
                  <a:lnTo>
                    <a:pt x="515" y="861"/>
                  </a:lnTo>
                  <a:lnTo>
                    <a:pt x="518" y="862"/>
                  </a:lnTo>
                  <a:lnTo>
                    <a:pt x="536" y="862"/>
                  </a:lnTo>
                  <a:lnTo>
                    <a:pt x="581" y="865"/>
                  </a:lnTo>
                  <a:lnTo>
                    <a:pt x="588" y="865"/>
                  </a:lnTo>
                  <a:lnTo>
                    <a:pt x="625" y="868"/>
                  </a:lnTo>
                  <a:lnTo>
                    <a:pt x="635" y="868"/>
                  </a:lnTo>
                  <a:lnTo>
                    <a:pt x="636" y="851"/>
                  </a:lnTo>
                  <a:lnTo>
                    <a:pt x="638" y="819"/>
                  </a:lnTo>
                  <a:lnTo>
                    <a:pt x="639" y="776"/>
                  </a:lnTo>
                  <a:lnTo>
                    <a:pt x="641" y="766"/>
                  </a:lnTo>
                  <a:lnTo>
                    <a:pt x="642" y="747"/>
                  </a:lnTo>
                  <a:lnTo>
                    <a:pt x="643" y="710"/>
                  </a:lnTo>
                  <a:lnTo>
                    <a:pt x="645" y="682"/>
                  </a:lnTo>
                  <a:lnTo>
                    <a:pt x="648" y="651"/>
                  </a:lnTo>
                  <a:lnTo>
                    <a:pt x="651" y="602"/>
                  </a:lnTo>
                  <a:lnTo>
                    <a:pt x="651" y="599"/>
                  </a:lnTo>
                  <a:lnTo>
                    <a:pt x="652" y="578"/>
                  </a:lnTo>
                  <a:lnTo>
                    <a:pt x="654" y="573"/>
                  </a:lnTo>
                  <a:lnTo>
                    <a:pt x="654" y="565"/>
                  </a:lnTo>
                  <a:lnTo>
                    <a:pt x="655" y="545"/>
                  </a:lnTo>
                  <a:lnTo>
                    <a:pt x="655" y="539"/>
                  </a:lnTo>
                  <a:lnTo>
                    <a:pt x="657" y="515"/>
                  </a:lnTo>
                  <a:lnTo>
                    <a:pt x="659" y="482"/>
                  </a:lnTo>
                  <a:lnTo>
                    <a:pt x="662" y="434"/>
                  </a:lnTo>
                  <a:lnTo>
                    <a:pt x="662" y="423"/>
                  </a:lnTo>
                  <a:lnTo>
                    <a:pt x="664" y="422"/>
                  </a:lnTo>
                  <a:lnTo>
                    <a:pt x="664" y="400"/>
                  </a:lnTo>
                  <a:lnTo>
                    <a:pt x="665" y="385"/>
                  </a:lnTo>
                  <a:lnTo>
                    <a:pt x="668" y="338"/>
                  </a:lnTo>
                  <a:lnTo>
                    <a:pt x="670" y="315"/>
                  </a:lnTo>
                  <a:lnTo>
                    <a:pt x="670" y="313"/>
                  </a:lnTo>
                  <a:lnTo>
                    <a:pt x="670" y="298"/>
                  </a:lnTo>
                  <a:lnTo>
                    <a:pt x="671" y="289"/>
                  </a:lnTo>
                  <a:lnTo>
                    <a:pt x="673" y="265"/>
                  </a:lnTo>
                  <a:lnTo>
                    <a:pt x="673" y="254"/>
                  </a:lnTo>
                  <a:lnTo>
                    <a:pt x="674" y="236"/>
                  </a:lnTo>
                  <a:lnTo>
                    <a:pt x="674" y="225"/>
                  </a:lnTo>
                  <a:lnTo>
                    <a:pt x="677" y="169"/>
                  </a:lnTo>
                  <a:lnTo>
                    <a:pt x="677" y="168"/>
                  </a:lnTo>
                  <a:lnTo>
                    <a:pt x="678" y="146"/>
                  </a:lnTo>
                  <a:lnTo>
                    <a:pt x="678" y="144"/>
                  </a:lnTo>
                  <a:lnTo>
                    <a:pt x="678" y="139"/>
                  </a:lnTo>
                  <a:lnTo>
                    <a:pt x="683" y="85"/>
                  </a:lnTo>
                  <a:lnTo>
                    <a:pt x="687" y="0"/>
                  </a:lnTo>
                  <a:lnTo>
                    <a:pt x="693" y="0"/>
                  </a:lnTo>
                  <a:lnTo>
                    <a:pt x="757" y="2"/>
                  </a:lnTo>
                  <a:lnTo>
                    <a:pt x="798" y="4"/>
                  </a:lnTo>
                  <a:lnTo>
                    <a:pt x="834" y="5"/>
                  </a:lnTo>
                  <a:lnTo>
                    <a:pt x="840" y="5"/>
                  </a:lnTo>
                  <a:lnTo>
                    <a:pt x="843" y="5"/>
                  </a:lnTo>
                  <a:lnTo>
                    <a:pt x="856" y="6"/>
                  </a:lnTo>
                  <a:lnTo>
                    <a:pt x="878" y="6"/>
                  </a:lnTo>
                  <a:lnTo>
                    <a:pt x="885" y="8"/>
                  </a:lnTo>
                  <a:lnTo>
                    <a:pt x="924" y="9"/>
                  </a:lnTo>
                  <a:lnTo>
                    <a:pt x="965" y="10"/>
                  </a:lnTo>
                  <a:lnTo>
                    <a:pt x="987" y="10"/>
                  </a:lnTo>
                  <a:lnTo>
                    <a:pt x="1015" y="12"/>
                  </a:lnTo>
                  <a:lnTo>
                    <a:pt x="1029" y="12"/>
                  </a:lnTo>
                  <a:lnTo>
                    <a:pt x="1036" y="12"/>
                  </a:lnTo>
                  <a:lnTo>
                    <a:pt x="1050" y="12"/>
                  </a:lnTo>
                  <a:lnTo>
                    <a:pt x="1092" y="13"/>
                  </a:lnTo>
                  <a:lnTo>
                    <a:pt x="1105" y="13"/>
                  </a:lnTo>
                  <a:lnTo>
                    <a:pt x="1134" y="14"/>
                  </a:lnTo>
                  <a:lnTo>
                    <a:pt x="1135" y="14"/>
                  </a:lnTo>
                  <a:lnTo>
                    <a:pt x="1195" y="16"/>
                  </a:lnTo>
                  <a:lnTo>
                    <a:pt x="1196" y="16"/>
                  </a:lnTo>
                  <a:lnTo>
                    <a:pt x="1195" y="39"/>
                  </a:lnTo>
                  <a:lnTo>
                    <a:pt x="1195" y="101"/>
                  </a:lnTo>
                  <a:lnTo>
                    <a:pt x="1194" y="112"/>
                  </a:lnTo>
                  <a:lnTo>
                    <a:pt x="1194" y="127"/>
                  </a:lnTo>
                  <a:lnTo>
                    <a:pt x="1194" y="135"/>
                  </a:lnTo>
                  <a:lnTo>
                    <a:pt x="1194" y="146"/>
                  </a:lnTo>
                  <a:lnTo>
                    <a:pt x="1194" y="160"/>
                  </a:lnTo>
                  <a:lnTo>
                    <a:pt x="1192" y="185"/>
                  </a:lnTo>
                  <a:lnTo>
                    <a:pt x="1192" y="209"/>
                  </a:lnTo>
                  <a:lnTo>
                    <a:pt x="1192" y="214"/>
                  </a:lnTo>
                  <a:lnTo>
                    <a:pt x="1192" y="223"/>
                  </a:lnTo>
                  <a:lnTo>
                    <a:pt x="1191" y="250"/>
                  </a:lnTo>
                  <a:lnTo>
                    <a:pt x="1191" y="258"/>
                  </a:lnTo>
                  <a:lnTo>
                    <a:pt x="1191" y="269"/>
                  </a:lnTo>
                  <a:lnTo>
                    <a:pt x="1191" y="281"/>
                  </a:lnTo>
                  <a:lnTo>
                    <a:pt x="1191" y="300"/>
                  </a:lnTo>
                  <a:lnTo>
                    <a:pt x="1189" y="330"/>
                  </a:lnTo>
                  <a:lnTo>
                    <a:pt x="1189" y="342"/>
                  </a:lnTo>
                  <a:lnTo>
                    <a:pt x="1189" y="353"/>
                  </a:lnTo>
                  <a:lnTo>
                    <a:pt x="1188" y="390"/>
                  </a:lnTo>
                  <a:lnTo>
                    <a:pt x="1194" y="389"/>
                  </a:lnTo>
                  <a:lnTo>
                    <a:pt x="1195" y="388"/>
                  </a:lnTo>
                  <a:lnTo>
                    <a:pt x="1214" y="401"/>
                  </a:lnTo>
                  <a:lnTo>
                    <a:pt x="1231" y="419"/>
                  </a:lnTo>
                  <a:lnTo>
                    <a:pt x="1274" y="422"/>
                  </a:lnTo>
                  <a:lnTo>
                    <a:pt x="1278" y="425"/>
                  </a:lnTo>
                  <a:lnTo>
                    <a:pt x="1316" y="431"/>
                  </a:lnTo>
                  <a:lnTo>
                    <a:pt x="1317" y="431"/>
                  </a:lnTo>
                  <a:lnTo>
                    <a:pt x="1323" y="436"/>
                  </a:lnTo>
                  <a:lnTo>
                    <a:pt x="1325" y="457"/>
                  </a:lnTo>
                  <a:lnTo>
                    <a:pt x="1338" y="464"/>
                  </a:lnTo>
                  <a:lnTo>
                    <a:pt x="1349" y="463"/>
                  </a:lnTo>
                  <a:lnTo>
                    <a:pt x="1367" y="464"/>
                  </a:lnTo>
                  <a:lnTo>
                    <a:pt x="1402" y="478"/>
                  </a:lnTo>
                  <a:lnTo>
                    <a:pt x="1424" y="472"/>
                  </a:lnTo>
                  <a:lnTo>
                    <a:pt x="1426" y="472"/>
                  </a:lnTo>
                  <a:lnTo>
                    <a:pt x="1435" y="477"/>
                  </a:lnTo>
                  <a:lnTo>
                    <a:pt x="1445" y="486"/>
                  </a:lnTo>
                  <a:lnTo>
                    <a:pt x="1458" y="488"/>
                  </a:lnTo>
                  <a:lnTo>
                    <a:pt x="1489" y="477"/>
                  </a:lnTo>
                  <a:lnTo>
                    <a:pt x="1502" y="480"/>
                  </a:lnTo>
                  <a:lnTo>
                    <a:pt x="1508" y="476"/>
                  </a:lnTo>
                  <a:lnTo>
                    <a:pt x="1515" y="474"/>
                  </a:lnTo>
                  <a:lnTo>
                    <a:pt x="1520" y="502"/>
                  </a:lnTo>
                  <a:lnTo>
                    <a:pt x="1536" y="502"/>
                  </a:lnTo>
                  <a:lnTo>
                    <a:pt x="1536" y="523"/>
                  </a:lnTo>
                  <a:lnTo>
                    <a:pt x="1553" y="531"/>
                  </a:lnTo>
                  <a:lnTo>
                    <a:pt x="1597" y="507"/>
                  </a:lnTo>
                  <a:lnTo>
                    <a:pt x="1607" y="522"/>
                  </a:lnTo>
                  <a:lnTo>
                    <a:pt x="1613" y="519"/>
                  </a:lnTo>
                  <a:lnTo>
                    <a:pt x="1619" y="518"/>
                  </a:lnTo>
                  <a:lnTo>
                    <a:pt x="1621" y="518"/>
                  </a:lnTo>
                  <a:lnTo>
                    <a:pt x="1640" y="536"/>
                  </a:lnTo>
                  <a:lnTo>
                    <a:pt x="1674" y="526"/>
                  </a:lnTo>
                  <a:lnTo>
                    <a:pt x="1672" y="548"/>
                  </a:lnTo>
                  <a:lnTo>
                    <a:pt x="1684" y="556"/>
                  </a:lnTo>
                  <a:lnTo>
                    <a:pt x="1715" y="510"/>
                  </a:lnTo>
                  <a:lnTo>
                    <a:pt x="1716" y="510"/>
                  </a:lnTo>
                  <a:lnTo>
                    <a:pt x="1748" y="534"/>
                  </a:lnTo>
                  <a:lnTo>
                    <a:pt x="1774" y="520"/>
                  </a:lnTo>
                  <a:lnTo>
                    <a:pt x="1776" y="520"/>
                  </a:lnTo>
                  <a:lnTo>
                    <a:pt x="1771" y="526"/>
                  </a:lnTo>
                  <a:lnTo>
                    <a:pt x="1792" y="544"/>
                  </a:lnTo>
                  <a:lnTo>
                    <a:pt x="1805" y="543"/>
                  </a:lnTo>
                  <a:lnTo>
                    <a:pt x="1812" y="552"/>
                  </a:lnTo>
                  <a:lnTo>
                    <a:pt x="1835" y="545"/>
                  </a:lnTo>
                  <a:lnTo>
                    <a:pt x="1878" y="523"/>
                  </a:lnTo>
                  <a:lnTo>
                    <a:pt x="1905" y="530"/>
                  </a:lnTo>
                  <a:lnTo>
                    <a:pt x="1920" y="522"/>
                  </a:lnTo>
                  <a:lnTo>
                    <a:pt x="1921" y="518"/>
                  </a:lnTo>
                  <a:lnTo>
                    <a:pt x="1946" y="513"/>
                  </a:lnTo>
                  <a:lnTo>
                    <a:pt x="1946" y="509"/>
                  </a:lnTo>
                  <a:lnTo>
                    <a:pt x="1953" y="510"/>
                  </a:lnTo>
                  <a:lnTo>
                    <a:pt x="1958" y="518"/>
                  </a:lnTo>
                  <a:lnTo>
                    <a:pt x="1956" y="519"/>
                  </a:lnTo>
                  <a:lnTo>
                    <a:pt x="1997" y="519"/>
                  </a:lnTo>
                  <a:lnTo>
                    <a:pt x="2003" y="520"/>
                  </a:lnTo>
                  <a:lnTo>
                    <a:pt x="2007" y="509"/>
                  </a:lnTo>
                  <a:lnTo>
                    <a:pt x="2023" y="507"/>
                  </a:lnTo>
                  <a:lnTo>
                    <a:pt x="2029" y="507"/>
                  </a:lnTo>
                  <a:lnTo>
                    <a:pt x="2029" y="513"/>
                  </a:lnTo>
                  <a:lnTo>
                    <a:pt x="2051" y="522"/>
                  </a:lnTo>
                  <a:lnTo>
                    <a:pt x="2074" y="543"/>
                  </a:lnTo>
                  <a:lnTo>
                    <a:pt x="2083" y="545"/>
                  </a:lnTo>
                  <a:lnTo>
                    <a:pt x="2081" y="539"/>
                  </a:lnTo>
                  <a:lnTo>
                    <a:pt x="2094" y="542"/>
                  </a:lnTo>
                  <a:lnTo>
                    <a:pt x="2093" y="549"/>
                  </a:lnTo>
                  <a:lnTo>
                    <a:pt x="2099" y="548"/>
                  </a:lnTo>
                  <a:lnTo>
                    <a:pt x="2096" y="551"/>
                  </a:lnTo>
                  <a:lnTo>
                    <a:pt x="2118" y="555"/>
                  </a:lnTo>
                  <a:lnTo>
                    <a:pt x="2135" y="567"/>
                  </a:lnTo>
                  <a:lnTo>
                    <a:pt x="2142" y="563"/>
                  </a:lnTo>
                  <a:lnTo>
                    <a:pt x="2161" y="580"/>
                  </a:lnTo>
                  <a:lnTo>
                    <a:pt x="2183" y="570"/>
                  </a:lnTo>
                  <a:lnTo>
                    <a:pt x="2220" y="576"/>
                  </a:lnTo>
                  <a:lnTo>
                    <a:pt x="2220" y="581"/>
                  </a:lnTo>
                  <a:lnTo>
                    <a:pt x="2221" y="610"/>
                  </a:lnTo>
                  <a:lnTo>
                    <a:pt x="2221" y="630"/>
                  </a:lnTo>
                  <a:lnTo>
                    <a:pt x="2222" y="635"/>
                  </a:lnTo>
                  <a:lnTo>
                    <a:pt x="2222" y="659"/>
                  </a:lnTo>
                  <a:lnTo>
                    <a:pt x="2224" y="678"/>
                  </a:lnTo>
                  <a:lnTo>
                    <a:pt x="2224" y="682"/>
                  </a:lnTo>
                  <a:lnTo>
                    <a:pt x="2225" y="706"/>
                  </a:lnTo>
                  <a:lnTo>
                    <a:pt x="2225" y="731"/>
                  </a:lnTo>
                  <a:lnTo>
                    <a:pt x="2227" y="734"/>
                  </a:lnTo>
                  <a:lnTo>
                    <a:pt x="2227" y="741"/>
                  </a:lnTo>
                  <a:lnTo>
                    <a:pt x="2227" y="755"/>
                  </a:lnTo>
                  <a:lnTo>
                    <a:pt x="2228" y="780"/>
                  </a:lnTo>
                  <a:lnTo>
                    <a:pt x="2230" y="799"/>
                  </a:lnTo>
                  <a:lnTo>
                    <a:pt x="2230" y="803"/>
                  </a:lnTo>
                  <a:lnTo>
                    <a:pt x="2230" y="827"/>
                  </a:lnTo>
                  <a:lnTo>
                    <a:pt x="2231" y="837"/>
                  </a:lnTo>
                  <a:lnTo>
                    <a:pt x="2233" y="876"/>
                  </a:lnTo>
                  <a:lnTo>
                    <a:pt x="2237" y="877"/>
                  </a:lnTo>
                  <a:lnTo>
                    <a:pt x="2237" y="879"/>
                  </a:lnTo>
                  <a:lnTo>
                    <a:pt x="2239" y="881"/>
                  </a:lnTo>
                  <a:lnTo>
                    <a:pt x="2240" y="882"/>
                  </a:lnTo>
                  <a:lnTo>
                    <a:pt x="2263" y="904"/>
                  </a:lnTo>
                  <a:lnTo>
                    <a:pt x="2262" y="904"/>
                  </a:lnTo>
                  <a:lnTo>
                    <a:pt x="2271" y="923"/>
                  </a:lnTo>
                  <a:lnTo>
                    <a:pt x="2273" y="954"/>
                  </a:lnTo>
                  <a:lnTo>
                    <a:pt x="2294" y="970"/>
                  </a:lnTo>
                  <a:lnTo>
                    <a:pt x="2289" y="973"/>
                  </a:lnTo>
                  <a:lnTo>
                    <a:pt x="2319" y="1031"/>
                  </a:lnTo>
                  <a:lnTo>
                    <a:pt x="2327" y="1029"/>
                  </a:lnTo>
                  <a:lnTo>
                    <a:pt x="2324" y="1065"/>
                  </a:lnTo>
                  <a:lnTo>
                    <a:pt x="2329" y="1090"/>
                  </a:lnTo>
                  <a:lnTo>
                    <a:pt x="2320" y="1114"/>
                  </a:lnTo>
                  <a:lnTo>
                    <a:pt x="2305" y="1162"/>
                  </a:lnTo>
                  <a:lnTo>
                    <a:pt x="2300" y="1181"/>
                  </a:lnTo>
                  <a:lnTo>
                    <a:pt x="2298" y="1182"/>
                  </a:lnTo>
                  <a:lnTo>
                    <a:pt x="2300" y="1198"/>
                  </a:lnTo>
                  <a:lnTo>
                    <a:pt x="2307" y="1211"/>
                  </a:lnTo>
                  <a:lnTo>
                    <a:pt x="2310" y="1235"/>
                  </a:lnTo>
                  <a:lnTo>
                    <a:pt x="2307" y="1248"/>
                  </a:lnTo>
                  <a:lnTo>
                    <a:pt x="2304" y="1253"/>
                  </a:lnTo>
                  <a:lnTo>
                    <a:pt x="2298" y="1258"/>
                  </a:lnTo>
                  <a:lnTo>
                    <a:pt x="2284" y="1284"/>
                  </a:lnTo>
                  <a:lnTo>
                    <a:pt x="2278" y="1290"/>
                  </a:lnTo>
                  <a:lnTo>
                    <a:pt x="2282" y="1309"/>
                  </a:lnTo>
                  <a:lnTo>
                    <a:pt x="2291" y="1328"/>
                  </a:lnTo>
                  <a:lnTo>
                    <a:pt x="2281" y="1323"/>
                  </a:lnTo>
                  <a:lnTo>
                    <a:pt x="2252" y="1323"/>
                  </a:lnTo>
                  <a:lnTo>
                    <a:pt x="2196" y="1346"/>
                  </a:lnTo>
                  <a:lnTo>
                    <a:pt x="2193" y="1348"/>
                  </a:lnTo>
                  <a:lnTo>
                    <a:pt x="2128" y="1387"/>
                  </a:lnTo>
                  <a:lnTo>
                    <a:pt x="2119" y="1384"/>
                  </a:lnTo>
                  <a:lnTo>
                    <a:pt x="2153" y="1359"/>
                  </a:lnTo>
                  <a:lnTo>
                    <a:pt x="2170" y="1354"/>
                  </a:lnTo>
                  <a:lnTo>
                    <a:pt x="2170" y="1350"/>
                  </a:lnTo>
                  <a:lnTo>
                    <a:pt x="2147" y="1350"/>
                  </a:lnTo>
                  <a:lnTo>
                    <a:pt x="2124" y="1356"/>
                  </a:lnTo>
                  <a:lnTo>
                    <a:pt x="2122" y="1307"/>
                  </a:lnTo>
                  <a:lnTo>
                    <a:pt x="2109" y="1312"/>
                  </a:lnTo>
                  <a:lnTo>
                    <a:pt x="2100" y="1329"/>
                  </a:lnTo>
                  <a:lnTo>
                    <a:pt x="2090" y="1328"/>
                  </a:lnTo>
                  <a:lnTo>
                    <a:pt x="2086" y="1327"/>
                  </a:lnTo>
                  <a:lnTo>
                    <a:pt x="2083" y="1327"/>
                  </a:lnTo>
                  <a:lnTo>
                    <a:pt x="2081" y="1328"/>
                  </a:lnTo>
                  <a:lnTo>
                    <a:pt x="2076" y="1337"/>
                  </a:lnTo>
                  <a:lnTo>
                    <a:pt x="2078" y="1346"/>
                  </a:lnTo>
                  <a:lnTo>
                    <a:pt x="2076" y="1352"/>
                  </a:lnTo>
                  <a:lnTo>
                    <a:pt x="2078" y="1357"/>
                  </a:lnTo>
                  <a:lnTo>
                    <a:pt x="2096" y="1362"/>
                  </a:lnTo>
                  <a:lnTo>
                    <a:pt x="2102" y="1383"/>
                  </a:lnTo>
                  <a:lnTo>
                    <a:pt x="2129" y="1392"/>
                  </a:lnTo>
                  <a:lnTo>
                    <a:pt x="2059" y="1444"/>
                  </a:lnTo>
                  <a:lnTo>
                    <a:pt x="2013" y="1483"/>
                  </a:lnTo>
                  <a:lnTo>
                    <a:pt x="1991" y="1494"/>
                  </a:lnTo>
                  <a:lnTo>
                    <a:pt x="1990" y="1494"/>
                  </a:lnTo>
                  <a:lnTo>
                    <a:pt x="1918" y="1533"/>
                  </a:lnTo>
                  <a:lnTo>
                    <a:pt x="1854" y="1565"/>
                  </a:lnTo>
                  <a:lnTo>
                    <a:pt x="1831" y="1582"/>
                  </a:lnTo>
                  <a:lnTo>
                    <a:pt x="1809" y="1599"/>
                  </a:lnTo>
                  <a:lnTo>
                    <a:pt x="1786" y="1612"/>
                  </a:lnTo>
                  <a:lnTo>
                    <a:pt x="1744" y="1645"/>
                  </a:lnTo>
                  <a:lnTo>
                    <a:pt x="1710" y="1683"/>
                  </a:lnTo>
                  <a:lnTo>
                    <a:pt x="1710" y="1687"/>
                  </a:lnTo>
                  <a:lnTo>
                    <a:pt x="1712" y="1688"/>
                  </a:lnTo>
                  <a:lnTo>
                    <a:pt x="1693" y="1708"/>
                  </a:lnTo>
                  <a:lnTo>
                    <a:pt x="1677" y="1738"/>
                  </a:lnTo>
                  <a:lnTo>
                    <a:pt x="1653" y="1795"/>
                  </a:lnTo>
                  <a:lnTo>
                    <a:pt x="1652" y="1800"/>
                  </a:lnTo>
                  <a:lnTo>
                    <a:pt x="1648" y="1847"/>
                  </a:lnTo>
                  <a:lnTo>
                    <a:pt x="1665" y="1925"/>
                  </a:lnTo>
                  <a:lnTo>
                    <a:pt x="1678" y="1960"/>
                  </a:lnTo>
                  <a:lnTo>
                    <a:pt x="1693" y="2039"/>
                  </a:lnTo>
                  <a:lnTo>
                    <a:pt x="1653" y="2063"/>
                  </a:lnTo>
                  <a:lnTo>
                    <a:pt x="1626" y="2059"/>
                  </a:lnTo>
                  <a:lnTo>
                    <a:pt x="1604" y="2039"/>
                  </a:lnTo>
                  <a:lnTo>
                    <a:pt x="1557" y="2026"/>
                  </a:lnTo>
                  <a:lnTo>
                    <a:pt x="1485" y="2025"/>
                  </a:lnTo>
                  <a:lnTo>
                    <a:pt x="1479" y="2016"/>
                  </a:lnTo>
                  <a:lnTo>
                    <a:pt x="1470" y="2016"/>
                  </a:lnTo>
                  <a:lnTo>
                    <a:pt x="1421" y="1989"/>
                  </a:lnTo>
                  <a:lnTo>
                    <a:pt x="1403" y="1991"/>
                  </a:lnTo>
                  <a:lnTo>
                    <a:pt x="1389" y="1981"/>
                  </a:lnTo>
                  <a:lnTo>
                    <a:pt x="1390" y="1976"/>
                  </a:lnTo>
                  <a:lnTo>
                    <a:pt x="1342" y="1963"/>
                  </a:lnTo>
                  <a:lnTo>
                    <a:pt x="1311" y="1929"/>
                  </a:lnTo>
                  <a:lnTo>
                    <a:pt x="1294" y="1878"/>
                  </a:lnTo>
                  <a:lnTo>
                    <a:pt x="1268" y="1847"/>
                  </a:lnTo>
                  <a:lnTo>
                    <a:pt x="1259" y="1796"/>
                  </a:lnTo>
                  <a:lnTo>
                    <a:pt x="1252" y="1751"/>
                  </a:lnTo>
                  <a:lnTo>
                    <a:pt x="1229" y="1724"/>
                  </a:lnTo>
                  <a:lnTo>
                    <a:pt x="1205" y="1711"/>
                  </a:lnTo>
                  <a:lnTo>
                    <a:pt x="1202" y="1705"/>
                  </a:lnTo>
                  <a:close/>
                </a:path>
              </a:pathLst>
            </a:custGeom>
            <a:solidFill>
              <a:srgbClr val="4F81BD"/>
            </a:solidFill>
            <a:ln w="1651">
              <a:solidFill>
                <a:srgbClr val="000000"/>
              </a:solidFill>
              <a:round/>
              <a:headEnd/>
              <a:tailEnd/>
            </a:ln>
          </p:spPr>
          <p:txBody>
            <a:bodyPr/>
            <a:lstStyle/>
            <a:p>
              <a:endParaRPr lang="en-US"/>
            </a:p>
          </p:txBody>
        </p:sp>
        <p:sp>
          <p:nvSpPr>
            <p:cNvPr id="20523" name="Freeform 42" descr="Dark downward diagonal"/>
            <p:cNvSpPr>
              <a:spLocks/>
            </p:cNvSpPr>
            <p:nvPr/>
          </p:nvSpPr>
          <p:spPr bwMode="auto">
            <a:xfrm>
              <a:off x="6032500" y="2598738"/>
              <a:ext cx="406400" cy="642938"/>
            </a:xfrm>
            <a:custGeom>
              <a:avLst/>
              <a:gdLst>
                <a:gd name="T0" fmla="*/ 370820 w 514"/>
                <a:gd name="T1" fmla="*/ 202950 h 811"/>
                <a:gd name="T2" fmla="*/ 373983 w 514"/>
                <a:gd name="T3" fmla="*/ 228318 h 811"/>
                <a:gd name="T4" fmla="*/ 379517 w 514"/>
                <a:gd name="T5" fmla="*/ 278263 h 811"/>
                <a:gd name="T6" fmla="*/ 383471 w 514"/>
                <a:gd name="T7" fmla="*/ 307595 h 811"/>
                <a:gd name="T8" fmla="*/ 386633 w 514"/>
                <a:gd name="T9" fmla="*/ 331379 h 811"/>
                <a:gd name="T10" fmla="*/ 389005 w 514"/>
                <a:gd name="T11" fmla="*/ 348027 h 811"/>
                <a:gd name="T12" fmla="*/ 396121 w 514"/>
                <a:gd name="T13" fmla="*/ 399557 h 811"/>
                <a:gd name="T14" fmla="*/ 391377 w 514"/>
                <a:gd name="T15" fmla="*/ 413827 h 811"/>
                <a:gd name="T16" fmla="*/ 394540 w 514"/>
                <a:gd name="T17" fmla="*/ 433646 h 811"/>
                <a:gd name="T18" fmla="*/ 396912 w 514"/>
                <a:gd name="T19" fmla="*/ 450294 h 811"/>
                <a:gd name="T20" fmla="*/ 373983 w 514"/>
                <a:gd name="T21" fmla="*/ 459808 h 811"/>
                <a:gd name="T22" fmla="*/ 350263 w 514"/>
                <a:gd name="T23" fmla="*/ 465357 h 811"/>
                <a:gd name="T24" fmla="*/ 333659 w 514"/>
                <a:gd name="T25" fmla="*/ 466943 h 811"/>
                <a:gd name="T26" fmla="*/ 330496 w 514"/>
                <a:gd name="T27" fmla="*/ 499446 h 811"/>
                <a:gd name="T28" fmla="*/ 307567 w 514"/>
                <a:gd name="T29" fmla="*/ 524022 h 811"/>
                <a:gd name="T30" fmla="*/ 290173 w 514"/>
                <a:gd name="T31" fmla="*/ 541463 h 811"/>
                <a:gd name="T32" fmla="*/ 277522 w 514"/>
                <a:gd name="T33" fmla="*/ 558904 h 811"/>
                <a:gd name="T34" fmla="*/ 275150 w 514"/>
                <a:gd name="T35" fmla="*/ 585858 h 811"/>
                <a:gd name="T36" fmla="*/ 231664 w 514"/>
                <a:gd name="T37" fmla="*/ 572381 h 811"/>
                <a:gd name="T38" fmla="*/ 217432 w 514"/>
                <a:gd name="T39" fmla="*/ 572381 h 811"/>
                <a:gd name="T40" fmla="*/ 207153 w 514"/>
                <a:gd name="T41" fmla="*/ 578723 h 811"/>
                <a:gd name="T42" fmla="*/ 193712 w 514"/>
                <a:gd name="T43" fmla="*/ 614398 h 811"/>
                <a:gd name="T44" fmla="*/ 173945 w 514"/>
                <a:gd name="T45" fmla="*/ 611227 h 811"/>
                <a:gd name="T46" fmla="*/ 143900 w 514"/>
                <a:gd name="T47" fmla="*/ 611227 h 811"/>
                <a:gd name="T48" fmla="*/ 107530 w 514"/>
                <a:gd name="T49" fmla="*/ 622326 h 811"/>
                <a:gd name="T50" fmla="*/ 88554 w 514"/>
                <a:gd name="T51" fmla="*/ 614398 h 811"/>
                <a:gd name="T52" fmla="*/ 60881 w 514"/>
                <a:gd name="T53" fmla="*/ 635010 h 811"/>
                <a:gd name="T54" fmla="*/ 27673 w 514"/>
                <a:gd name="T55" fmla="*/ 623119 h 811"/>
                <a:gd name="T56" fmla="*/ 14232 w 514"/>
                <a:gd name="T57" fmla="*/ 642938 h 811"/>
                <a:gd name="T58" fmla="*/ 0 w 514"/>
                <a:gd name="T59" fmla="*/ 631046 h 811"/>
                <a:gd name="T60" fmla="*/ 7907 w 514"/>
                <a:gd name="T61" fmla="*/ 577931 h 811"/>
                <a:gd name="T62" fmla="*/ 11860 w 514"/>
                <a:gd name="T63" fmla="*/ 574760 h 811"/>
                <a:gd name="T64" fmla="*/ 34789 w 514"/>
                <a:gd name="T65" fmla="*/ 538292 h 811"/>
                <a:gd name="T66" fmla="*/ 48230 w 514"/>
                <a:gd name="T67" fmla="*/ 519266 h 811"/>
                <a:gd name="T68" fmla="*/ 52974 w 514"/>
                <a:gd name="T69" fmla="*/ 474078 h 811"/>
                <a:gd name="T70" fmla="*/ 47440 w 514"/>
                <a:gd name="T71" fmla="*/ 455844 h 811"/>
                <a:gd name="T72" fmla="*/ 42696 w 514"/>
                <a:gd name="T73" fmla="*/ 416205 h 811"/>
                <a:gd name="T74" fmla="*/ 47440 w 514"/>
                <a:gd name="T75" fmla="*/ 401143 h 811"/>
                <a:gd name="T76" fmla="*/ 42696 w 514"/>
                <a:gd name="T77" fmla="*/ 363090 h 811"/>
                <a:gd name="T78" fmla="*/ 37952 w 514"/>
                <a:gd name="T79" fmla="*/ 320280 h 811"/>
                <a:gd name="T80" fmla="*/ 33208 w 514"/>
                <a:gd name="T81" fmla="*/ 280641 h 811"/>
                <a:gd name="T82" fmla="*/ 27673 w 514"/>
                <a:gd name="T83" fmla="*/ 230697 h 811"/>
                <a:gd name="T84" fmla="*/ 25301 w 514"/>
                <a:gd name="T85" fmla="*/ 207706 h 811"/>
                <a:gd name="T86" fmla="*/ 19767 w 514"/>
                <a:gd name="T87" fmla="*/ 149834 h 811"/>
                <a:gd name="T88" fmla="*/ 17395 w 514"/>
                <a:gd name="T89" fmla="*/ 131600 h 811"/>
                <a:gd name="T90" fmla="*/ 14232 w 514"/>
                <a:gd name="T91" fmla="*/ 108610 h 811"/>
                <a:gd name="T92" fmla="*/ 12651 w 514"/>
                <a:gd name="T93" fmla="*/ 93547 h 811"/>
                <a:gd name="T94" fmla="*/ 9488 w 514"/>
                <a:gd name="T95" fmla="*/ 65800 h 811"/>
                <a:gd name="T96" fmla="*/ 26882 w 514"/>
                <a:gd name="T97" fmla="*/ 53116 h 811"/>
                <a:gd name="T98" fmla="*/ 52974 w 514"/>
                <a:gd name="T99" fmla="*/ 49945 h 811"/>
                <a:gd name="T100" fmla="*/ 92507 w 514"/>
                <a:gd name="T101" fmla="*/ 26954 h 811"/>
                <a:gd name="T102" fmla="*/ 128878 w 514"/>
                <a:gd name="T103" fmla="*/ 22990 h 811"/>
                <a:gd name="T104" fmla="*/ 166039 w 514"/>
                <a:gd name="T105" fmla="*/ 19027 h 811"/>
                <a:gd name="T106" fmla="*/ 223757 w 514"/>
                <a:gd name="T107" fmla="*/ 12684 h 811"/>
                <a:gd name="T108" fmla="*/ 255384 w 514"/>
                <a:gd name="T109" fmla="*/ 9513 h 811"/>
                <a:gd name="T110" fmla="*/ 285429 w 514"/>
                <a:gd name="T111" fmla="*/ 6342 h 811"/>
                <a:gd name="T112" fmla="*/ 301242 w 514"/>
                <a:gd name="T113" fmla="*/ 3964 h 811"/>
                <a:gd name="T114" fmla="*/ 340775 w 514"/>
                <a:gd name="T115" fmla="*/ 0 h 811"/>
                <a:gd name="T116" fmla="*/ 347891 w 514"/>
                <a:gd name="T117" fmla="*/ 49945 h 811"/>
                <a:gd name="T118" fmla="*/ 351054 w 514"/>
                <a:gd name="T119" fmla="*/ 73728 h 811"/>
                <a:gd name="T120" fmla="*/ 356588 w 514"/>
                <a:gd name="T121" fmla="*/ 114952 h 811"/>
                <a:gd name="T122" fmla="*/ 360542 w 514"/>
                <a:gd name="T123" fmla="*/ 133186 h 811"/>
                <a:gd name="T124" fmla="*/ 366076 w 514"/>
                <a:gd name="T125" fmla="*/ 171239 h 8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4"/>
                <a:gd name="T190" fmla="*/ 0 h 811"/>
                <a:gd name="T191" fmla="*/ 514 w 514"/>
                <a:gd name="T192" fmla="*/ 811 h 8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4" h="811">
                  <a:moveTo>
                    <a:pt x="464" y="226"/>
                  </a:moveTo>
                  <a:lnTo>
                    <a:pt x="466" y="241"/>
                  </a:lnTo>
                  <a:lnTo>
                    <a:pt x="469" y="256"/>
                  </a:lnTo>
                  <a:lnTo>
                    <a:pt x="470" y="268"/>
                  </a:lnTo>
                  <a:lnTo>
                    <a:pt x="472" y="276"/>
                  </a:lnTo>
                  <a:lnTo>
                    <a:pt x="473" y="288"/>
                  </a:lnTo>
                  <a:lnTo>
                    <a:pt x="476" y="312"/>
                  </a:lnTo>
                  <a:lnTo>
                    <a:pt x="479" y="335"/>
                  </a:lnTo>
                  <a:lnTo>
                    <a:pt x="480" y="351"/>
                  </a:lnTo>
                  <a:lnTo>
                    <a:pt x="482" y="360"/>
                  </a:lnTo>
                  <a:lnTo>
                    <a:pt x="483" y="370"/>
                  </a:lnTo>
                  <a:lnTo>
                    <a:pt x="485" y="388"/>
                  </a:lnTo>
                  <a:lnTo>
                    <a:pt x="489" y="410"/>
                  </a:lnTo>
                  <a:lnTo>
                    <a:pt x="489" y="413"/>
                  </a:lnTo>
                  <a:lnTo>
                    <a:pt x="489" y="418"/>
                  </a:lnTo>
                  <a:lnTo>
                    <a:pt x="491" y="427"/>
                  </a:lnTo>
                  <a:lnTo>
                    <a:pt x="492" y="431"/>
                  </a:lnTo>
                  <a:lnTo>
                    <a:pt x="492" y="439"/>
                  </a:lnTo>
                  <a:lnTo>
                    <a:pt x="496" y="469"/>
                  </a:lnTo>
                  <a:lnTo>
                    <a:pt x="499" y="493"/>
                  </a:lnTo>
                  <a:lnTo>
                    <a:pt x="501" y="504"/>
                  </a:lnTo>
                  <a:lnTo>
                    <a:pt x="502" y="508"/>
                  </a:lnTo>
                  <a:lnTo>
                    <a:pt x="494" y="514"/>
                  </a:lnTo>
                  <a:lnTo>
                    <a:pt x="495" y="522"/>
                  </a:lnTo>
                  <a:lnTo>
                    <a:pt x="499" y="527"/>
                  </a:lnTo>
                  <a:lnTo>
                    <a:pt x="498" y="543"/>
                  </a:lnTo>
                  <a:lnTo>
                    <a:pt x="499" y="547"/>
                  </a:lnTo>
                  <a:lnTo>
                    <a:pt x="514" y="551"/>
                  </a:lnTo>
                  <a:lnTo>
                    <a:pt x="512" y="555"/>
                  </a:lnTo>
                  <a:lnTo>
                    <a:pt x="502" y="568"/>
                  </a:lnTo>
                  <a:lnTo>
                    <a:pt x="482" y="575"/>
                  </a:lnTo>
                  <a:lnTo>
                    <a:pt x="479" y="577"/>
                  </a:lnTo>
                  <a:lnTo>
                    <a:pt x="473" y="580"/>
                  </a:lnTo>
                  <a:lnTo>
                    <a:pt x="463" y="589"/>
                  </a:lnTo>
                  <a:lnTo>
                    <a:pt x="451" y="594"/>
                  </a:lnTo>
                  <a:lnTo>
                    <a:pt x="443" y="587"/>
                  </a:lnTo>
                  <a:lnTo>
                    <a:pt x="441" y="587"/>
                  </a:lnTo>
                  <a:lnTo>
                    <a:pt x="429" y="588"/>
                  </a:lnTo>
                  <a:lnTo>
                    <a:pt x="422" y="589"/>
                  </a:lnTo>
                  <a:lnTo>
                    <a:pt x="415" y="610"/>
                  </a:lnTo>
                  <a:lnTo>
                    <a:pt x="418" y="618"/>
                  </a:lnTo>
                  <a:lnTo>
                    <a:pt x="418" y="630"/>
                  </a:lnTo>
                  <a:lnTo>
                    <a:pt x="411" y="642"/>
                  </a:lnTo>
                  <a:lnTo>
                    <a:pt x="390" y="655"/>
                  </a:lnTo>
                  <a:lnTo>
                    <a:pt x="389" y="661"/>
                  </a:lnTo>
                  <a:lnTo>
                    <a:pt x="374" y="685"/>
                  </a:lnTo>
                  <a:lnTo>
                    <a:pt x="371" y="683"/>
                  </a:lnTo>
                  <a:lnTo>
                    <a:pt x="367" y="683"/>
                  </a:lnTo>
                  <a:lnTo>
                    <a:pt x="360" y="689"/>
                  </a:lnTo>
                  <a:lnTo>
                    <a:pt x="360" y="690"/>
                  </a:lnTo>
                  <a:lnTo>
                    <a:pt x="351" y="705"/>
                  </a:lnTo>
                  <a:lnTo>
                    <a:pt x="351" y="714"/>
                  </a:lnTo>
                  <a:lnTo>
                    <a:pt x="352" y="715"/>
                  </a:lnTo>
                  <a:lnTo>
                    <a:pt x="348" y="739"/>
                  </a:lnTo>
                  <a:lnTo>
                    <a:pt x="341" y="740"/>
                  </a:lnTo>
                  <a:lnTo>
                    <a:pt x="299" y="736"/>
                  </a:lnTo>
                  <a:lnTo>
                    <a:pt x="293" y="722"/>
                  </a:lnTo>
                  <a:lnTo>
                    <a:pt x="281" y="711"/>
                  </a:lnTo>
                  <a:lnTo>
                    <a:pt x="274" y="710"/>
                  </a:lnTo>
                  <a:lnTo>
                    <a:pt x="275" y="722"/>
                  </a:lnTo>
                  <a:lnTo>
                    <a:pt x="261" y="726"/>
                  </a:lnTo>
                  <a:lnTo>
                    <a:pt x="261" y="727"/>
                  </a:lnTo>
                  <a:lnTo>
                    <a:pt x="262" y="730"/>
                  </a:lnTo>
                  <a:lnTo>
                    <a:pt x="259" y="740"/>
                  </a:lnTo>
                  <a:lnTo>
                    <a:pt x="255" y="742"/>
                  </a:lnTo>
                  <a:lnTo>
                    <a:pt x="245" y="775"/>
                  </a:lnTo>
                  <a:lnTo>
                    <a:pt x="236" y="782"/>
                  </a:lnTo>
                  <a:lnTo>
                    <a:pt x="236" y="776"/>
                  </a:lnTo>
                  <a:lnTo>
                    <a:pt x="220" y="771"/>
                  </a:lnTo>
                  <a:lnTo>
                    <a:pt x="207" y="755"/>
                  </a:lnTo>
                  <a:lnTo>
                    <a:pt x="198" y="760"/>
                  </a:lnTo>
                  <a:lnTo>
                    <a:pt x="182" y="771"/>
                  </a:lnTo>
                  <a:lnTo>
                    <a:pt x="178" y="772"/>
                  </a:lnTo>
                  <a:lnTo>
                    <a:pt x="160" y="801"/>
                  </a:lnTo>
                  <a:lnTo>
                    <a:pt x="136" y="785"/>
                  </a:lnTo>
                  <a:lnTo>
                    <a:pt x="130" y="782"/>
                  </a:lnTo>
                  <a:lnTo>
                    <a:pt x="115" y="776"/>
                  </a:lnTo>
                  <a:lnTo>
                    <a:pt x="112" y="775"/>
                  </a:lnTo>
                  <a:lnTo>
                    <a:pt x="104" y="776"/>
                  </a:lnTo>
                  <a:lnTo>
                    <a:pt x="76" y="781"/>
                  </a:lnTo>
                  <a:lnTo>
                    <a:pt x="77" y="801"/>
                  </a:lnTo>
                  <a:lnTo>
                    <a:pt x="64" y="788"/>
                  </a:lnTo>
                  <a:lnTo>
                    <a:pt x="55" y="790"/>
                  </a:lnTo>
                  <a:lnTo>
                    <a:pt x="35" y="786"/>
                  </a:lnTo>
                  <a:lnTo>
                    <a:pt x="26" y="790"/>
                  </a:lnTo>
                  <a:lnTo>
                    <a:pt x="25" y="797"/>
                  </a:lnTo>
                  <a:lnTo>
                    <a:pt x="18" y="811"/>
                  </a:lnTo>
                  <a:lnTo>
                    <a:pt x="12" y="811"/>
                  </a:lnTo>
                  <a:lnTo>
                    <a:pt x="3" y="798"/>
                  </a:lnTo>
                  <a:lnTo>
                    <a:pt x="0" y="796"/>
                  </a:lnTo>
                  <a:lnTo>
                    <a:pt x="12" y="763"/>
                  </a:lnTo>
                  <a:lnTo>
                    <a:pt x="15" y="748"/>
                  </a:lnTo>
                  <a:lnTo>
                    <a:pt x="10" y="729"/>
                  </a:lnTo>
                  <a:lnTo>
                    <a:pt x="10" y="725"/>
                  </a:lnTo>
                  <a:lnTo>
                    <a:pt x="9" y="723"/>
                  </a:lnTo>
                  <a:lnTo>
                    <a:pt x="15" y="725"/>
                  </a:lnTo>
                  <a:lnTo>
                    <a:pt x="41" y="698"/>
                  </a:lnTo>
                  <a:lnTo>
                    <a:pt x="45" y="689"/>
                  </a:lnTo>
                  <a:lnTo>
                    <a:pt x="44" y="679"/>
                  </a:lnTo>
                  <a:lnTo>
                    <a:pt x="55" y="672"/>
                  </a:lnTo>
                  <a:lnTo>
                    <a:pt x="57" y="659"/>
                  </a:lnTo>
                  <a:lnTo>
                    <a:pt x="61" y="655"/>
                  </a:lnTo>
                  <a:lnTo>
                    <a:pt x="79" y="623"/>
                  </a:lnTo>
                  <a:lnTo>
                    <a:pt x="71" y="602"/>
                  </a:lnTo>
                  <a:lnTo>
                    <a:pt x="67" y="598"/>
                  </a:lnTo>
                  <a:lnTo>
                    <a:pt x="67" y="596"/>
                  </a:lnTo>
                  <a:lnTo>
                    <a:pt x="71" y="592"/>
                  </a:lnTo>
                  <a:lnTo>
                    <a:pt x="60" y="575"/>
                  </a:lnTo>
                  <a:lnTo>
                    <a:pt x="50" y="555"/>
                  </a:lnTo>
                  <a:lnTo>
                    <a:pt x="48" y="544"/>
                  </a:lnTo>
                  <a:lnTo>
                    <a:pt x="54" y="525"/>
                  </a:lnTo>
                  <a:lnTo>
                    <a:pt x="51" y="526"/>
                  </a:lnTo>
                  <a:lnTo>
                    <a:pt x="50" y="525"/>
                  </a:lnTo>
                  <a:lnTo>
                    <a:pt x="60" y="506"/>
                  </a:lnTo>
                  <a:lnTo>
                    <a:pt x="57" y="483"/>
                  </a:lnTo>
                  <a:lnTo>
                    <a:pt x="57" y="477"/>
                  </a:lnTo>
                  <a:lnTo>
                    <a:pt x="54" y="458"/>
                  </a:lnTo>
                  <a:lnTo>
                    <a:pt x="53" y="441"/>
                  </a:lnTo>
                  <a:lnTo>
                    <a:pt x="50" y="418"/>
                  </a:lnTo>
                  <a:lnTo>
                    <a:pt x="48" y="404"/>
                  </a:lnTo>
                  <a:lnTo>
                    <a:pt x="44" y="370"/>
                  </a:lnTo>
                  <a:lnTo>
                    <a:pt x="42" y="358"/>
                  </a:lnTo>
                  <a:lnTo>
                    <a:pt x="42" y="354"/>
                  </a:lnTo>
                  <a:lnTo>
                    <a:pt x="39" y="321"/>
                  </a:lnTo>
                  <a:lnTo>
                    <a:pt x="37" y="304"/>
                  </a:lnTo>
                  <a:lnTo>
                    <a:pt x="35" y="291"/>
                  </a:lnTo>
                  <a:lnTo>
                    <a:pt x="35" y="288"/>
                  </a:lnTo>
                  <a:lnTo>
                    <a:pt x="34" y="272"/>
                  </a:lnTo>
                  <a:lnTo>
                    <a:pt x="32" y="262"/>
                  </a:lnTo>
                  <a:lnTo>
                    <a:pt x="31" y="241"/>
                  </a:lnTo>
                  <a:lnTo>
                    <a:pt x="25" y="200"/>
                  </a:lnTo>
                  <a:lnTo>
                    <a:pt x="25" y="189"/>
                  </a:lnTo>
                  <a:lnTo>
                    <a:pt x="23" y="188"/>
                  </a:lnTo>
                  <a:lnTo>
                    <a:pt x="22" y="174"/>
                  </a:lnTo>
                  <a:lnTo>
                    <a:pt x="22" y="166"/>
                  </a:lnTo>
                  <a:lnTo>
                    <a:pt x="21" y="158"/>
                  </a:lnTo>
                  <a:lnTo>
                    <a:pt x="19" y="142"/>
                  </a:lnTo>
                  <a:lnTo>
                    <a:pt x="18" y="137"/>
                  </a:lnTo>
                  <a:lnTo>
                    <a:pt x="18" y="133"/>
                  </a:lnTo>
                  <a:lnTo>
                    <a:pt x="16" y="126"/>
                  </a:lnTo>
                  <a:lnTo>
                    <a:pt x="16" y="118"/>
                  </a:lnTo>
                  <a:lnTo>
                    <a:pt x="13" y="100"/>
                  </a:lnTo>
                  <a:lnTo>
                    <a:pt x="13" y="88"/>
                  </a:lnTo>
                  <a:lnTo>
                    <a:pt x="12" y="83"/>
                  </a:lnTo>
                  <a:lnTo>
                    <a:pt x="9" y="54"/>
                  </a:lnTo>
                  <a:lnTo>
                    <a:pt x="10" y="55"/>
                  </a:lnTo>
                  <a:lnTo>
                    <a:pt x="34" y="67"/>
                  </a:lnTo>
                  <a:lnTo>
                    <a:pt x="58" y="66"/>
                  </a:lnTo>
                  <a:lnTo>
                    <a:pt x="64" y="64"/>
                  </a:lnTo>
                  <a:lnTo>
                    <a:pt x="67" y="63"/>
                  </a:lnTo>
                  <a:lnTo>
                    <a:pt x="101" y="45"/>
                  </a:lnTo>
                  <a:lnTo>
                    <a:pt x="108" y="39"/>
                  </a:lnTo>
                  <a:lnTo>
                    <a:pt x="117" y="34"/>
                  </a:lnTo>
                  <a:lnTo>
                    <a:pt x="128" y="33"/>
                  </a:lnTo>
                  <a:lnTo>
                    <a:pt x="147" y="30"/>
                  </a:lnTo>
                  <a:lnTo>
                    <a:pt x="163" y="29"/>
                  </a:lnTo>
                  <a:lnTo>
                    <a:pt x="186" y="26"/>
                  </a:lnTo>
                  <a:lnTo>
                    <a:pt x="207" y="25"/>
                  </a:lnTo>
                  <a:lnTo>
                    <a:pt x="210" y="24"/>
                  </a:lnTo>
                  <a:lnTo>
                    <a:pt x="236" y="21"/>
                  </a:lnTo>
                  <a:lnTo>
                    <a:pt x="245" y="21"/>
                  </a:lnTo>
                  <a:lnTo>
                    <a:pt x="283" y="16"/>
                  </a:lnTo>
                  <a:lnTo>
                    <a:pt x="284" y="16"/>
                  </a:lnTo>
                  <a:lnTo>
                    <a:pt x="299" y="15"/>
                  </a:lnTo>
                  <a:lnTo>
                    <a:pt x="323" y="12"/>
                  </a:lnTo>
                  <a:lnTo>
                    <a:pt x="342" y="9"/>
                  </a:lnTo>
                  <a:lnTo>
                    <a:pt x="355" y="8"/>
                  </a:lnTo>
                  <a:lnTo>
                    <a:pt x="361" y="8"/>
                  </a:lnTo>
                  <a:lnTo>
                    <a:pt x="365" y="7"/>
                  </a:lnTo>
                  <a:lnTo>
                    <a:pt x="370" y="7"/>
                  </a:lnTo>
                  <a:lnTo>
                    <a:pt x="381" y="5"/>
                  </a:lnTo>
                  <a:lnTo>
                    <a:pt x="400" y="3"/>
                  </a:lnTo>
                  <a:lnTo>
                    <a:pt x="428" y="0"/>
                  </a:lnTo>
                  <a:lnTo>
                    <a:pt x="431" y="0"/>
                  </a:lnTo>
                  <a:lnTo>
                    <a:pt x="432" y="12"/>
                  </a:lnTo>
                  <a:lnTo>
                    <a:pt x="437" y="43"/>
                  </a:lnTo>
                  <a:lnTo>
                    <a:pt x="440" y="63"/>
                  </a:lnTo>
                  <a:lnTo>
                    <a:pt x="441" y="72"/>
                  </a:lnTo>
                  <a:lnTo>
                    <a:pt x="443" y="76"/>
                  </a:lnTo>
                  <a:lnTo>
                    <a:pt x="444" y="93"/>
                  </a:lnTo>
                  <a:lnTo>
                    <a:pt x="446" y="96"/>
                  </a:lnTo>
                  <a:lnTo>
                    <a:pt x="448" y="121"/>
                  </a:lnTo>
                  <a:lnTo>
                    <a:pt x="451" y="145"/>
                  </a:lnTo>
                  <a:lnTo>
                    <a:pt x="453" y="146"/>
                  </a:lnTo>
                  <a:lnTo>
                    <a:pt x="454" y="159"/>
                  </a:lnTo>
                  <a:lnTo>
                    <a:pt x="456" y="168"/>
                  </a:lnTo>
                  <a:lnTo>
                    <a:pt x="459" y="192"/>
                  </a:lnTo>
                  <a:lnTo>
                    <a:pt x="460" y="196"/>
                  </a:lnTo>
                  <a:lnTo>
                    <a:pt x="463" y="216"/>
                  </a:lnTo>
                  <a:lnTo>
                    <a:pt x="464" y="226"/>
                  </a:lnTo>
                  <a:close/>
                </a:path>
              </a:pathLst>
            </a:custGeom>
            <a:solidFill>
              <a:srgbClr val="4BACC6"/>
            </a:solidFill>
            <a:ln w="1651">
              <a:solidFill>
                <a:srgbClr val="000000"/>
              </a:solidFill>
              <a:round/>
              <a:headEnd/>
              <a:tailEnd/>
            </a:ln>
          </p:spPr>
          <p:txBody>
            <a:bodyPr/>
            <a:lstStyle/>
            <a:p>
              <a:endParaRPr lang="en-US"/>
            </a:p>
          </p:txBody>
        </p:sp>
        <p:sp>
          <p:nvSpPr>
            <p:cNvPr id="20524" name="Freeform 43"/>
            <p:cNvSpPr>
              <a:spLocks/>
            </p:cNvSpPr>
            <p:nvPr/>
          </p:nvSpPr>
          <p:spPr bwMode="auto">
            <a:xfrm>
              <a:off x="5880100" y="2994025"/>
              <a:ext cx="954087" cy="461963"/>
            </a:xfrm>
            <a:custGeom>
              <a:avLst/>
              <a:gdLst>
                <a:gd name="T0" fmla="*/ 655340 w 1204"/>
                <a:gd name="T1" fmla="*/ 382724 h 583"/>
                <a:gd name="T2" fmla="*/ 597493 w 1204"/>
                <a:gd name="T3" fmla="*/ 388271 h 583"/>
                <a:gd name="T4" fmla="*/ 564211 w 1204"/>
                <a:gd name="T5" fmla="*/ 389063 h 583"/>
                <a:gd name="T6" fmla="*/ 536476 w 1204"/>
                <a:gd name="T7" fmla="*/ 392233 h 583"/>
                <a:gd name="T8" fmla="*/ 476251 w 1204"/>
                <a:gd name="T9" fmla="*/ 399364 h 583"/>
                <a:gd name="T10" fmla="*/ 448516 w 1204"/>
                <a:gd name="T11" fmla="*/ 400157 h 583"/>
                <a:gd name="T12" fmla="*/ 404932 w 1204"/>
                <a:gd name="T13" fmla="*/ 402534 h 583"/>
                <a:gd name="T14" fmla="*/ 374820 w 1204"/>
                <a:gd name="T15" fmla="*/ 408081 h 583"/>
                <a:gd name="T16" fmla="*/ 339160 w 1204"/>
                <a:gd name="T17" fmla="*/ 409665 h 583"/>
                <a:gd name="T18" fmla="*/ 299539 w 1204"/>
                <a:gd name="T19" fmla="*/ 413627 h 583"/>
                <a:gd name="T20" fmla="*/ 243276 w 1204"/>
                <a:gd name="T21" fmla="*/ 419966 h 583"/>
                <a:gd name="T22" fmla="*/ 204447 w 1204"/>
                <a:gd name="T23" fmla="*/ 419966 h 583"/>
                <a:gd name="T24" fmla="*/ 179882 w 1204"/>
                <a:gd name="T25" fmla="*/ 447700 h 583"/>
                <a:gd name="T26" fmla="*/ 121242 w 1204"/>
                <a:gd name="T27" fmla="*/ 452454 h 583"/>
                <a:gd name="T28" fmla="*/ 79243 w 1204"/>
                <a:gd name="T29" fmla="*/ 455624 h 583"/>
                <a:gd name="T30" fmla="*/ 15056 w 1204"/>
                <a:gd name="T31" fmla="*/ 459586 h 583"/>
                <a:gd name="T32" fmla="*/ 4755 w 1204"/>
                <a:gd name="T33" fmla="*/ 442153 h 583"/>
                <a:gd name="T34" fmla="*/ 26943 w 1204"/>
                <a:gd name="T35" fmla="*/ 422344 h 583"/>
                <a:gd name="T36" fmla="*/ 33282 w 1204"/>
                <a:gd name="T37" fmla="*/ 399364 h 583"/>
                <a:gd name="T38" fmla="*/ 26943 w 1204"/>
                <a:gd name="T39" fmla="*/ 382724 h 583"/>
                <a:gd name="T40" fmla="*/ 43584 w 1204"/>
                <a:gd name="T41" fmla="*/ 347066 h 583"/>
                <a:gd name="T42" fmla="*/ 103808 w 1204"/>
                <a:gd name="T43" fmla="*/ 365291 h 583"/>
                <a:gd name="T44" fmla="*/ 109355 w 1204"/>
                <a:gd name="T45" fmla="*/ 337558 h 583"/>
                <a:gd name="T46" fmla="*/ 125997 w 1204"/>
                <a:gd name="T47" fmla="*/ 312994 h 583"/>
                <a:gd name="T48" fmla="*/ 153732 w 1204"/>
                <a:gd name="T49" fmla="*/ 284468 h 583"/>
                <a:gd name="T50" fmla="*/ 161656 w 1204"/>
                <a:gd name="T51" fmla="*/ 248018 h 583"/>
                <a:gd name="T52" fmla="*/ 179882 w 1204"/>
                <a:gd name="T53" fmla="*/ 228208 h 583"/>
                <a:gd name="T54" fmla="*/ 212372 w 1204"/>
                <a:gd name="T55" fmla="*/ 224246 h 583"/>
                <a:gd name="T56" fmla="*/ 255163 w 1204"/>
                <a:gd name="T57" fmla="*/ 225039 h 583"/>
                <a:gd name="T58" fmla="*/ 296369 w 1204"/>
                <a:gd name="T59" fmla="*/ 216322 h 583"/>
                <a:gd name="T60" fmla="*/ 339160 w 1204"/>
                <a:gd name="T61" fmla="*/ 220284 h 583"/>
                <a:gd name="T62" fmla="*/ 357386 w 1204"/>
                <a:gd name="T63" fmla="*/ 191758 h 583"/>
                <a:gd name="T64" fmla="*/ 370065 w 1204"/>
                <a:gd name="T65" fmla="*/ 177495 h 583"/>
                <a:gd name="T66" fmla="*/ 389084 w 1204"/>
                <a:gd name="T67" fmla="*/ 188589 h 583"/>
                <a:gd name="T68" fmla="*/ 430290 w 1204"/>
                <a:gd name="T69" fmla="*/ 171156 h 583"/>
                <a:gd name="T70" fmla="*/ 442969 w 1204"/>
                <a:gd name="T71" fmla="*/ 146592 h 583"/>
                <a:gd name="T72" fmla="*/ 461195 w 1204"/>
                <a:gd name="T73" fmla="*/ 124405 h 583"/>
                <a:gd name="T74" fmla="*/ 481006 w 1204"/>
                <a:gd name="T75" fmla="*/ 88748 h 583"/>
                <a:gd name="T76" fmla="*/ 503194 w 1204"/>
                <a:gd name="T77" fmla="*/ 70523 h 583"/>
                <a:gd name="T78" fmla="*/ 531721 w 1204"/>
                <a:gd name="T79" fmla="*/ 62599 h 583"/>
                <a:gd name="T80" fmla="*/ 559456 w 1204"/>
                <a:gd name="T81" fmla="*/ 41997 h 583"/>
                <a:gd name="T82" fmla="*/ 544400 w 1204"/>
                <a:gd name="T83" fmla="*/ 19017 h 583"/>
                <a:gd name="T84" fmla="*/ 557871 w 1204"/>
                <a:gd name="T85" fmla="*/ 0 h 583"/>
                <a:gd name="T86" fmla="*/ 607795 w 1204"/>
                <a:gd name="T87" fmla="*/ 9509 h 583"/>
                <a:gd name="T88" fmla="*/ 629983 w 1204"/>
                <a:gd name="T89" fmla="*/ 34073 h 583"/>
                <a:gd name="T90" fmla="*/ 661680 w 1204"/>
                <a:gd name="T91" fmla="*/ 44374 h 583"/>
                <a:gd name="T92" fmla="*/ 702094 w 1204"/>
                <a:gd name="T93" fmla="*/ 61014 h 583"/>
                <a:gd name="T94" fmla="*/ 711603 w 1204"/>
                <a:gd name="T95" fmla="*/ 53090 h 583"/>
                <a:gd name="T96" fmla="*/ 759149 w 1204"/>
                <a:gd name="T97" fmla="*/ 56260 h 583"/>
                <a:gd name="T98" fmla="*/ 805902 w 1204"/>
                <a:gd name="T99" fmla="*/ 29318 h 583"/>
                <a:gd name="T100" fmla="*/ 839977 w 1204"/>
                <a:gd name="T101" fmla="*/ 62599 h 583"/>
                <a:gd name="T102" fmla="*/ 856618 w 1204"/>
                <a:gd name="T103" fmla="*/ 100633 h 583"/>
                <a:gd name="T104" fmla="*/ 875636 w 1204"/>
                <a:gd name="T105" fmla="*/ 145007 h 583"/>
                <a:gd name="T106" fmla="*/ 894655 w 1204"/>
                <a:gd name="T107" fmla="*/ 164025 h 583"/>
                <a:gd name="T108" fmla="*/ 934276 w 1204"/>
                <a:gd name="T109" fmla="*/ 197305 h 583"/>
                <a:gd name="T110" fmla="*/ 916050 w 1204"/>
                <a:gd name="T111" fmla="*/ 240094 h 583"/>
                <a:gd name="T112" fmla="*/ 885938 w 1204"/>
                <a:gd name="T113" fmla="*/ 259904 h 583"/>
                <a:gd name="T114" fmla="*/ 853448 w 1204"/>
                <a:gd name="T115" fmla="*/ 310617 h 583"/>
                <a:gd name="T116" fmla="*/ 782129 w 1204"/>
                <a:gd name="T117" fmla="*/ 355783 h 583"/>
                <a:gd name="T118" fmla="*/ 752809 w 1204"/>
                <a:gd name="T119" fmla="*/ 372423 h 583"/>
                <a:gd name="T120" fmla="*/ 711603 w 1204"/>
                <a:gd name="T121" fmla="*/ 376385 h 5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04"/>
                <a:gd name="T184" fmla="*/ 0 h 583"/>
                <a:gd name="T185" fmla="*/ 1204 w 1204"/>
                <a:gd name="T186" fmla="*/ 583 h 5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04" h="583">
                  <a:moveTo>
                    <a:pt x="862" y="479"/>
                  </a:moveTo>
                  <a:lnTo>
                    <a:pt x="860" y="479"/>
                  </a:lnTo>
                  <a:lnTo>
                    <a:pt x="856" y="480"/>
                  </a:lnTo>
                  <a:lnTo>
                    <a:pt x="827" y="483"/>
                  </a:lnTo>
                  <a:lnTo>
                    <a:pt x="809" y="484"/>
                  </a:lnTo>
                  <a:lnTo>
                    <a:pt x="770" y="488"/>
                  </a:lnTo>
                  <a:lnTo>
                    <a:pt x="768" y="488"/>
                  </a:lnTo>
                  <a:lnTo>
                    <a:pt x="754" y="490"/>
                  </a:lnTo>
                  <a:lnTo>
                    <a:pt x="742" y="490"/>
                  </a:lnTo>
                  <a:lnTo>
                    <a:pt x="736" y="490"/>
                  </a:lnTo>
                  <a:lnTo>
                    <a:pt x="734" y="490"/>
                  </a:lnTo>
                  <a:lnTo>
                    <a:pt x="712" y="491"/>
                  </a:lnTo>
                  <a:lnTo>
                    <a:pt x="687" y="494"/>
                  </a:lnTo>
                  <a:lnTo>
                    <a:pt x="684" y="494"/>
                  </a:lnTo>
                  <a:lnTo>
                    <a:pt x="683" y="494"/>
                  </a:lnTo>
                  <a:lnTo>
                    <a:pt x="677" y="495"/>
                  </a:lnTo>
                  <a:lnTo>
                    <a:pt x="661" y="497"/>
                  </a:lnTo>
                  <a:lnTo>
                    <a:pt x="651" y="500"/>
                  </a:lnTo>
                  <a:lnTo>
                    <a:pt x="629" y="501"/>
                  </a:lnTo>
                  <a:lnTo>
                    <a:pt x="601" y="504"/>
                  </a:lnTo>
                  <a:lnTo>
                    <a:pt x="595" y="504"/>
                  </a:lnTo>
                  <a:lnTo>
                    <a:pt x="584" y="505"/>
                  </a:lnTo>
                  <a:lnTo>
                    <a:pt x="571" y="505"/>
                  </a:lnTo>
                  <a:lnTo>
                    <a:pt x="566" y="505"/>
                  </a:lnTo>
                  <a:lnTo>
                    <a:pt x="546" y="507"/>
                  </a:lnTo>
                  <a:lnTo>
                    <a:pt x="533" y="508"/>
                  </a:lnTo>
                  <a:lnTo>
                    <a:pt x="517" y="508"/>
                  </a:lnTo>
                  <a:lnTo>
                    <a:pt x="511" y="508"/>
                  </a:lnTo>
                  <a:lnTo>
                    <a:pt x="498" y="509"/>
                  </a:lnTo>
                  <a:lnTo>
                    <a:pt x="483" y="511"/>
                  </a:lnTo>
                  <a:lnTo>
                    <a:pt x="475" y="512"/>
                  </a:lnTo>
                  <a:lnTo>
                    <a:pt x="473" y="515"/>
                  </a:lnTo>
                  <a:lnTo>
                    <a:pt x="467" y="512"/>
                  </a:lnTo>
                  <a:lnTo>
                    <a:pt x="450" y="515"/>
                  </a:lnTo>
                  <a:lnTo>
                    <a:pt x="440" y="516"/>
                  </a:lnTo>
                  <a:lnTo>
                    <a:pt x="428" y="517"/>
                  </a:lnTo>
                  <a:lnTo>
                    <a:pt x="421" y="517"/>
                  </a:lnTo>
                  <a:lnTo>
                    <a:pt x="390" y="521"/>
                  </a:lnTo>
                  <a:lnTo>
                    <a:pt x="380" y="522"/>
                  </a:lnTo>
                  <a:lnTo>
                    <a:pt x="378" y="522"/>
                  </a:lnTo>
                  <a:lnTo>
                    <a:pt x="358" y="525"/>
                  </a:lnTo>
                  <a:lnTo>
                    <a:pt x="344" y="526"/>
                  </a:lnTo>
                  <a:lnTo>
                    <a:pt x="323" y="528"/>
                  </a:lnTo>
                  <a:lnTo>
                    <a:pt x="307" y="530"/>
                  </a:lnTo>
                  <a:lnTo>
                    <a:pt x="293" y="532"/>
                  </a:lnTo>
                  <a:lnTo>
                    <a:pt x="284" y="533"/>
                  </a:lnTo>
                  <a:lnTo>
                    <a:pt x="258" y="536"/>
                  </a:lnTo>
                  <a:lnTo>
                    <a:pt x="258" y="530"/>
                  </a:lnTo>
                  <a:lnTo>
                    <a:pt x="221" y="530"/>
                  </a:lnTo>
                  <a:lnTo>
                    <a:pt x="223" y="534"/>
                  </a:lnTo>
                  <a:lnTo>
                    <a:pt x="224" y="541"/>
                  </a:lnTo>
                  <a:lnTo>
                    <a:pt x="227" y="565"/>
                  </a:lnTo>
                  <a:lnTo>
                    <a:pt x="189" y="567"/>
                  </a:lnTo>
                  <a:lnTo>
                    <a:pt x="173" y="568"/>
                  </a:lnTo>
                  <a:lnTo>
                    <a:pt x="154" y="570"/>
                  </a:lnTo>
                  <a:lnTo>
                    <a:pt x="153" y="571"/>
                  </a:lnTo>
                  <a:lnTo>
                    <a:pt x="150" y="571"/>
                  </a:lnTo>
                  <a:lnTo>
                    <a:pt x="146" y="571"/>
                  </a:lnTo>
                  <a:lnTo>
                    <a:pt x="109" y="574"/>
                  </a:lnTo>
                  <a:lnTo>
                    <a:pt x="100" y="575"/>
                  </a:lnTo>
                  <a:lnTo>
                    <a:pt x="99" y="575"/>
                  </a:lnTo>
                  <a:lnTo>
                    <a:pt x="98" y="575"/>
                  </a:lnTo>
                  <a:lnTo>
                    <a:pt x="74" y="576"/>
                  </a:lnTo>
                  <a:lnTo>
                    <a:pt x="19" y="580"/>
                  </a:lnTo>
                  <a:lnTo>
                    <a:pt x="12" y="582"/>
                  </a:lnTo>
                  <a:lnTo>
                    <a:pt x="0" y="583"/>
                  </a:lnTo>
                  <a:lnTo>
                    <a:pt x="4" y="561"/>
                  </a:lnTo>
                  <a:lnTo>
                    <a:pt x="6" y="558"/>
                  </a:lnTo>
                  <a:lnTo>
                    <a:pt x="12" y="557"/>
                  </a:lnTo>
                  <a:lnTo>
                    <a:pt x="26" y="568"/>
                  </a:lnTo>
                  <a:lnTo>
                    <a:pt x="38" y="551"/>
                  </a:lnTo>
                  <a:lnTo>
                    <a:pt x="34" y="533"/>
                  </a:lnTo>
                  <a:lnTo>
                    <a:pt x="44" y="530"/>
                  </a:lnTo>
                  <a:lnTo>
                    <a:pt x="44" y="525"/>
                  </a:lnTo>
                  <a:lnTo>
                    <a:pt x="41" y="508"/>
                  </a:lnTo>
                  <a:lnTo>
                    <a:pt x="42" y="504"/>
                  </a:lnTo>
                  <a:lnTo>
                    <a:pt x="44" y="494"/>
                  </a:lnTo>
                  <a:lnTo>
                    <a:pt x="44" y="492"/>
                  </a:lnTo>
                  <a:lnTo>
                    <a:pt x="39" y="486"/>
                  </a:lnTo>
                  <a:lnTo>
                    <a:pt x="34" y="483"/>
                  </a:lnTo>
                  <a:lnTo>
                    <a:pt x="29" y="475"/>
                  </a:lnTo>
                  <a:lnTo>
                    <a:pt x="31" y="471"/>
                  </a:lnTo>
                  <a:lnTo>
                    <a:pt x="35" y="465"/>
                  </a:lnTo>
                  <a:lnTo>
                    <a:pt x="55" y="438"/>
                  </a:lnTo>
                  <a:lnTo>
                    <a:pt x="67" y="437"/>
                  </a:lnTo>
                  <a:lnTo>
                    <a:pt x="99" y="449"/>
                  </a:lnTo>
                  <a:lnTo>
                    <a:pt x="119" y="453"/>
                  </a:lnTo>
                  <a:lnTo>
                    <a:pt x="131" y="461"/>
                  </a:lnTo>
                  <a:lnTo>
                    <a:pt x="141" y="462"/>
                  </a:lnTo>
                  <a:lnTo>
                    <a:pt x="143" y="461"/>
                  </a:lnTo>
                  <a:lnTo>
                    <a:pt x="151" y="450"/>
                  </a:lnTo>
                  <a:lnTo>
                    <a:pt x="138" y="426"/>
                  </a:lnTo>
                  <a:lnTo>
                    <a:pt x="149" y="392"/>
                  </a:lnTo>
                  <a:lnTo>
                    <a:pt x="156" y="395"/>
                  </a:lnTo>
                  <a:lnTo>
                    <a:pt x="157" y="395"/>
                  </a:lnTo>
                  <a:lnTo>
                    <a:pt x="159" y="395"/>
                  </a:lnTo>
                  <a:lnTo>
                    <a:pt x="175" y="383"/>
                  </a:lnTo>
                  <a:lnTo>
                    <a:pt x="195" y="379"/>
                  </a:lnTo>
                  <a:lnTo>
                    <a:pt x="205" y="371"/>
                  </a:lnTo>
                  <a:lnTo>
                    <a:pt x="194" y="359"/>
                  </a:lnTo>
                  <a:lnTo>
                    <a:pt x="192" y="359"/>
                  </a:lnTo>
                  <a:lnTo>
                    <a:pt x="188" y="349"/>
                  </a:lnTo>
                  <a:lnTo>
                    <a:pt x="191" y="333"/>
                  </a:lnTo>
                  <a:lnTo>
                    <a:pt x="204" y="313"/>
                  </a:lnTo>
                  <a:lnTo>
                    <a:pt x="210" y="313"/>
                  </a:lnTo>
                  <a:lnTo>
                    <a:pt x="217" y="299"/>
                  </a:lnTo>
                  <a:lnTo>
                    <a:pt x="218" y="292"/>
                  </a:lnTo>
                  <a:lnTo>
                    <a:pt x="227" y="288"/>
                  </a:lnTo>
                  <a:lnTo>
                    <a:pt x="247" y="292"/>
                  </a:lnTo>
                  <a:lnTo>
                    <a:pt x="256" y="290"/>
                  </a:lnTo>
                  <a:lnTo>
                    <a:pt x="269" y="303"/>
                  </a:lnTo>
                  <a:lnTo>
                    <a:pt x="268" y="283"/>
                  </a:lnTo>
                  <a:lnTo>
                    <a:pt x="296" y="278"/>
                  </a:lnTo>
                  <a:lnTo>
                    <a:pt x="304" y="277"/>
                  </a:lnTo>
                  <a:lnTo>
                    <a:pt x="307" y="278"/>
                  </a:lnTo>
                  <a:lnTo>
                    <a:pt x="322" y="284"/>
                  </a:lnTo>
                  <a:lnTo>
                    <a:pt x="328" y="287"/>
                  </a:lnTo>
                  <a:lnTo>
                    <a:pt x="352" y="303"/>
                  </a:lnTo>
                  <a:lnTo>
                    <a:pt x="370" y="274"/>
                  </a:lnTo>
                  <a:lnTo>
                    <a:pt x="374" y="273"/>
                  </a:lnTo>
                  <a:lnTo>
                    <a:pt x="390" y="262"/>
                  </a:lnTo>
                  <a:lnTo>
                    <a:pt x="399" y="257"/>
                  </a:lnTo>
                  <a:lnTo>
                    <a:pt x="412" y="273"/>
                  </a:lnTo>
                  <a:lnTo>
                    <a:pt x="428" y="278"/>
                  </a:lnTo>
                  <a:lnTo>
                    <a:pt x="428" y="284"/>
                  </a:lnTo>
                  <a:lnTo>
                    <a:pt x="437" y="277"/>
                  </a:lnTo>
                  <a:lnTo>
                    <a:pt x="447" y="244"/>
                  </a:lnTo>
                  <a:lnTo>
                    <a:pt x="451" y="242"/>
                  </a:lnTo>
                  <a:lnTo>
                    <a:pt x="454" y="232"/>
                  </a:lnTo>
                  <a:lnTo>
                    <a:pt x="453" y="229"/>
                  </a:lnTo>
                  <a:lnTo>
                    <a:pt x="453" y="228"/>
                  </a:lnTo>
                  <a:lnTo>
                    <a:pt x="467" y="224"/>
                  </a:lnTo>
                  <a:lnTo>
                    <a:pt x="466" y="212"/>
                  </a:lnTo>
                  <a:lnTo>
                    <a:pt x="473" y="213"/>
                  </a:lnTo>
                  <a:lnTo>
                    <a:pt x="485" y="224"/>
                  </a:lnTo>
                  <a:lnTo>
                    <a:pt x="491" y="238"/>
                  </a:lnTo>
                  <a:lnTo>
                    <a:pt x="533" y="242"/>
                  </a:lnTo>
                  <a:lnTo>
                    <a:pt x="540" y="241"/>
                  </a:lnTo>
                  <a:lnTo>
                    <a:pt x="544" y="217"/>
                  </a:lnTo>
                  <a:lnTo>
                    <a:pt x="543" y="216"/>
                  </a:lnTo>
                  <a:lnTo>
                    <a:pt x="543" y="207"/>
                  </a:lnTo>
                  <a:lnTo>
                    <a:pt x="552" y="192"/>
                  </a:lnTo>
                  <a:lnTo>
                    <a:pt x="552" y="191"/>
                  </a:lnTo>
                  <a:lnTo>
                    <a:pt x="559" y="185"/>
                  </a:lnTo>
                  <a:lnTo>
                    <a:pt x="563" y="185"/>
                  </a:lnTo>
                  <a:lnTo>
                    <a:pt x="566" y="187"/>
                  </a:lnTo>
                  <a:lnTo>
                    <a:pt x="581" y="163"/>
                  </a:lnTo>
                  <a:lnTo>
                    <a:pt x="582" y="157"/>
                  </a:lnTo>
                  <a:lnTo>
                    <a:pt x="603" y="144"/>
                  </a:lnTo>
                  <a:lnTo>
                    <a:pt x="610" y="132"/>
                  </a:lnTo>
                  <a:lnTo>
                    <a:pt x="610" y="120"/>
                  </a:lnTo>
                  <a:lnTo>
                    <a:pt x="607" y="112"/>
                  </a:lnTo>
                  <a:lnTo>
                    <a:pt x="614" y="91"/>
                  </a:lnTo>
                  <a:lnTo>
                    <a:pt x="621" y="90"/>
                  </a:lnTo>
                  <a:lnTo>
                    <a:pt x="633" y="89"/>
                  </a:lnTo>
                  <a:lnTo>
                    <a:pt x="635" y="89"/>
                  </a:lnTo>
                  <a:lnTo>
                    <a:pt x="643" y="96"/>
                  </a:lnTo>
                  <a:lnTo>
                    <a:pt x="655" y="91"/>
                  </a:lnTo>
                  <a:lnTo>
                    <a:pt x="665" y="82"/>
                  </a:lnTo>
                  <a:lnTo>
                    <a:pt x="671" y="79"/>
                  </a:lnTo>
                  <a:lnTo>
                    <a:pt x="674" y="77"/>
                  </a:lnTo>
                  <a:lnTo>
                    <a:pt x="694" y="70"/>
                  </a:lnTo>
                  <a:lnTo>
                    <a:pt x="704" y="57"/>
                  </a:lnTo>
                  <a:lnTo>
                    <a:pt x="706" y="53"/>
                  </a:lnTo>
                  <a:lnTo>
                    <a:pt x="691" y="49"/>
                  </a:lnTo>
                  <a:lnTo>
                    <a:pt x="690" y="45"/>
                  </a:lnTo>
                  <a:lnTo>
                    <a:pt x="691" y="29"/>
                  </a:lnTo>
                  <a:lnTo>
                    <a:pt x="687" y="24"/>
                  </a:lnTo>
                  <a:lnTo>
                    <a:pt x="686" y="16"/>
                  </a:lnTo>
                  <a:lnTo>
                    <a:pt x="694" y="10"/>
                  </a:lnTo>
                  <a:lnTo>
                    <a:pt x="700" y="4"/>
                  </a:lnTo>
                  <a:lnTo>
                    <a:pt x="704" y="0"/>
                  </a:lnTo>
                  <a:lnTo>
                    <a:pt x="726" y="11"/>
                  </a:lnTo>
                  <a:lnTo>
                    <a:pt x="745" y="6"/>
                  </a:lnTo>
                  <a:lnTo>
                    <a:pt x="747" y="2"/>
                  </a:lnTo>
                  <a:lnTo>
                    <a:pt x="767" y="12"/>
                  </a:lnTo>
                  <a:lnTo>
                    <a:pt x="777" y="16"/>
                  </a:lnTo>
                  <a:lnTo>
                    <a:pt x="786" y="29"/>
                  </a:lnTo>
                  <a:lnTo>
                    <a:pt x="790" y="33"/>
                  </a:lnTo>
                  <a:lnTo>
                    <a:pt x="795" y="43"/>
                  </a:lnTo>
                  <a:lnTo>
                    <a:pt x="796" y="52"/>
                  </a:lnTo>
                  <a:lnTo>
                    <a:pt x="815" y="57"/>
                  </a:lnTo>
                  <a:lnTo>
                    <a:pt x="827" y="58"/>
                  </a:lnTo>
                  <a:lnTo>
                    <a:pt x="835" y="56"/>
                  </a:lnTo>
                  <a:lnTo>
                    <a:pt x="851" y="56"/>
                  </a:lnTo>
                  <a:lnTo>
                    <a:pt x="860" y="58"/>
                  </a:lnTo>
                  <a:lnTo>
                    <a:pt x="879" y="75"/>
                  </a:lnTo>
                  <a:lnTo>
                    <a:pt x="886" y="77"/>
                  </a:lnTo>
                  <a:lnTo>
                    <a:pt x="888" y="77"/>
                  </a:lnTo>
                  <a:lnTo>
                    <a:pt x="889" y="77"/>
                  </a:lnTo>
                  <a:lnTo>
                    <a:pt x="897" y="75"/>
                  </a:lnTo>
                  <a:lnTo>
                    <a:pt x="898" y="67"/>
                  </a:lnTo>
                  <a:lnTo>
                    <a:pt x="914" y="61"/>
                  </a:lnTo>
                  <a:lnTo>
                    <a:pt x="940" y="65"/>
                  </a:lnTo>
                  <a:lnTo>
                    <a:pt x="955" y="75"/>
                  </a:lnTo>
                  <a:lnTo>
                    <a:pt x="958" y="71"/>
                  </a:lnTo>
                  <a:lnTo>
                    <a:pt x="963" y="69"/>
                  </a:lnTo>
                  <a:lnTo>
                    <a:pt x="978" y="67"/>
                  </a:lnTo>
                  <a:lnTo>
                    <a:pt x="993" y="45"/>
                  </a:lnTo>
                  <a:lnTo>
                    <a:pt x="1017" y="37"/>
                  </a:lnTo>
                  <a:lnTo>
                    <a:pt x="1025" y="61"/>
                  </a:lnTo>
                  <a:lnTo>
                    <a:pt x="1033" y="70"/>
                  </a:lnTo>
                  <a:lnTo>
                    <a:pt x="1044" y="71"/>
                  </a:lnTo>
                  <a:lnTo>
                    <a:pt x="1060" y="79"/>
                  </a:lnTo>
                  <a:lnTo>
                    <a:pt x="1067" y="83"/>
                  </a:lnTo>
                  <a:lnTo>
                    <a:pt x="1074" y="94"/>
                  </a:lnTo>
                  <a:lnTo>
                    <a:pt x="1076" y="103"/>
                  </a:lnTo>
                  <a:lnTo>
                    <a:pt x="1081" y="127"/>
                  </a:lnTo>
                  <a:lnTo>
                    <a:pt x="1077" y="128"/>
                  </a:lnTo>
                  <a:lnTo>
                    <a:pt x="1077" y="149"/>
                  </a:lnTo>
                  <a:lnTo>
                    <a:pt x="1105" y="173"/>
                  </a:lnTo>
                  <a:lnTo>
                    <a:pt x="1105" y="183"/>
                  </a:lnTo>
                  <a:lnTo>
                    <a:pt x="1105" y="186"/>
                  </a:lnTo>
                  <a:lnTo>
                    <a:pt x="1119" y="195"/>
                  </a:lnTo>
                  <a:lnTo>
                    <a:pt x="1121" y="198"/>
                  </a:lnTo>
                  <a:lnTo>
                    <a:pt x="1129" y="207"/>
                  </a:lnTo>
                  <a:lnTo>
                    <a:pt x="1140" y="216"/>
                  </a:lnTo>
                  <a:lnTo>
                    <a:pt x="1138" y="219"/>
                  </a:lnTo>
                  <a:lnTo>
                    <a:pt x="1177" y="245"/>
                  </a:lnTo>
                  <a:lnTo>
                    <a:pt x="1179" y="249"/>
                  </a:lnTo>
                  <a:lnTo>
                    <a:pt x="1204" y="249"/>
                  </a:lnTo>
                  <a:lnTo>
                    <a:pt x="1189" y="266"/>
                  </a:lnTo>
                  <a:lnTo>
                    <a:pt x="1172" y="284"/>
                  </a:lnTo>
                  <a:lnTo>
                    <a:pt x="1156" y="303"/>
                  </a:lnTo>
                  <a:lnTo>
                    <a:pt x="1147" y="311"/>
                  </a:lnTo>
                  <a:lnTo>
                    <a:pt x="1137" y="315"/>
                  </a:lnTo>
                  <a:lnTo>
                    <a:pt x="1119" y="327"/>
                  </a:lnTo>
                  <a:lnTo>
                    <a:pt x="1118" y="328"/>
                  </a:lnTo>
                  <a:lnTo>
                    <a:pt x="1096" y="345"/>
                  </a:lnTo>
                  <a:lnTo>
                    <a:pt x="1093" y="365"/>
                  </a:lnTo>
                  <a:lnTo>
                    <a:pt x="1076" y="377"/>
                  </a:lnTo>
                  <a:lnTo>
                    <a:pt x="1077" y="392"/>
                  </a:lnTo>
                  <a:lnTo>
                    <a:pt x="1076" y="392"/>
                  </a:lnTo>
                  <a:lnTo>
                    <a:pt x="1039" y="419"/>
                  </a:lnTo>
                  <a:lnTo>
                    <a:pt x="1039" y="425"/>
                  </a:lnTo>
                  <a:lnTo>
                    <a:pt x="987" y="449"/>
                  </a:lnTo>
                  <a:lnTo>
                    <a:pt x="980" y="449"/>
                  </a:lnTo>
                  <a:lnTo>
                    <a:pt x="961" y="461"/>
                  </a:lnTo>
                  <a:lnTo>
                    <a:pt x="953" y="466"/>
                  </a:lnTo>
                  <a:lnTo>
                    <a:pt x="950" y="470"/>
                  </a:lnTo>
                  <a:lnTo>
                    <a:pt x="934" y="471"/>
                  </a:lnTo>
                  <a:lnTo>
                    <a:pt x="911" y="474"/>
                  </a:lnTo>
                  <a:lnTo>
                    <a:pt x="899" y="475"/>
                  </a:lnTo>
                  <a:lnTo>
                    <a:pt x="898" y="475"/>
                  </a:lnTo>
                  <a:lnTo>
                    <a:pt x="885" y="476"/>
                  </a:lnTo>
                  <a:lnTo>
                    <a:pt x="865" y="479"/>
                  </a:lnTo>
                  <a:lnTo>
                    <a:pt x="862" y="479"/>
                  </a:lnTo>
                  <a:close/>
                </a:path>
              </a:pathLst>
            </a:custGeom>
            <a:solidFill>
              <a:srgbClr val="4F81BD"/>
            </a:solidFill>
            <a:ln w="1651">
              <a:solidFill>
                <a:srgbClr val="000000"/>
              </a:solidFill>
              <a:round/>
              <a:headEnd/>
              <a:tailEnd/>
            </a:ln>
          </p:spPr>
          <p:txBody>
            <a:bodyPr/>
            <a:lstStyle/>
            <a:p>
              <a:endParaRPr lang="en-US"/>
            </a:p>
          </p:txBody>
        </p:sp>
        <p:sp>
          <p:nvSpPr>
            <p:cNvPr id="20525" name="Freeform 44"/>
            <p:cNvSpPr>
              <a:spLocks/>
            </p:cNvSpPr>
            <p:nvPr/>
          </p:nvSpPr>
          <p:spPr bwMode="auto">
            <a:xfrm>
              <a:off x="5862638" y="3444875"/>
              <a:ext cx="7937" cy="12700"/>
            </a:xfrm>
            <a:custGeom>
              <a:avLst/>
              <a:gdLst>
                <a:gd name="T0" fmla="*/ 3969 w 8"/>
                <a:gd name="T1" fmla="*/ 0 h 16"/>
                <a:gd name="T2" fmla="*/ 7937 w 8"/>
                <a:gd name="T3" fmla="*/ 11112 h 16"/>
                <a:gd name="T4" fmla="*/ 0 w 8"/>
                <a:gd name="T5" fmla="*/ 12700 h 16"/>
                <a:gd name="T6" fmla="*/ 3969 w 8"/>
                <a:gd name="T7" fmla="*/ 0 h 16"/>
                <a:gd name="T8" fmla="*/ 0 60000 65536"/>
                <a:gd name="T9" fmla="*/ 0 60000 65536"/>
                <a:gd name="T10" fmla="*/ 0 60000 65536"/>
                <a:gd name="T11" fmla="*/ 0 60000 65536"/>
                <a:gd name="T12" fmla="*/ 0 w 8"/>
                <a:gd name="T13" fmla="*/ 0 h 16"/>
                <a:gd name="T14" fmla="*/ 8 w 8"/>
                <a:gd name="T15" fmla="*/ 16 h 16"/>
              </a:gdLst>
              <a:ahLst/>
              <a:cxnLst>
                <a:cxn ang="T8">
                  <a:pos x="T0" y="T1"/>
                </a:cxn>
                <a:cxn ang="T9">
                  <a:pos x="T2" y="T3"/>
                </a:cxn>
                <a:cxn ang="T10">
                  <a:pos x="T4" y="T5"/>
                </a:cxn>
                <a:cxn ang="T11">
                  <a:pos x="T6" y="T7"/>
                </a:cxn>
              </a:cxnLst>
              <a:rect l="T12" t="T13" r="T14" b="T15"/>
              <a:pathLst>
                <a:path w="8" h="16">
                  <a:moveTo>
                    <a:pt x="4" y="0"/>
                  </a:moveTo>
                  <a:lnTo>
                    <a:pt x="8" y="14"/>
                  </a:lnTo>
                  <a:lnTo>
                    <a:pt x="0" y="16"/>
                  </a:lnTo>
                  <a:lnTo>
                    <a:pt x="4" y="0"/>
                  </a:lnTo>
                  <a:close/>
                </a:path>
              </a:pathLst>
            </a:custGeom>
            <a:solidFill>
              <a:srgbClr val="008080"/>
            </a:solidFill>
            <a:ln w="1588">
              <a:solidFill>
                <a:srgbClr val="000000"/>
              </a:solidFill>
              <a:round/>
              <a:headEnd/>
              <a:tailEnd/>
            </a:ln>
          </p:spPr>
          <p:txBody>
            <a:bodyPr/>
            <a:lstStyle/>
            <a:p>
              <a:endParaRPr lang="en-US"/>
            </a:p>
          </p:txBody>
        </p:sp>
        <p:sp>
          <p:nvSpPr>
            <p:cNvPr id="20526" name="Freeform 45" descr="Wide downward diagonal"/>
            <p:cNvSpPr>
              <a:spLocks/>
            </p:cNvSpPr>
            <p:nvPr/>
          </p:nvSpPr>
          <p:spPr bwMode="auto">
            <a:xfrm>
              <a:off x="6121400" y="1989138"/>
              <a:ext cx="514350" cy="636588"/>
            </a:xfrm>
            <a:custGeom>
              <a:avLst/>
              <a:gdLst>
                <a:gd name="T0" fmla="*/ 348712 w 649"/>
                <a:gd name="T1" fmla="*/ 213786 h 801"/>
                <a:gd name="T2" fmla="*/ 342372 w 649"/>
                <a:gd name="T3" fmla="*/ 244780 h 801"/>
                <a:gd name="T4" fmla="*/ 313048 w 649"/>
                <a:gd name="T5" fmla="*/ 271007 h 801"/>
                <a:gd name="T6" fmla="*/ 344749 w 649"/>
                <a:gd name="T7" fmla="*/ 314718 h 801"/>
                <a:gd name="T8" fmla="*/ 369318 w 649"/>
                <a:gd name="T9" fmla="*/ 291670 h 801"/>
                <a:gd name="T10" fmla="*/ 374073 w 649"/>
                <a:gd name="T11" fmla="*/ 262265 h 801"/>
                <a:gd name="T12" fmla="*/ 404189 w 649"/>
                <a:gd name="T13" fmla="*/ 244780 h 801"/>
                <a:gd name="T14" fmla="*/ 447778 w 649"/>
                <a:gd name="T15" fmla="*/ 240012 h 801"/>
                <a:gd name="T16" fmla="*/ 490574 w 649"/>
                <a:gd name="T17" fmla="*/ 329818 h 801"/>
                <a:gd name="T18" fmla="*/ 514350 w 649"/>
                <a:gd name="T19" fmla="*/ 387039 h 801"/>
                <a:gd name="T20" fmla="*/ 491367 w 649"/>
                <a:gd name="T21" fmla="*/ 445850 h 801"/>
                <a:gd name="T22" fmla="*/ 473931 w 649"/>
                <a:gd name="T23" fmla="*/ 447440 h 801"/>
                <a:gd name="T24" fmla="*/ 469969 w 649"/>
                <a:gd name="T25" fmla="*/ 490356 h 801"/>
                <a:gd name="T26" fmla="*/ 445400 w 649"/>
                <a:gd name="T27" fmla="*/ 543603 h 801"/>
                <a:gd name="T28" fmla="*/ 419247 w 649"/>
                <a:gd name="T29" fmla="*/ 592877 h 801"/>
                <a:gd name="T30" fmla="*/ 381998 w 649"/>
                <a:gd name="T31" fmla="*/ 599235 h 801"/>
                <a:gd name="T32" fmla="*/ 308293 w 649"/>
                <a:gd name="T33" fmla="*/ 610362 h 801"/>
                <a:gd name="T34" fmla="*/ 260741 w 649"/>
                <a:gd name="T35" fmla="*/ 618309 h 801"/>
                <a:gd name="T36" fmla="*/ 250439 w 649"/>
                <a:gd name="T37" fmla="*/ 609567 h 801"/>
                <a:gd name="T38" fmla="*/ 204472 w 649"/>
                <a:gd name="T39" fmla="*/ 615130 h 801"/>
                <a:gd name="T40" fmla="*/ 192584 w 649"/>
                <a:gd name="T41" fmla="*/ 615925 h 801"/>
                <a:gd name="T42" fmla="*/ 148203 w 649"/>
                <a:gd name="T43" fmla="*/ 621488 h 801"/>
                <a:gd name="T44" fmla="*/ 105406 w 649"/>
                <a:gd name="T45" fmla="*/ 626256 h 801"/>
                <a:gd name="T46" fmla="*/ 75290 w 649"/>
                <a:gd name="T47" fmla="*/ 629435 h 801"/>
                <a:gd name="T48" fmla="*/ 27738 w 649"/>
                <a:gd name="T49" fmla="*/ 633409 h 801"/>
                <a:gd name="T50" fmla="*/ 20606 w 649"/>
                <a:gd name="T51" fmla="*/ 619898 h 801"/>
                <a:gd name="T52" fmla="*/ 58647 w 649"/>
                <a:gd name="T53" fmla="*/ 529298 h 801"/>
                <a:gd name="T54" fmla="*/ 53099 w 649"/>
                <a:gd name="T55" fmla="*/ 440287 h 801"/>
                <a:gd name="T56" fmla="*/ 16643 w 649"/>
                <a:gd name="T57" fmla="*/ 372734 h 801"/>
                <a:gd name="T58" fmla="*/ 12680 w 649"/>
                <a:gd name="T59" fmla="*/ 318691 h 801"/>
                <a:gd name="T60" fmla="*/ 10303 w 649"/>
                <a:gd name="T61" fmla="*/ 264649 h 801"/>
                <a:gd name="T62" fmla="*/ 22983 w 649"/>
                <a:gd name="T63" fmla="*/ 211401 h 801"/>
                <a:gd name="T64" fmla="*/ 35664 w 649"/>
                <a:gd name="T65" fmla="*/ 174843 h 801"/>
                <a:gd name="T66" fmla="*/ 42796 w 649"/>
                <a:gd name="T67" fmla="*/ 151001 h 801"/>
                <a:gd name="T68" fmla="*/ 84008 w 649"/>
                <a:gd name="T69" fmla="*/ 131132 h 801"/>
                <a:gd name="T70" fmla="*/ 103029 w 649"/>
                <a:gd name="T71" fmla="*/ 149411 h 801"/>
                <a:gd name="T72" fmla="*/ 109369 w 649"/>
                <a:gd name="T73" fmla="*/ 149411 h 801"/>
                <a:gd name="T74" fmla="*/ 108576 w 649"/>
                <a:gd name="T75" fmla="*/ 90601 h 801"/>
                <a:gd name="T76" fmla="*/ 151373 w 649"/>
                <a:gd name="T77" fmla="*/ 67553 h 801"/>
                <a:gd name="T78" fmla="*/ 136315 w 649"/>
                <a:gd name="T79" fmla="*/ 29405 h 801"/>
                <a:gd name="T80" fmla="*/ 167223 w 649"/>
                <a:gd name="T81" fmla="*/ 6358 h 801"/>
                <a:gd name="T82" fmla="*/ 202887 w 649"/>
                <a:gd name="T83" fmla="*/ 15100 h 801"/>
                <a:gd name="T84" fmla="*/ 280555 w 649"/>
                <a:gd name="T85" fmla="*/ 36558 h 801"/>
                <a:gd name="T86" fmla="*/ 343957 w 649"/>
                <a:gd name="T87" fmla="*/ 68348 h 801"/>
                <a:gd name="T88" fmla="*/ 341579 w 649"/>
                <a:gd name="T89" fmla="*/ 99343 h 801"/>
                <a:gd name="T90" fmla="*/ 359807 w 649"/>
                <a:gd name="T91" fmla="*/ 119211 h 8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49"/>
                <a:gd name="T139" fmla="*/ 0 h 801"/>
                <a:gd name="T140" fmla="*/ 649 w 649"/>
                <a:gd name="T141" fmla="*/ 801 h 80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49" h="801">
                  <a:moveTo>
                    <a:pt x="464" y="216"/>
                  </a:moveTo>
                  <a:lnTo>
                    <a:pt x="446" y="263"/>
                  </a:lnTo>
                  <a:lnTo>
                    <a:pt x="440" y="269"/>
                  </a:lnTo>
                  <a:lnTo>
                    <a:pt x="438" y="286"/>
                  </a:lnTo>
                  <a:lnTo>
                    <a:pt x="440" y="294"/>
                  </a:lnTo>
                  <a:lnTo>
                    <a:pt x="432" y="308"/>
                  </a:lnTo>
                  <a:lnTo>
                    <a:pt x="415" y="324"/>
                  </a:lnTo>
                  <a:lnTo>
                    <a:pt x="398" y="330"/>
                  </a:lnTo>
                  <a:lnTo>
                    <a:pt x="395" y="341"/>
                  </a:lnTo>
                  <a:lnTo>
                    <a:pt x="395" y="374"/>
                  </a:lnTo>
                  <a:lnTo>
                    <a:pt x="408" y="388"/>
                  </a:lnTo>
                  <a:lnTo>
                    <a:pt x="435" y="396"/>
                  </a:lnTo>
                  <a:lnTo>
                    <a:pt x="444" y="390"/>
                  </a:lnTo>
                  <a:lnTo>
                    <a:pt x="462" y="371"/>
                  </a:lnTo>
                  <a:lnTo>
                    <a:pt x="466" y="367"/>
                  </a:lnTo>
                  <a:lnTo>
                    <a:pt x="475" y="341"/>
                  </a:lnTo>
                  <a:lnTo>
                    <a:pt x="482" y="336"/>
                  </a:lnTo>
                  <a:lnTo>
                    <a:pt x="472" y="330"/>
                  </a:lnTo>
                  <a:lnTo>
                    <a:pt x="486" y="324"/>
                  </a:lnTo>
                  <a:lnTo>
                    <a:pt x="492" y="316"/>
                  </a:lnTo>
                  <a:lnTo>
                    <a:pt x="510" y="308"/>
                  </a:lnTo>
                  <a:lnTo>
                    <a:pt x="530" y="291"/>
                  </a:lnTo>
                  <a:lnTo>
                    <a:pt x="540" y="290"/>
                  </a:lnTo>
                  <a:lnTo>
                    <a:pt x="565" y="302"/>
                  </a:lnTo>
                  <a:lnTo>
                    <a:pt x="582" y="323"/>
                  </a:lnTo>
                  <a:lnTo>
                    <a:pt x="597" y="357"/>
                  </a:lnTo>
                  <a:lnTo>
                    <a:pt x="619" y="415"/>
                  </a:lnTo>
                  <a:lnTo>
                    <a:pt x="625" y="438"/>
                  </a:lnTo>
                  <a:lnTo>
                    <a:pt x="630" y="453"/>
                  </a:lnTo>
                  <a:lnTo>
                    <a:pt x="649" y="487"/>
                  </a:lnTo>
                  <a:lnTo>
                    <a:pt x="646" y="554"/>
                  </a:lnTo>
                  <a:lnTo>
                    <a:pt x="623" y="580"/>
                  </a:lnTo>
                  <a:lnTo>
                    <a:pt x="620" y="561"/>
                  </a:lnTo>
                  <a:lnTo>
                    <a:pt x="627" y="551"/>
                  </a:lnTo>
                  <a:lnTo>
                    <a:pt x="611" y="550"/>
                  </a:lnTo>
                  <a:lnTo>
                    <a:pt x="598" y="563"/>
                  </a:lnTo>
                  <a:lnTo>
                    <a:pt x="594" y="588"/>
                  </a:lnTo>
                  <a:lnTo>
                    <a:pt x="597" y="597"/>
                  </a:lnTo>
                  <a:lnTo>
                    <a:pt x="593" y="617"/>
                  </a:lnTo>
                  <a:lnTo>
                    <a:pt x="581" y="622"/>
                  </a:lnTo>
                  <a:lnTo>
                    <a:pt x="563" y="642"/>
                  </a:lnTo>
                  <a:lnTo>
                    <a:pt x="562" y="684"/>
                  </a:lnTo>
                  <a:lnTo>
                    <a:pt x="537" y="717"/>
                  </a:lnTo>
                  <a:lnTo>
                    <a:pt x="533" y="742"/>
                  </a:lnTo>
                  <a:lnTo>
                    <a:pt x="529" y="746"/>
                  </a:lnTo>
                  <a:lnTo>
                    <a:pt x="513" y="749"/>
                  </a:lnTo>
                  <a:lnTo>
                    <a:pt x="507" y="749"/>
                  </a:lnTo>
                  <a:lnTo>
                    <a:pt x="482" y="754"/>
                  </a:lnTo>
                  <a:lnTo>
                    <a:pt x="463" y="757"/>
                  </a:lnTo>
                  <a:lnTo>
                    <a:pt x="415" y="764"/>
                  </a:lnTo>
                  <a:lnTo>
                    <a:pt x="389" y="768"/>
                  </a:lnTo>
                  <a:lnTo>
                    <a:pt x="383" y="770"/>
                  </a:lnTo>
                  <a:lnTo>
                    <a:pt x="371" y="771"/>
                  </a:lnTo>
                  <a:lnTo>
                    <a:pt x="329" y="778"/>
                  </a:lnTo>
                  <a:lnTo>
                    <a:pt x="320" y="779"/>
                  </a:lnTo>
                  <a:lnTo>
                    <a:pt x="319" y="767"/>
                  </a:lnTo>
                  <a:lnTo>
                    <a:pt x="316" y="767"/>
                  </a:lnTo>
                  <a:lnTo>
                    <a:pt x="288" y="770"/>
                  </a:lnTo>
                  <a:lnTo>
                    <a:pt x="269" y="772"/>
                  </a:lnTo>
                  <a:lnTo>
                    <a:pt x="258" y="774"/>
                  </a:lnTo>
                  <a:lnTo>
                    <a:pt x="253" y="774"/>
                  </a:lnTo>
                  <a:lnTo>
                    <a:pt x="249" y="775"/>
                  </a:lnTo>
                  <a:lnTo>
                    <a:pt x="243" y="775"/>
                  </a:lnTo>
                  <a:lnTo>
                    <a:pt x="230" y="776"/>
                  </a:lnTo>
                  <a:lnTo>
                    <a:pt x="211" y="779"/>
                  </a:lnTo>
                  <a:lnTo>
                    <a:pt x="187" y="782"/>
                  </a:lnTo>
                  <a:lnTo>
                    <a:pt x="172" y="783"/>
                  </a:lnTo>
                  <a:lnTo>
                    <a:pt x="171" y="783"/>
                  </a:lnTo>
                  <a:lnTo>
                    <a:pt x="133" y="788"/>
                  </a:lnTo>
                  <a:lnTo>
                    <a:pt x="124" y="788"/>
                  </a:lnTo>
                  <a:lnTo>
                    <a:pt x="98" y="791"/>
                  </a:lnTo>
                  <a:lnTo>
                    <a:pt x="95" y="792"/>
                  </a:lnTo>
                  <a:lnTo>
                    <a:pt x="74" y="793"/>
                  </a:lnTo>
                  <a:lnTo>
                    <a:pt x="51" y="796"/>
                  </a:lnTo>
                  <a:lnTo>
                    <a:pt x="35" y="797"/>
                  </a:lnTo>
                  <a:lnTo>
                    <a:pt x="16" y="800"/>
                  </a:lnTo>
                  <a:lnTo>
                    <a:pt x="5" y="801"/>
                  </a:lnTo>
                  <a:lnTo>
                    <a:pt x="26" y="780"/>
                  </a:lnTo>
                  <a:lnTo>
                    <a:pt x="47" y="733"/>
                  </a:lnTo>
                  <a:lnTo>
                    <a:pt x="64" y="701"/>
                  </a:lnTo>
                  <a:lnTo>
                    <a:pt x="74" y="666"/>
                  </a:lnTo>
                  <a:lnTo>
                    <a:pt x="76" y="601"/>
                  </a:lnTo>
                  <a:lnTo>
                    <a:pt x="76" y="599"/>
                  </a:lnTo>
                  <a:lnTo>
                    <a:pt x="67" y="554"/>
                  </a:lnTo>
                  <a:lnTo>
                    <a:pt x="57" y="533"/>
                  </a:lnTo>
                  <a:lnTo>
                    <a:pt x="21" y="470"/>
                  </a:lnTo>
                  <a:lnTo>
                    <a:pt x="21" y="469"/>
                  </a:lnTo>
                  <a:lnTo>
                    <a:pt x="9" y="423"/>
                  </a:lnTo>
                  <a:lnTo>
                    <a:pt x="12" y="420"/>
                  </a:lnTo>
                  <a:lnTo>
                    <a:pt x="16" y="401"/>
                  </a:lnTo>
                  <a:lnTo>
                    <a:pt x="5" y="369"/>
                  </a:lnTo>
                  <a:lnTo>
                    <a:pt x="0" y="363"/>
                  </a:lnTo>
                  <a:lnTo>
                    <a:pt x="13" y="333"/>
                  </a:lnTo>
                  <a:lnTo>
                    <a:pt x="28" y="295"/>
                  </a:lnTo>
                  <a:lnTo>
                    <a:pt x="29" y="281"/>
                  </a:lnTo>
                  <a:lnTo>
                    <a:pt x="29" y="266"/>
                  </a:lnTo>
                  <a:lnTo>
                    <a:pt x="29" y="259"/>
                  </a:lnTo>
                  <a:lnTo>
                    <a:pt x="22" y="237"/>
                  </a:lnTo>
                  <a:lnTo>
                    <a:pt x="45" y="220"/>
                  </a:lnTo>
                  <a:lnTo>
                    <a:pt x="47" y="213"/>
                  </a:lnTo>
                  <a:lnTo>
                    <a:pt x="44" y="190"/>
                  </a:lnTo>
                  <a:lnTo>
                    <a:pt x="54" y="190"/>
                  </a:lnTo>
                  <a:lnTo>
                    <a:pt x="85" y="167"/>
                  </a:lnTo>
                  <a:lnTo>
                    <a:pt x="114" y="136"/>
                  </a:lnTo>
                  <a:lnTo>
                    <a:pt x="106" y="165"/>
                  </a:lnTo>
                  <a:lnTo>
                    <a:pt x="111" y="208"/>
                  </a:lnTo>
                  <a:lnTo>
                    <a:pt x="125" y="167"/>
                  </a:lnTo>
                  <a:lnTo>
                    <a:pt x="130" y="188"/>
                  </a:lnTo>
                  <a:lnTo>
                    <a:pt x="124" y="211"/>
                  </a:lnTo>
                  <a:lnTo>
                    <a:pt x="128" y="211"/>
                  </a:lnTo>
                  <a:lnTo>
                    <a:pt x="138" y="188"/>
                  </a:lnTo>
                  <a:lnTo>
                    <a:pt x="144" y="161"/>
                  </a:lnTo>
                  <a:lnTo>
                    <a:pt x="137" y="121"/>
                  </a:lnTo>
                  <a:lnTo>
                    <a:pt x="137" y="114"/>
                  </a:lnTo>
                  <a:lnTo>
                    <a:pt x="154" y="94"/>
                  </a:lnTo>
                  <a:lnTo>
                    <a:pt x="176" y="86"/>
                  </a:lnTo>
                  <a:lnTo>
                    <a:pt x="191" y="85"/>
                  </a:lnTo>
                  <a:lnTo>
                    <a:pt x="189" y="74"/>
                  </a:lnTo>
                  <a:lnTo>
                    <a:pt x="172" y="61"/>
                  </a:lnTo>
                  <a:lnTo>
                    <a:pt x="172" y="37"/>
                  </a:lnTo>
                  <a:lnTo>
                    <a:pt x="181" y="31"/>
                  </a:lnTo>
                  <a:lnTo>
                    <a:pt x="179" y="11"/>
                  </a:lnTo>
                  <a:lnTo>
                    <a:pt x="211" y="8"/>
                  </a:lnTo>
                  <a:lnTo>
                    <a:pt x="219" y="0"/>
                  </a:lnTo>
                  <a:lnTo>
                    <a:pt x="227" y="7"/>
                  </a:lnTo>
                  <a:lnTo>
                    <a:pt x="256" y="19"/>
                  </a:lnTo>
                  <a:lnTo>
                    <a:pt x="301" y="21"/>
                  </a:lnTo>
                  <a:lnTo>
                    <a:pt x="317" y="43"/>
                  </a:lnTo>
                  <a:lnTo>
                    <a:pt x="354" y="46"/>
                  </a:lnTo>
                  <a:lnTo>
                    <a:pt x="390" y="58"/>
                  </a:lnTo>
                  <a:lnTo>
                    <a:pt x="412" y="60"/>
                  </a:lnTo>
                  <a:lnTo>
                    <a:pt x="434" y="86"/>
                  </a:lnTo>
                  <a:lnTo>
                    <a:pt x="456" y="115"/>
                  </a:lnTo>
                  <a:lnTo>
                    <a:pt x="437" y="111"/>
                  </a:lnTo>
                  <a:lnTo>
                    <a:pt x="431" y="125"/>
                  </a:lnTo>
                  <a:lnTo>
                    <a:pt x="444" y="142"/>
                  </a:lnTo>
                  <a:lnTo>
                    <a:pt x="454" y="146"/>
                  </a:lnTo>
                  <a:lnTo>
                    <a:pt x="454" y="150"/>
                  </a:lnTo>
                  <a:lnTo>
                    <a:pt x="462" y="170"/>
                  </a:lnTo>
                  <a:lnTo>
                    <a:pt x="464" y="216"/>
                  </a:lnTo>
                  <a:close/>
                </a:path>
              </a:pathLst>
            </a:custGeom>
            <a:solidFill>
              <a:srgbClr val="C0504D"/>
            </a:solidFill>
            <a:ln w="1651">
              <a:solidFill>
                <a:srgbClr val="000000"/>
              </a:solidFill>
              <a:round/>
              <a:headEnd/>
              <a:tailEnd/>
            </a:ln>
          </p:spPr>
          <p:txBody>
            <a:bodyPr/>
            <a:lstStyle/>
            <a:p>
              <a:endParaRPr lang="en-US"/>
            </a:p>
          </p:txBody>
        </p:sp>
        <p:sp>
          <p:nvSpPr>
            <p:cNvPr id="20527" name="Freeform 46" descr="Wide downward diagonal"/>
            <p:cNvSpPr>
              <a:spLocks/>
            </p:cNvSpPr>
            <p:nvPr/>
          </p:nvSpPr>
          <p:spPr bwMode="auto">
            <a:xfrm>
              <a:off x="5619750" y="1776413"/>
              <a:ext cx="812800" cy="352425"/>
            </a:xfrm>
            <a:custGeom>
              <a:avLst/>
              <a:gdLst>
                <a:gd name="T0" fmla="*/ 452437 w 1024"/>
                <a:gd name="T1" fmla="*/ 243134 h 445"/>
                <a:gd name="T2" fmla="*/ 429419 w 1024"/>
                <a:gd name="T3" fmla="*/ 244718 h 445"/>
                <a:gd name="T4" fmla="*/ 408781 w 1024"/>
                <a:gd name="T5" fmla="*/ 236798 h 445"/>
                <a:gd name="T6" fmla="*/ 360362 w 1024"/>
                <a:gd name="T7" fmla="*/ 330250 h 445"/>
                <a:gd name="T8" fmla="*/ 353219 w 1024"/>
                <a:gd name="T9" fmla="*/ 352425 h 445"/>
                <a:gd name="T10" fmla="*/ 311944 w 1024"/>
                <a:gd name="T11" fmla="*/ 260557 h 445"/>
                <a:gd name="T12" fmla="*/ 294481 w 1024"/>
                <a:gd name="T13" fmla="*/ 254221 h 445"/>
                <a:gd name="T14" fmla="*/ 286544 w 1024"/>
                <a:gd name="T15" fmla="*/ 254221 h 445"/>
                <a:gd name="T16" fmla="*/ 282575 w 1024"/>
                <a:gd name="T17" fmla="*/ 239966 h 445"/>
                <a:gd name="T18" fmla="*/ 261144 w 1024"/>
                <a:gd name="T19" fmla="*/ 228086 h 445"/>
                <a:gd name="T20" fmla="*/ 216694 w 1024"/>
                <a:gd name="T21" fmla="*/ 228878 h 445"/>
                <a:gd name="T22" fmla="*/ 203200 w 1024"/>
                <a:gd name="T23" fmla="*/ 224126 h 445"/>
                <a:gd name="T24" fmla="*/ 178594 w 1024"/>
                <a:gd name="T25" fmla="*/ 218583 h 445"/>
                <a:gd name="T26" fmla="*/ 160337 w 1024"/>
                <a:gd name="T27" fmla="*/ 210663 h 445"/>
                <a:gd name="T28" fmla="*/ 59531 w 1024"/>
                <a:gd name="T29" fmla="*/ 194032 h 445"/>
                <a:gd name="T30" fmla="*/ 23812 w 1024"/>
                <a:gd name="T31" fmla="*/ 165521 h 445"/>
                <a:gd name="T32" fmla="*/ 18256 w 1024"/>
                <a:gd name="T33" fmla="*/ 148098 h 445"/>
                <a:gd name="T34" fmla="*/ 58737 w 1024"/>
                <a:gd name="T35" fmla="*/ 124339 h 445"/>
                <a:gd name="T36" fmla="*/ 87312 w 1024"/>
                <a:gd name="T37" fmla="*/ 114043 h 445"/>
                <a:gd name="T38" fmla="*/ 165100 w 1024"/>
                <a:gd name="T39" fmla="*/ 75237 h 445"/>
                <a:gd name="T40" fmla="*/ 196056 w 1024"/>
                <a:gd name="T41" fmla="*/ 42766 h 445"/>
                <a:gd name="T42" fmla="*/ 220662 w 1024"/>
                <a:gd name="T43" fmla="*/ 19007 h 445"/>
                <a:gd name="T44" fmla="*/ 265112 w 1024"/>
                <a:gd name="T45" fmla="*/ 0 h 445"/>
                <a:gd name="T46" fmla="*/ 297656 w 1024"/>
                <a:gd name="T47" fmla="*/ 5544 h 445"/>
                <a:gd name="T48" fmla="*/ 243681 w 1024"/>
                <a:gd name="T49" fmla="*/ 43558 h 445"/>
                <a:gd name="T50" fmla="*/ 230981 w 1024"/>
                <a:gd name="T51" fmla="*/ 63357 h 445"/>
                <a:gd name="T52" fmla="*/ 221456 w 1024"/>
                <a:gd name="T53" fmla="*/ 84740 h 445"/>
                <a:gd name="T54" fmla="*/ 269081 w 1024"/>
                <a:gd name="T55" fmla="*/ 84740 h 445"/>
                <a:gd name="T56" fmla="*/ 324644 w 1024"/>
                <a:gd name="T57" fmla="*/ 104540 h 445"/>
                <a:gd name="T58" fmla="*/ 383381 w 1024"/>
                <a:gd name="T59" fmla="*/ 136218 h 445"/>
                <a:gd name="T60" fmla="*/ 432594 w 1024"/>
                <a:gd name="T61" fmla="*/ 131466 h 445"/>
                <a:gd name="T62" fmla="*/ 438944 w 1024"/>
                <a:gd name="T63" fmla="*/ 131466 h 445"/>
                <a:gd name="T64" fmla="*/ 495300 w 1024"/>
                <a:gd name="T65" fmla="*/ 99788 h 445"/>
                <a:gd name="T66" fmla="*/ 538162 w 1024"/>
                <a:gd name="T67" fmla="*/ 94244 h 445"/>
                <a:gd name="T68" fmla="*/ 596106 w 1024"/>
                <a:gd name="T69" fmla="*/ 75237 h 445"/>
                <a:gd name="T70" fmla="*/ 622300 w 1024"/>
                <a:gd name="T71" fmla="*/ 110875 h 445"/>
                <a:gd name="T72" fmla="*/ 658019 w 1024"/>
                <a:gd name="T73" fmla="*/ 112459 h 445"/>
                <a:gd name="T74" fmla="*/ 680244 w 1024"/>
                <a:gd name="T75" fmla="*/ 116419 h 445"/>
                <a:gd name="T76" fmla="*/ 713581 w 1024"/>
                <a:gd name="T77" fmla="*/ 101372 h 445"/>
                <a:gd name="T78" fmla="*/ 727075 w 1024"/>
                <a:gd name="T79" fmla="*/ 94244 h 445"/>
                <a:gd name="T80" fmla="*/ 729456 w 1024"/>
                <a:gd name="T81" fmla="*/ 118003 h 445"/>
                <a:gd name="T82" fmla="*/ 750887 w 1024"/>
                <a:gd name="T83" fmla="*/ 148098 h 445"/>
                <a:gd name="T84" fmla="*/ 764381 w 1024"/>
                <a:gd name="T85" fmla="*/ 160769 h 445"/>
                <a:gd name="T86" fmla="*/ 781844 w 1024"/>
                <a:gd name="T87" fmla="*/ 155225 h 445"/>
                <a:gd name="T88" fmla="*/ 812800 w 1024"/>
                <a:gd name="T89" fmla="*/ 164729 h 445"/>
                <a:gd name="T90" fmla="*/ 784225 w 1024"/>
                <a:gd name="T91" fmla="*/ 177400 h 445"/>
                <a:gd name="T92" fmla="*/ 756444 w 1024"/>
                <a:gd name="T93" fmla="*/ 177400 h 445"/>
                <a:gd name="T94" fmla="*/ 712787 w 1024"/>
                <a:gd name="T95" fmla="*/ 186904 h 445"/>
                <a:gd name="T96" fmla="*/ 675481 w 1024"/>
                <a:gd name="T97" fmla="*/ 180568 h 445"/>
                <a:gd name="T98" fmla="*/ 638175 w 1024"/>
                <a:gd name="T99" fmla="*/ 184528 h 445"/>
                <a:gd name="T100" fmla="*/ 578644 w 1024"/>
                <a:gd name="T101" fmla="*/ 177400 h 445"/>
                <a:gd name="T102" fmla="*/ 551656 w 1024"/>
                <a:gd name="T103" fmla="*/ 200367 h 445"/>
                <a:gd name="T104" fmla="*/ 528637 w 1024"/>
                <a:gd name="T105" fmla="*/ 206703 h 445"/>
                <a:gd name="T106" fmla="*/ 494506 w 1024"/>
                <a:gd name="T107" fmla="*/ 208287 h 4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24"/>
                <a:gd name="T163" fmla="*/ 0 h 445"/>
                <a:gd name="T164" fmla="*/ 1024 w 1024"/>
                <a:gd name="T165" fmla="*/ 445 h 4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24" h="445">
                  <a:moveTo>
                    <a:pt x="596" y="303"/>
                  </a:moveTo>
                  <a:lnTo>
                    <a:pt x="570" y="307"/>
                  </a:lnTo>
                  <a:lnTo>
                    <a:pt x="551" y="287"/>
                  </a:lnTo>
                  <a:lnTo>
                    <a:pt x="541" y="309"/>
                  </a:lnTo>
                  <a:lnTo>
                    <a:pt x="521" y="312"/>
                  </a:lnTo>
                  <a:lnTo>
                    <a:pt x="515" y="299"/>
                  </a:lnTo>
                  <a:lnTo>
                    <a:pt x="483" y="354"/>
                  </a:lnTo>
                  <a:lnTo>
                    <a:pt x="454" y="417"/>
                  </a:lnTo>
                  <a:lnTo>
                    <a:pt x="441" y="439"/>
                  </a:lnTo>
                  <a:lnTo>
                    <a:pt x="445" y="445"/>
                  </a:lnTo>
                  <a:lnTo>
                    <a:pt x="430" y="439"/>
                  </a:lnTo>
                  <a:lnTo>
                    <a:pt x="393" y="329"/>
                  </a:lnTo>
                  <a:lnTo>
                    <a:pt x="390" y="324"/>
                  </a:lnTo>
                  <a:lnTo>
                    <a:pt x="371" y="321"/>
                  </a:lnTo>
                  <a:lnTo>
                    <a:pt x="369" y="317"/>
                  </a:lnTo>
                  <a:lnTo>
                    <a:pt x="361" y="321"/>
                  </a:lnTo>
                  <a:lnTo>
                    <a:pt x="350" y="317"/>
                  </a:lnTo>
                  <a:lnTo>
                    <a:pt x="356" y="303"/>
                  </a:lnTo>
                  <a:lnTo>
                    <a:pt x="349" y="295"/>
                  </a:lnTo>
                  <a:lnTo>
                    <a:pt x="329" y="288"/>
                  </a:lnTo>
                  <a:lnTo>
                    <a:pt x="291" y="286"/>
                  </a:lnTo>
                  <a:lnTo>
                    <a:pt x="273" y="289"/>
                  </a:lnTo>
                  <a:lnTo>
                    <a:pt x="263" y="284"/>
                  </a:lnTo>
                  <a:lnTo>
                    <a:pt x="256" y="283"/>
                  </a:lnTo>
                  <a:lnTo>
                    <a:pt x="240" y="283"/>
                  </a:lnTo>
                  <a:lnTo>
                    <a:pt x="225" y="276"/>
                  </a:lnTo>
                  <a:lnTo>
                    <a:pt x="216" y="272"/>
                  </a:lnTo>
                  <a:lnTo>
                    <a:pt x="202" y="266"/>
                  </a:lnTo>
                  <a:lnTo>
                    <a:pt x="87" y="246"/>
                  </a:lnTo>
                  <a:lnTo>
                    <a:pt x="75" y="245"/>
                  </a:lnTo>
                  <a:lnTo>
                    <a:pt x="46" y="234"/>
                  </a:lnTo>
                  <a:lnTo>
                    <a:pt x="30" y="209"/>
                  </a:lnTo>
                  <a:lnTo>
                    <a:pt x="0" y="199"/>
                  </a:lnTo>
                  <a:lnTo>
                    <a:pt x="23" y="187"/>
                  </a:lnTo>
                  <a:lnTo>
                    <a:pt x="59" y="171"/>
                  </a:lnTo>
                  <a:lnTo>
                    <a:pt x="74" y="157"/>
                  </a:lnTo>
                  <a:lnTo>
                    <a:pt x="93" y="144"/>
                  </a:lnTo>
                  <a:lnTo>
                    <a:pt x="110" y="144"/>
                  </a:lnTo>
                  <a:lnTo>
                    <a:pt x="164" y="124"/>
                  </a:lnTo>
                  <a:lnTo>
                    <a:pt x="208" y="95"/>
                  </a:lnTo>
                  <a:lnTo>
                    <a:pt x="215" y="80"/>
                  </a:lnTo>
                  <a:lnTo>
                    <a:pt x="247" y="54"/>
                  </a:lnTo>
                  <a:lnTo>
                    <a:pt x="264" y="42"/>
                  </a:lnTo>
                  <a:lnTo>
                    <a:pt x="278" y="24"/>
                  </a:lnTo>
                  <a:lnTo>
                    <a:pt x="315" y="4"/>
                  </a:lnTo>
                  <a:lnTo>
                    <a:pt x="334" y="0"/>
                  </a:lnTo>
                  <a:lnTo>
                    <a:pt x="371" y="0"/>
                  </a:lnTo>
                  <a:lnTo>
                    <a:pt x="375" y="7"/>
                  </a:lnTo>
                  <a:lnTo>
                    <a:pt x="337" y="30"/>
                  </a:lnTo>
                  <a:lnTo>
                    <a:pt x="307" y="55"/>
                  </a:lnTo>
                  <a:lnTo>
                    <a:pt x="305" y="67"/>
                  </a:lnTo>
                  <a:lnTo>
                    <a:pt x="291" y="80"/>
                  </a:lnTo>
                  <a:lnTo>
                    <a:pt x="289" y="92"/>
                  </a:lnTo>
                  <a:lnTo>
                    <a:pt x="279" y="107"/>
                  </a:lnTo>
                  <a:lnTo>
                    <a:pt x="310" y="107"/>
                  </a:lnTo>
                  <a:lnTo>
                    <a:pt x="339" y="107"/>
                  </a:lnTo>
                  <a:lnTo>
                    <a:pt x="382" y="112"/>
                  </a:lnTo>
                  <a:lnTo>
                    <a:pt x="409" y="132"/>
                  </a:lnTo>
                  <a:lnTo>
                    <a:pt x="449" y="175"/>
                  </a:lnTo>
                  <a:lnTo>
                    <a:pt x="483" y="172"/>
                  </a:lnTo>
                  <a:lnTo>
                    <a:pt x="537" y="171"/>
                  </a:lnTo>
                  <a:lnTo>
                    <a:pt x="545" y="166"/>
                  </a:lnTo>
                  <a:lnTo>
                    <a:pt x="541" y="158"/>
                  </a:lnTo>
                  <a:lnTo>
                    <a:pt x="553" y="166"/>
                  </a:lnTo>
                  <a:lnTo>
                    <a:pt x="569" y="163"/>
                  </a:lnTo>
                  <a:lnTo>
                    <a:pt x="624" y="126"/>
                  </a:lnTo>
                  <a:lnTo>
                    <a:pt x="660" y="117"/>
                  </a:lnTo>
                  <a:lnTo>
                    <a:pt x="678" y="119"/>
                  </a:lnTo>
                  <a:lnTo>
                    <a:pt x="714" y="115"/>
                  </a:lnTo>
                  <a:lnTo>
                    <a:pt x="751" y="95"/>
                  </a:lnTo>
                  <a:lnTo>
                    <a:pt x="784" y="88"/>
                  </a:lnTo>
                  <a:lnTo>
                    <a:pt x="784" y="140"/>
                  </a:lnTo>
                  <a:lnTo>
                    <a:pt x="791" y="144"/>
                  </a:lnTo>
                  <a:lnTo>
                    <a:pt x="829" y="142"/>
                  </a:lnTo>
                  <a:lnTo>
                    <a:pt x="847" y="137"/>
                  </a:lnTo>
                  <a:lnTo>
                    <a:pt x="857" y="147"/>
                  </a:lnTo>
                  <a:lnTo>
                    <a:pt x="876" y="129"/>
                  </a:lnTo>
                  <a:lnTo>
                    <a:pt x="899" y="128"/>
                  </a:lnTo>
                  <a:lnTo>
                    <a:pt x="908" y="117"/>
                  </a:lnTo>
                  <a:lnTo>
                    <a:pt x="916" y="119"/>
                  </a:lnTo>
                  <a:lnTo>
                    <a:pt x="921" y="122"/>
                  </a:lnTo>
                  <a:lnTo>
                    <a:pt x="919" y="149"/>
                  </a:lnTo>
                  <a:lnTo>
                    <a:pt x="934" y="182"/>
                  </a:lnTo>
                  <a:lnTo>
                    <a:pt x="946" y="187"/>
                  </a:lnTo>
                  <a:lnTo>
                    <a:pt x="956" y="204"/>
                  </a:lnTo>
                  <a:lnTo>
                    <a:pt x="963" y="203"/>
                  </a:lnTo>
                  <a:lnTo>
                    <a:pt x="973" y="190"/>
                  </a:lnTo>
                  <a:lnTo>
                    <a:pt x="985" y="196"/>
                  </a:lnTo>
                  <a:lnTo>
                    <a:pt x="1002" y="190"/>
                  </a:lnTo>
                  <a:lnTo>
                    <a:pt x="1024" y="208"/>
                  </a:lnTo>
                  <a:lnTo>
                    <a:pt x="1008" y="221"/>
                  </a:lnTo>
                  <a:lnTo>
                    <a:pt x="988" y="224"/>
                  </a:lnTo>
                  <a:lnTo>
                    <a:pt x="970" y="220"/>
                  </a:lnTo>
                  <a:lnTo>
                    <a:pt x="953" y="224"/>
                  </a:lnTo>
                  <a:lnTo>
                    <a:pt x="935" y="221"/>
                  </a:lnTo>
                  <a:lnTo>
                    <a:pt x="898" y="236"/>
                  </a:lnTo>
                  <a:lnTo>
                    <a:pt x="858" y="220"/>
                  </a:lnTo>
                  <a:lnTo>
                    <a:pt x="851" y="228"/>
                  </a:lnTo>
                  <a:lnTo>
                    <a:pt x="845" y="261"/>
                  </a:lnTo>
                  <a:lnTo>
                    <a:pt x="804" y="233"/>
                  </a:lnTo>
                  <a:lnTo>
                    <a:pt x="785" y="228"/>
                  </a:lnTo>
                  <a:lnTo>
                    <a:pt x="729" y="224"/>
                  </a:lnTo>
                  <a:lnTo>
                    <a:pt x="713" y="245"/>
                  </a:lnTo>
                  <a:lnTo>
                    <a:pt x="695" y="253"/>
                  </a:lnTo>
                  <a:lnTo>
                    <a:pt x="679" y="254"/>
                  </a:lnTo>
                  <a:lnTo>
                    <a:pt x="666" y="261"/>
                  </a:lnTo>
                  <a:lnTo>
                    <a:pt x="640" y="258"/>
                  </a:lnTo>
                  <a:lnTo>
                    <a:pt x="623" y="263"/>
                  </a:lnTo>
                  <a:lnTo>
                    <a:pt x="596" y="303"/>
                  </a:lnTo>
                  <a:close/>
                </a:path>
              </a:pathLst>
            </a:custGeom>
            <a:solidFill>
              <a:srgbClr val="C0504D"/>
            </a:solidFill>
            <a:ln w="1651">
              <a:solidFill>
                <a:srgbClr val="000000"/>
              </a:solidFill>
              <a:round/>
              <a:headEnd/>
              <a:tailEnd/>
            </a:ln>
          </p:spPr>
          <p:txBody>
            <a:bodyPr/>
            <a:lstStyle/>
            <a:p>
              <a:endParaRPr lang="en-US"/>
            </a:p>
          </p:txBody>
        </p:sp>
        <p:sp>
          <p:nvSpPr>
            <p:cNvPr id="20528" name="Freeform 47" descr="Wide downward diagonal"/>
            <p:cNvSpPr>
              <a:spLocks/>
            </p:cNvSpPr>
            <p:nvPr/>
          </p:nvSpPr>
          <p:spPr bwMode="auto">
            <a:xfrm>
              <a:off x="6303963" y="1974850"/>
              <a:ext cx="33337" cy="19050"/>
            </a:xfrm>
            <a:custGeom>
              <a:avLst/>
              <a:gdLst>
                <a:gd name="T0" fmla="*/ 794 w 42"/>
                <a:gd name="T1" fmla="*/ 3810 h 25"/>
                <a:gd name="T2" fmla="*/ 0 w 42"/>
                <a:gd name="T3" fmla="*/ 0 h 25"/>
                <a:gd name="T4" fmla="*/ 33337 w 42"/>
                <a:gd name="T5" fmla="*/ 15240 h 25"/>
                <a:gd name="T6" fmla="*/ 19050 w 42"/>
                <a:gd name="T7" fmla="*/ 19050 h 25"/>
                <a:gd name="T8" fmla="*/ 794 w 42"/>
                <a:gd name="T9" fmla="*/ 3810 h 25"/>
                <a:gd name="T10" fmla="*/ 0 60000 65536"/>
                <a:gd name="T11" fmla="*/ 0 60000 65536"/>
                <a:gd name="T12" fmla="*/ 0 60000 65536"/>
                <a:gd name="T13" fmla="*/ 0 60000 65536"/>
                <a:gd name="T14" fmla="*/ 0 60000 65536"/>
                <a:gd name="T15" fmla="*/ 0 w 42"/>
                <a:gd name="T16" fmla="*/ 0 h 25"/>
                <a:gd name="T17" fmla="*/ 42 w 42"/>
                <a:gd name="T18" fmla="*/ 25 h 25"/>
              </a:gdLst>
              <a:ahLst/>
              <a:cxnLst>
                <a:cxn ang="T10">
                  <a:pos x="T0" y="T1"/>
                </a:cxn>
                <a:cxn ang="T11">
                  <a:pos x="T2" y="T3"/>
                </a:cxn>
                <a:cxn ang="T12">
                  <a:pos x="T4" y="T5"/>
                </a:cxn>
                <a:cxn ang="T13">
                  <a:pos x="T6" y="T7"/>
                </a:cxn>
                <a:cxn ang="T14">
                  <a:pos x="T8" y="T9"/>
                </a:cxn>
              </a:cxnLst>
              <a:rect l="T15" t="T16" r="T17" b="T18"/>
              <a:pathLst>
                <a:path w="42" h="25">
                  <a:moveTo>
                    <a:pt x="1" y="5"/>
                  </a:moveTo>
                  <a:lnTo>
                    <a:pt x="0" y="0"/>
                  </a:lnTo>
                  <a:lnTo>
                    <a:pt x="42" y="20"/>
                  </a:lnTo>
                  <a:lnTo>
                    <a:pt x="24" y="25"/>
                  </a:lnTo>
                  <a:lnTo>
                    <a:pt x="1" y="5"/>
                  </a:lnTo>
                  <a:close/>
                </a:path>
              </a:pathLst>
            </a:custGeom>
            <a:solidFill>
              <a:srgbClr val="C0504D"/>
            </a:solidFill>
            <a:ln w="1588">
              <a:solidFill>
                <a:srgbClr val="000000"/>
              </a:solidFill>
              <a:round/>
              <a:headEnd/>
              <a:tailEnd/>
            </a:ln>
          </p:spPr>
          <p:txBody>
            <a:bodyPr/>
            <a:lstStyle/>
            <a:p>
              <a:endParaRPr lang="en-US"/>
            </a:p>
          </p:txBody>
        </p:sp>
        <p:sp>
          <p:nvSpPr>
            <p:cNvPr id="20529" name="Freeform 48" descr="Wide downward diagonal"/>
            <p:cNvSpPr>
              <a:spLocks/>
            </p:cNvSpPr>
            <p:nvPr/>
          </p:nvSpPr>
          <p:spPr bwMode="auto">
            <a:xfrm>
              <a:off x="5762625" y="1704975"/>
              <a:ext cx="33337" cy="6350"/>
            </a:xfrm>
            <a:custGeom>
              <a:avLst/>
              <a:gdLst>
                <a:gd name="T0" fmla="*/ 0 w 42"/>
                <a:gd name="T1" fmla="*/ 2117 h 6"/>
                <a:gd name="T2" fmla="*/ 33337 w 42"/>
                <a:gd name="T3" fmla="*/ 0 h 6"/>
                <a:gd name="T4" fmla="*/ 27781 w 42"/>
                <a:gd name="T5" fmla="*/ 4233 h 6"/>
                <a:gd name="T6" fmla="*/ 20637 w 42"/>
                <a:gd name="T7" fmla="*/ 6350 h 6"/>
                <a:gd name="T8" fmla="*/ 0 w 42"/>
                <a:gd name="T9" fmla="*/ 2117 h 6"/>
                <a:gd name="T10" fmla="*/ 0 60000 65536"/>
                <a:gd name="T11" fmla="*/ 0 60000 65536"/>
                <a:gd name="T12" fmla="*/ 0 60000 65536"/>
                <a:gd name="T13" fmla="*/ 0 60000 65536"/>
                <a:gd name="T14" fmla="*/ 0 60000 65536"/>
                <a:gd name="T15" fmla="*/ 0 w 42"/>
                <a:gd name="T16" fmla="*/ 0 h 6"/>
                <a:gd name="T17" fmla="*/ 42 w 42"/>
                <a:gd name="T18" fmla="*/ 6 h 6"/>
              </a:gdLst>
              <a:ahLst/>
              <a:cxnLst>
                <a:cxn ang="T10">
                  <a:pos x="T0" y="T1"/>
                </a:cxn>
                <a:cxn ang="T11">
                  <a:pos x="T2" y="T3"/>
                </a:cxn>
                <a:cxn ang="T12">
                  <a:pos x="T4" y="T5"/>
                </a:cxn>
                <a:cxn ang="T13">
                  <a:pos x="T6" y="T7"/>
                </a:cxn>
                <a:cxn ang="T14">
                  <a:pos x="T8" y="T9"/>
                </a:cxn>
              </a:cxnLst>
              <a:rect l="T15" t="T16" r="T17" b="T18"/>
              <a:pathLst>
                <a:path w="42" h="6">
                  <a:moveTo>
                    <a:pt x="0" y="2"/>
                  </a:moveTo>
                  <a:lnTo>
                    <a:pt x="42" y="0"/>
                  </a:lnTo>
                  <a:lnTo>
                    <a:pt x="35" y="4"/>
                  </a:lnTo>
                  <a:lnTo>
                    <a:pt x="26" y="6"/>
                  </a:lnTo>
                  <a:lnTo>
                    <a:pt x="0" y="2"/>
                  </a:lnTo>
                  <a:close/>
                </a:path>
              </a:pathLst>
            </a:custGeom>
            <a:solidFill>
              <a:srgbClr val="C0504D"/>
            </a:solidFill>
            <a:ln w="1651">
              <a:solidFill>
                <a:srgbClr val="000000"/>
              </a:solidFill>
              <a:round/>
              <a:headEnd/>
              <a:tailEnd/>
            </a:ln>
          </p:spPr>
          <p:txBody>
            <a:bodyPr/>
            <a:lstStyle/>
            <a:p>
              <a:endParaRPr lang="en-US"/>
            </a:p>
          </p:txBody>
        </p:sp>
        <p:sp>
          <p:nvSpPr>
            <p:cNvPr id="20530" name="Freeform 49"/>
            <p:cNvSpPr>
              <a:spLocks/>
            </p:cNvSpPr>
            <p:nvPr/>
          </p:nvSpPr>
          <p:spPr bwMode="auto">
            <a:xfrm>
              <a:off x="6375400" y="2492375"/>
              <a:ext cx="557212" cy="574675"/>
            </a:xfrm>
            <a:custGeom>
              <a:avLst/>
              <a:gdLst>
                <a:gd name="T0" fmla="*/ 187058 w 703"/>
                <a:gd name="T1" fmla="*/ 546139 h 725"/>
                <a:gd name="T2" fmla="*/ 160902 w 703"/>
                <a:gd name="T3" fmla="*/ 546139 h 725"/>
                <a:gd name="T4" fmla="*/ 135538 w 703"/>
                <a:gd name="T5" fmla="*/ 534250 h 725"/>
                <a:gd name="T6" fmla="*/ 121271 w 703"/>
                <a:gd name="T7" fmla="*/ 512848 h 725"/>
                <a:gd name="T8" fmla="*/ 95907 w 703"/>
                <a:gd name="T9" fmla="*/ 504921 h 725"/>
                <a:gd name="T10" fmla="*/ 60239 w 703"/>
                <a:gd name="T11" fmla="*/ 503336 h 725"/>
                <a:gd name="T12" fmla="*/ 53106 w 703"/>
                <a:gd name="T13" fmla="*/ 496202 h 725"/>
                <a:gd name="T14" fmla="*/ 47557 w 703"/>
                <a:gd name="T15" fmla="*/ 447058 h 725"/>
                <a:gd name="T16" fmla="*/ 45179 w 703"/>
                <a:gd name="T17" fmla="*/ 432790 h 725"/>
                <a:gd name="T18" fmla="*/ 40424 w 703"/>
                <a:gd name="T19" fmla="*/ 398706 h 725"/>
                <a:gd name="T20" fmla="*/ 37253 w 703"/>
                <a:gd name="T21" fmla="*/ 370963 h 725"/>
                <a:gd name="T22" fmla="*/ 31705 w 703"/>
                <a:gd name="T23" fmla="*/ 324196 h 725"/>
                <a:gd name="T24" fmla="*/ 26949 w 703"/>
                <a:gd name="T25" fmla="*/ 296453 h 725"/>
                <a:gd name="T26" fmla="*/ 22193 w 703"/>
                <a:gd name="T27" fmla="*/ 260784 h 725"/>
                <a:gd name="T28" fmla="*/ 17438 w 703"/>
                <a:gd name="T29" fmla="*/ 231455 h 725"/>
                <a:gd name="T30" fmla="*/ 12682 w 703"/>
                <a:gd name="T31" fmla="*/ 201334 h 725"/>
                <a:gd name="T32" fmla="*/ 8719 w 703"/>
                <a:gd name="T33" fmla="*/ 165665 h 725"/>
                <a:gd name="T34" fmla="*/ 3963 w 703"/>
                <a:gd name="T35" fmla="*/ 139507 h 725"/>
                <a:gd name="T36" fmla="*/ 40424 w 703"/>
                <a:gd name="T37" fmla="*/ 108594 h 725"/>
                <a:gd name="T38" fmla="*/ 75299 w 703"/>
                <a:gd name="T39" fmla="*/ 103045 h 725"/>
                <a:gd name="T40" fmla="*/ 148220 w 703"/>
                <a:gd name="T41" fmla="*/ 91155 h 725"/>
                <a:gd name="T42" fmla="*/ 175962 w 703"/>
                <a:gd name="T43" fmla="*/ 94326 h 725"/>
                <a:gd name="T44" fmla="*/ 226689 w 703"/>
                <a:gd name="T45" fmla="*/ 110972 h 725"/>
                <a:gd name="T46" fmla="*/ 275039 w 703"/>
                <a:gd name="T47" fmla="*/ 118898 h 725"/>
                <a:gd name="T48" fmla="*/ 321011 w 703"/>
                <a:gd name="T49" fmla="*/ 112557 h 725"/>
                <a:gd name="T50" fmla="*/ 366191 w 703"/>
                <a:gd name="T51" fmla="*/ 99082 h 725"/>
                <a:gd name="T52" fmla="*/ 417711 w 703"/>
                <a:gd name="T53" fmla="*/ 58656 h 725"/>
                <a:gd name="T54" fmla="*/ 518374 w 703"/>
                <a:gd name="T55" fmla="*/ 0 h 725"/>
                <a:gd name="T56" fmla="*/ 526300 w 703"/>
                <a:gd name="T57" fmla="*/ 39633 h 725"/>
                <a:gd name="T58" fmla="*/ 531848 w 703"/>
                <a:gd name="T59" fmla="*/ 72924 h 725"/>
                <a:gd name="T60" fmla="*/ 542152 w 703"/>
                <a:gd name="T61" fmla="*/ 127617 h 725"/>
                <a:gd name="T62" fmla="*/ 546908 w 703"/>
                <a:gd name="T63" fmla="*/ 151397 h 725"/>
                <a:gd name="T64" fmla="*/ 550871 w 703"/>
                <a:gd name="T65" fmla="*/ 168836 h 725"/>
                <a:gd name="T66" fmla="*/ 557212 w 703"/>
                <a:gd name="T67" fmla="*/ 201334 h 725"/>
                <a:gd name="T68" fmla="*/ 539774 w 703"/>
                <a:gd name="T69" fmla="*/ 212432 h 725"/>
                <a:gd name="T70" fmla="*/ 554042 w 703"/>
                <a:gd name="T71" fmla="*/ 243345 h 725"/>
                <a:gd name="T72" fmla="*/ 548493 w 703"/>
                <a:gd name="T73" fmla="*/ 277429 h 725"/>
                <a:gd name="T74" fmla="*/ 548493 w 703"/>
                <a:gd name="T75" fmla="*/ 306758 h 725"/>
                <a:gd name="T76" fmla="*/ 539774 w 703"/>
                <a:gd name="T77" fmla="*/ 342427 h 725"/>
                <a:gd name="T78" fmla="*/ 533433 w 703"/>
                <a:gd name="T79" fmla="*/ 364621 h 725"/>
                <a:gd name="T80" fmla="*/ 518374 w 703"/>
                <a:gd name="T81" fmla="*/ 383645 h 725"/>
                <a:gd name="T82" fmla="*/ 496180 w 703"/>
                <a:gd name="T83" fmla="*/ 406632 h 725"/>
                <a:gd name="T84" fmla="*/ 463683 w 703"/>
                <a:gd name="T85" fmla="*/ 427241 h 725"/>
                <a:gd name="T86" fmla="*/ 443075 w 703"/>
                <a:gd name="T87" fmla="*/ 443887 h 725"/>
                <a:gd name="T88" fmla="*/ 445453 w 703"/>
                <a:gd name="T89" fmla="*/ 452606 h 725"/>
                <a:gd name="T90" fmla="*/ 436734 w 703"/>
                <a:gd name="T91" fmla="*/ 492239 h 725"/>
                <a:gd name="T92" fmla="*/ 410577 w 703"/>
                <a:gd name="T93" fmla="*/ 477178 h 725"/>
                <a:gd name="T94" fmla="*/ 405029 w 703"/>
                <a:gd name="T95" fmla="*/ 535835 h 725"/>
                <a:gd name="T96" fmla="*/ 394725 w 703"/>
                <a:gd name="T97" fmla="*/ 542176 h 725"/>
                <a:gd name="T98" fmla="*/ 383628 w 703"/>
                <a:gd name="T99" fmla="*/ 568334 h 725"/>
                <a:gd name="T100" fmla="*/ 351131 w 703"/>
                <a:gd name="T101" fmla="*/ 565956 h 725"/>
                <a:gd name="T102" fmla="*/ 324182 w 703"/>
                <a:gd name="T103" fmla="*/ 555651 h 725"/>
                <a:gd name="T104" fmla="*/ 292477 w 703"/>
                <a:gd name="T105" fmla="*/ 535835 h 725"/>
                <a:gd name="T106" fmla="*/ 264735 w 703"/>
                <a:gd name="T107" fmla="*/ 556444 h 725"/>
                <a:gd name="T108" fmla="*/ 229860 w 703"/>
                <a:gd name="T109" fmla="*/ 548517 h 725"/>
                <a:gd name="T110" fmla="*/ 210044 w 703"/>
                <a:gd name="T111" fmla="*/ 561200 h 7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3"/>
                <a:gd name="T169" fmla="*/ 0 h 725"/>
                <a:gd name="T170" fmla="*/ 703 w 703"/>
                <a:gd name="T171" fmla="*/ 725 h 7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3" h="725">
                  <a:moveTo>
                    <a:pt x="262" y="708"/>
                  </a:moveTo>
                  <a:lnTo>
                    <a:pt x="255" y="706"/>
                  </a:lnTo>
                  <a:lnTo>
                    <a:pt x="236" y="689"/>
                  </a:lnTo>
                  <a:lnTo>
                    <a:pt x="227" y="687"/>
                  </a:lnTo>
                  <a:lnTo>
                    <a:pt x="211" y="687"/>
                  </a:lnTo>
                  <a:lnTo>
                    <a:pt x="203" y="689"/>
                  </a:lnTo>
                  <a:lnTo>
                    <a:pt x="191" y="688"/>
                  </a:lnTo>
                  <a:lnTo>
                    <a:pt x="172" y="683"/>
                  </a:lnTo>
                  <a:lnTo>
                    <a:pt x="171" y="674"/>
                  </a:lnTo>
                  <a:lnTo>
                    <a:pt x="166" y="664"/>
                  </a:lnTo>
                  <a:lnTo>
                    <a:pt x="162" y="660"/>
                  </a:lnTo>
                  <a:lnTo>
                    <a:pt x="153" y="647"/>
                  </a:lnTo>
                  <a:lnTo>
                    <a:pt x="143" y="643"/>
                  </a:lnTo>
                  <a:lnTo>
                    <a:pt x="123" y="633"/>
                  </a:lnTo>
                  <a:lnTo>
                    <a:pt x="121" y="637"/>
                  </a:lnTo>
                  <a:lnTo>
                    <a:pt x="102" y="642"/>
                  </a:lnTo>
                  <a:lnTo>
                    <a:pt x="80" y="631"/>
                  </a:lnTo>
                  <a:lnTo>
                    <a:pt x="76" y="635"/>
                  </a:lnTo>
                  <a:lnTo>
                    <a:pt x="70" y="641"/>
                  </a:lnTo>
                  <a:lnTo>
                    <a:pt x="69" y="637"/>
                  </a:lnTo>
                  <a:lnTo>
                    <a:pt x="67" y="626"/>
                  </a:lnTo>
                  <a:lnTo>
                    <a:pt x="64" y="602"/>
                  </a:lnTo>
                  <a:lnTo>
                    <a:pt x="60" y="572"/>
                  </a:lnTo>
                  <a:lnTo>
                    <a:pt x="60" y="564"/>
                  </a:lnTo>
                  <a:lnTo>
                    <a:pt x="59" y="560"/>
                  </a:lnTo>
                  <a:lnTo>
                    <a:pt x="57" y="551"/>
                  </a:lnTo>
                  <a:lnTo>
                    <a:pt x="57" y="546"/>
                  </a:lnTo>
                  <a:lnTo>
                    <a:pt x="57" y="543"/>
                  </a:lnTo>
                  <a:lnTo>
                    <a:pt x="53" y="521"/>
                  </a:lnTo>
                  <a:lnTo>
                    <a:pt x="51" y="503"/>
                  </a:lnTo>
                  <a:lnTo>
                    <a:pt x="50" y="493"/>
                  </a:lnTo>
                  <a:lnTo>
                    <a:pt x="48" y="484"/>
                  </a:lnTo>
                  <a:lnTo>
                    <a:pt x="47" y="468"/>
                  </a:lnTo>
                  <a:lnTo>
                    <a:pt x="44" y="445"/>
                  </a:lnTo>
                  <a:lnTo>
                    <a:pt x="41" y="421"/>
                  </a:lnTo>
                  <a:lnTo>
                    <a:pt x="40" y="409"/>
                  </a:lnTo>
                  <a:lnTo>
                    <a:pt x="38" y="401"/>
                  </a:lnTo>
                  <a:lnTo>
                    <a:pt x="37" y="389"/>
                  </a:lnTo>
                  <a:lnTo>
                    <a:pt x="34" y="374"/>
                  </a:lnTo>
                  <a:lnTo>
                    <a:pt x="32" y="359"/>
                  </a:lnTo>
                  <a:lnTo>
                    <a:pt x="31" y="349"/>
                  </a:lnTo>
                  <a:lnTo>
                    <a:pt x="28" y="329"/>
                  </a:lnTo>
                  <a:lnTo>
                    <a:pt x="27" y="325"/>
                  </a:lnTo>
                  <a:lnTo>
                    <a:pt x="24" y="301"/>
                  </a:lnTo>
                  <a:lnTo>
                    <a:pt x="22" y="292"/>
                  </a:lnTo>
                  <a:lnTo>
                    <a:pt x="21" y="279"/>
                  </a:lnTo>
                  <a:lnTo>
                    <a:pt x="19" y="278"/>
                  </a:lnTo>
                  <a:lnTo>
                    <a:pt x="16" y="254"/>
                  </a:lnTo>
                  <a:lnTo>
                    <a:pt x="14" y="229"/>
                  </a:lnTo>
                  <a:lnTo>
                    <a:pt x="12" y="226"/>
                  </a:lnTo>
                  <a:lnTo>
                    <a:pt x="11" y="209"/>
                  </a:lnTo>
                  <a:lnTo>
                    <a:pt x="9" y="205"/>
                  </a:lnTo>
                  <a:lnTo>
                    <a:pt x="8" y="196"/>
                  </a:lnTo>
                  <a:lnTo>
                    <a:pt x="5" y="176"/>
                  </a:lnTo>
                  <a:lnTo>
                    <a:pt x="0" y="145"/>
                  </a:lnTo>
                  <a:lnTo>
                    <a:pt x="9" y="144"/>
                  </a:lnTo>
                  <a:lnTo>
                    <a:pt x="51" y="137"/>
                  </a:lnTo>
                  <a:lnTo>
                    <a:pt x="63" y="136"/>
                  </a:lnTo>
                  <a:lnTo>
                    <a:pt x="69" y="134"/>
                  </a:lnTo>
                  <a:lnTo>
                    <a:pt x="95" y="130"/>
                  </a:lnTo>
                  <a:lnTo>
                    <a:pt x="143" y="123"/>
                  </a:lnTo>
                  <a:lnTo>
                    <a:pt x="162" y="120"/>
                  </a:lnTo>
                  <a:lnTo>
                    <a:pt x="187" y="115"/>
                  </a:lnTo>
                  <a:lnTo>
                    <a:pt x="193" y="115"/>
                  </a:lnTo>
                  <a:lnTo>
                    <a:pt x="209" y="112"/>
                  </a:lnTo>
                  <a:lnTo>
                    <a:pt x="222" y="119"/>
                  </a:lnTo>
                  <a:lnTo>
                    <a:pt x="243" y="121"/>
                  </a:lnTo>
                  <a:lnTo>
                    <a:pt x="258" y="126"/>
                  </a:lnTo>
                  <a:lnTo>
                    <a:pt x="286" y="140"/>
                  </a:lnTo>
                  <a:lnTo>
                    <a:pt x="323" y="133"/>
                  </a:lnTo>
                  <a:lnTo>
                    <a:pt x="334" y="142"/>
                  </a:lnTo>
                  <a:lnTo>
                    <a:pt x="347" y="150"/>
                  </a:lnTo>
                  <a:lnTo>
                    <a:pt x="369" y="158"/>
                  </a:lnTo>
                  <a:lnTo>
                    <a:pt x="390" y="146"/>
                  </a:lnTo>
                  <a:lnTo>
                    <a:pt x="405" y="142"/>
                  </a:lnTo>
                  <a:lnTo>
                    <a:pt x="421" y="132"/>
                  </a:lnTo>
                  <a:lnTo>
                    <a:pt x="447" y="124"/>
                  </a:lnTo>
                  <a:lnTo>
                    <a:pt x="462" y="125"/>
                  </a:lnTo>
                  <a:lnTo>
                    <a:pt x="481" y="121"/>
                  </a:lnTo>
                  <a:lnTo>
                    <a:pt x="517" y="88"/>
                  </a:lnTo>
                  <a:lnTo>
                    <a:pt x="527" y="74"/>
                  </a:lnTo>
                  <a:lnTo>
                    <a:pt x="532" y="70"/>
                  </a:lnTo>
                  <a:lnTo>
                    <a:pt x="584" y="34"/>
                  </a:lnTo>
                  <a:lnTo>
                    <a:pt x="654" y="0"/>
                  </a:lnTo>
                  <a:lnTo>
                    <a:pt x="658" y="20"/>
                  </a:lnTo>
                  <a:lnTo>
                    <a:pt x="658" y="24"/>
                  </a:lnTo>
                  <a:lnTo>
                    <a:pt x="664" y="50"/>
                  </a:lnTo>
                  <a:lnTo>
                    <a:pt x="667" y="67"/>
                  </a:lnTo>
                  <a:lnTo>
                    <a:pt x="671" y="91"/>
                  </a:lnTo>
                  <a:lnTo>
                    <a:pt x="671" y="92"/>
                  </a:lnTo>
                  <a:lnTo>
                    <a:pt x="676" y="115"/>
                  </a:lnTo>
                  <a:lnTo>
                    <a:pt x="679" y="130"/>
                  </a:lnTo>
                  <a:lnTo>
                    <a:pt x="684" y="161"/>
                  </a:lnTo>
                  <a:lnTo>
                    <a:pt x="686" y="162"/>
                  </a:lnTo>
                  <a:lnTo>
                    <a:pt x="690" y="186"/>
                  </a:lnTo>
                  <a:lnTo>
                    <a:pt x="690" y="191"/>
                  </a:lnTo>
                  <a:lnTo>
                    <a:pt x="693" y="204"/>
                  </a:lnTo>
                  <a:lnTo>
                    <a:pt x="695" y="209"/>
                  </a:lnTo>
                  <a:lnTo>
                    <a:pt x="695" y="213"/>
                  </a:lnTo>
                  <a:lnTo>
                    <a:pt x="698" y="225"/>
                  </a:lnTo>
                  <a:lnTo>
                    <a:pt x="700" y="237"/>
                  </a:lnTo>
                  <a:lnTo>
                    <a:pt x="703" y="254"/>
                  </a:lnTo>
                  <a:lnTo>
                    <a:pt x="698" y="258"/>
                  </a:lnTo>
                  <a:lnTo>
                    <a:pt x="687" y="261"/>
                  </a:lnTo>
                  <a:lnTo>
                    <a:pt x="681" y="268"/>
                  </a:lnTo>
                  <a:lnTo>
                    <a:pt x="693" y="283"/>
                  </a:lnTo>
                  <a:lnTo>
                    <a:pt x="695" y="303"/>
                  </a:lnTo>
                  <a:lnTo>
                    <a:pt x="699" y="307"/>
                  </a:lnTo>
                  <a:lnTo>
                    <a:pt x="700" y="328"/>
                  </a:lnTo>
                  <a:lnTo>
                    <a:pt x="695" y="345"/>
                  </a:lnTo>
                  <a:lnTo>
                    <a:pt x="692" y="350"/>
                  </a:lnTo>
                  <a:lnTo>
                    <a:pt x="692" y="357"/>
                  </a:lnTo>
                  <a:lnTo>
                    <a:pt x="692" y="374"/>
                  </a:lnTo>
                  <a:lnTo>
                    <a:pt x="692" y="387"/>
                  </a:lnTo>
                  <a:lnTo>
                    <a:pt x="686" y="397"/>
                  </a:lnTo>
                  <a:lnTo>
                    <a:pt x="684" y="412"/>
                  </a:lnTo>
                  <a:lnTo>
                    <a:pt x="681" y="432"/>
                  </a:lnTo>
                  <a:lnTo>
                    <a:pt x="687" y="435"/>
                  </a:lnTo>
                  <a:lnTo>
                    <a:pt x="683" y="455"/>
                  </a:lnTo>
                  <a:lnTo>
                    <a:pt x="673" y="460"/>
                  </a:lnTo>
                  <a:lnTo>
                    <a:pt x="665" y="470"/>
                  </a:lnTo>
                  <a:lnTo>
                    <a:pt x="661" y="475"/>
                  </a:lnTo>
                  <a:lnTo>
                    <a:pt x="654" y="484"/>
                  </a:lnTo>
                  <a:lnTo>
                    <a:pt x="651" y="493"/>
                  </a:lnTo>
                  <a:lnTo>
                    <a:pt x="632" y="509"/>
                  </a:lnTo>
                  <a:lnTo>
                    <a:pt x="626" y="513"/>
                  </a:lnTo>
                  <a:lnTo>
                    <a:pt x="615" y="521"/>
                  </a:lnTo>
                  <a:lnTo>
                    <a:pt x="593" y="518"/>
                  </a:lnTo>
                  <a:lnTo>
                    <a:pt x="585" y="539"/>
                  </a:lnTo>
                  <a:lnTo>
                    <a:pt x="567" y="546"/>
                  </a:lnTo>
                  <a:lnTo>
                    <a:pt x="562" y="554"/>
                  </a:lnTo>
                  <a:lnTo>
                    <a:pt x="559" y="560"/>
                  </a:lnTo>
                  <a:lnTo>
                    <a:pt x="559" y="562"/>
                  </a:lnTo>
                  <a:lnTo>
                    <a:pt x="561" y="564"/>
                  </a:lnTo>
                  <a:lnTo>
                    <a:pt x="562" y="571"/>
                  </a:lnTo>
                  <a:lnTo>
                    <a:pt x="564" y="578"/>
                  </a:lnTo>
                  <a:lnTo>
                    <a:pt x="559" y="608"/>
                  </a:lnTo>
                  <a:lnTo>
                    <a:pt x="551" y="621"/>
                  </a:lnTo>
                  <a:lnTo>
                    <a:pt x="545" y="622"/>
                  </a:lnTo>
                  <a:lnTo>
                    <a:pt x="524" y="596"/>
                  </a:lnTo>
                  <a:lnTo>
                    <a:pt x="518" y="602"/>
                  </a:lnTo>
                  <a:lnTo>
                    <a:pt x="511" y="612"/>
                  </a:lnTo>
                  <a:lnTo>
                    <a:pt x="502" y="654"/>
                  </a:lnTo>
                  <a:lnTo>
                    <a:pt x="511" y="676"/>
                  </a:lnTo>
                  <a:lnTo>
                    <a:pt x="504" y="684"/>
                  </a:lnTo>
                  <a:lnTo>
                    <a:pt x="500" y="684"/>
                  </a:lnTo>
                  <a:lnTo>
                    <a:pt x="498" y="684"/>
                  </a:lnTo>
                  <a:lnTo>
                    <a:pt x="494" y="688"/>
                  </a:lnTo>
                  <a:lnTo>
                    <a:pt x="494" y="704"/>
                  </a:lnTo>
                  <a:lnTo>
                    <a:pt x="484" y="717"/>
                  </a:lnTo>
                  <a:lnTo>
                    <a:pt x="465" y="725"/>
                  </a:lnTo>
                  <a:lnTo>
                    <a:pt x="450" y="725"/>
                  </a:lnTo>
                  <a:lnTo>
                    <a:pt x="443" y="714"/>
                  </a:lnTo>
                  <a:lnTo>
                    <a:pt x="436" y="710"/>
                  </a:lnTo>
                  <a:lnTo>
                    <a:pt x="420" y="702"/>
                  </a:lnTo>
                  <a:lnTo>
                    <a:pt x="409" y="701"/>
                  </a:lnTo>
                  <a:lnTo>
                    <a:pt x="401" y="692"/>
                  </a:lnTo>
                  <a:lnTo>
                    <a:pt x="393" y="668"/>
                  </a:lnTo>
                  <a:lnTo>
                    <a:pt x="369" y="676"/>
                  </a:lnTo>
                  <a:lnTo>
                    <a:pt x="354" y="698"/>
                  </a:lnTo>
                  <a:lnTo>
                    <a:pt x="339" y="700"/>
                  </a:lnTo>
                  <a:lnTo>
                    <a:pt x="334" y="702"/>
                  </a:lnTo>
                  <a:lnTo>
                    <a:pt x="331" y="706"/>
                  </a:lnTo>
                  <a:lnTo>
                    <a:pt x="316" y="696"/>
                  </a:lnTo>
                  <a:lnTo>
                    <a:pt x="290" y="692"/>
                  </a:lnTo>
                  <a:lnTo>
                    <a:pt x="274" y="698"/>
                  </a:lnTo>
                  <a:lnTo>
                    <a:pt x="273" y="706"/>
                  </a:lnTo>
                  <a:lnTo>
                    <a:pt x="265" y="708"/>
                  </a:lnTo>
                  <a:lnTo>
                    <a:pt x="264" y="708"/>
                  </a:lnTo>
                  <a:lnTo>
                    <a:pt x="262" y="708"/>
                  </a:lnTo>
                  <a:close/>
                </a:path>
              </a:pathLst>
            </a:custGeom>
            <a:solidFill>
              <a:srgbClr val="9BBB59"/>
            </a:solidFill>
            <a:ln w="1651">
              <a:solidFill>
                <a:srgbClr val="000000"/>
              </a:solidFill>
              <a:round/>
              <a:headEnd/>
              <a:tailEnd/>
            </a:ln>
          </p:spPr>
          <p:txBody>
            <a:bodyPr/>
            <a:lstStyle/>
            <a:p>
              <a:endParaRPr lang="en-US"/>
            </a:p>
          </p:txBody>
        </p:sp>
        <p:sp>
          <p:nvSpPr>
            <p:cNvPr id="20531" name="Freeform 50"/>
            <p:cNvSpPr>
              <a:spLocks/>
            </p:cNvSpPr>
            <p:nvPr/>
          </p:nvSpPr>
          <p:spPr bwMode="auto">
            <a:xfrm>
              <a:off x="5780088" y="3324225"/>
              <a:ext cx="1122362" cy="371475"/>
            </a:xfrm>
            <a:custGeom>
              <a:avLst/>
              <a:gdLst>
                <a:gd name="T0" fmla="*/ 114381 w 1413"/>
                <a:gd name="T1" fmla="*/ 129658 h 467"/>
                <a:gd name="T2" fmla="*/ 83403 w 1413"/>
                <a:gd name="T3" fmla="*/ 134431 h 467"/>
                <a:gd name="T4" fmla="*/ 64339 w 1413"/>
                <a:gd name="T5" fmla="*/ 174203 h 467"/>
                <a:gd name="T6" fmla="*/ 63545 w 1413"/>
                <a:gd name="T7" fmla="*/ 211590 h 467"/>
                <a:gd name="T8" fmla="*/ 48453 w 1413"/>
                <a:gd name="T9" fmla="*/ 251362 h 467"/>
                <a:gd name="T10" fmla="*/ 17475 w 1413"/>
                <a:gd name="T11" fmla="*/ 302271 h 467"/>
                <a:gd name="T12" fmla="*/ 23829 w 1413"/>
                <a:gd name="T13" fmla="*/ 314203 h 467"/>
                <a:gd name="T14" fmla="*/ 41304 w 1413"/>
                <a:gd name="T15" fmla="*/ 368293 h 467"/>
                <a:gd name="T16" fmla="*/ 104055 w 1413"/>
                <a:gd name="T17" fmla="*/ 364316 h 467"/>
                <a:gd name="T18" fmla="*/ 142976 w 1413"/>
                <a:gd name="T19" fmla="*/ 361134 h 467"/>
                <a:gd name="T20" fmla="*/ 174748 w 1413"/>
                <a:gd name="T21" fmla="*/ 358748 h 467"/>
                <a:gd name="T22" fmla="*/ 205727 w 1413"/>
                <a:gd name="T23" fmla="*/ 355566 h 467"/>
                <a:gd name="T24" fmla="*/ 263711 w 1413"/>
                <a:gd name="T25" fmla="*/ 351589 h 467"/>
                <a:gd name="T26" fmla="*/ 314547 w 1413"/>
                <a:gd name="T27" fmla="*/ 345225 h 467"/>
                <a:gd name="T28" fmla="*/ 396361 w 1413"/>
                <a:gd name="T29" fmla="*/ 338066 h 467"/>
                <a:gd name="T30" fmla="*/ 418602 w 1413"/>
                <a:gd name="T31" fmla="*/ 335680 h 467"/>
                <a:gd name="T32" fmla="*/ 476587 w 1413"/>
                <a:gd name="T33" fmla="*/ 331703 h 467"/>
                <a:gd name="T34" fmla="*/ 540132 w 1413"/>
                <a:gd name="T35" fmla="*/ 325339 h 467"/>
                <a:gd name="T36" fmla="*/ 603677 w 1413"/>
                <a:gd name="T37" fmla="*/ 318975 h 467"/>
                <a:gd name="T38" fmla="*/ 652924 w 1413"/>
                <a:gd name="T39" fmla="*/ 314203 h 467"/>
                <a:gd name="T40" fmla="*/ 680725 w 1413"/>
                <a:gd name="T41" fmla="*/ 311021 h 467"/>
                <a:gd name="T42" fmla="*/ 728383 w 1413"/>
                <a:gd name="T43" fmla="*/ 304657 h 467"/>
                <a:gd name="T44" fmla="*/ 749830 w 1413"/>
                <a:gd name="T45" fmla="*/ 302271 h 467"/>
                <a:gd name="T46" fmla="*/ 800666 w 1413"/>
                <a:gd name="T47" fmla="*/ 295907 h 467"/>
                <a:gd name="T48" fmla="*/ 807020 w 1413"/>
                <a:gd name="T49" fmla="*/ 261703 h 467"/>
                <a:gd name="T50" fmla="*/ 841176 w 1413"/>
                <a:gd name="T51" fmla="*/ 231476 h 467"/>
                <a:gd name="T52" fmla="*/ 855473 w 1413"/>
                <a:gd name="T53" fmla="*/ 207612 h 467"/>
                <a:gd name="T54" fmla="*/ 904721 w 1413"/>
                <a:gd name="T55" fmla="*/ 194090 h 467"/>
                <a:gd name="T56" fmla="*/ 966677 w 1413"/>
                <a:gd name="T57" fmla="*/ 152726 h 467"/>
                <a:gd name="T58" fmla="*/ 975414 w 1413"/>
                <a:gd name="T59" fmla="*/ 124886 h 467"/>
                <a:gd name="T60" fmla="*/ 1011158 w 1413"/>
                <a:gd name="T61" fmla="*/ 112158 h 467"/>
                <a:gd name="T62" fmla="*/ 1035782 w 1413"/>
                <a:gd name="T63" fmla="*/ 96249 h 467"/>
                <a:gd name="T64" fmla="*/ 1071526 w 1413"/>
                <a:gd name="T65" fmla="*/ 83522 h 467"/>
                <a:gd name="T66" fmla="*/ 1085029 w 1413"/>
                <a:gd name="T67" fmla="*/ 81931 h 467"/>
                <a:gd name="T68" fmla="*/ 1116802 w 1413"/>
                <a:gd name="T69" fmla="*/ 43750 h 467"/>
                <a:gd name="T70" fmla="*/ 1122362 w 1413"/>
                <a:gd name="T71" fmla="*/ 0 h 467"/>
                <a:gd name="T72" fmla="*/ 1085029 w 1413"/>
                <a:gd name="T73" fmla="*/ 8750 h 467"/>
                <a:gd name="T74" fmla="*/ 1045314 w 1413"/>
                <a:gd name="T75" fmla="*/ 13523 h 467"/>
                <a:gd name="T76" fmla="*/ 1011158 w 1413"/>
                <a:gd name="T77" fmla="*/ 19091 h 467"/>
                <a:gd name="T78" fmla="*/ 967471 w 1413"/>
                <a:gd name="T79" fmla="*/ 25454 h 467"/>
                <a:gd name="T80" fmla="*/ 908692 w 1413"/>
                <a:gd name="T81" fmla="*/ 32613 h 467"/>
                <a:gd name="T82" fmla="*/ 856268 w 1413"/>
                <a:gd name="T83" fmla="*/ 38977 h 467"/>
                <a:gd name="T84" fmla="*/ 813375 w 1413"/>
                <a:gd name="T85" fmla="*/ 46136 h 467"/>
                <a:gd name="T86" fmla="*/ 783985 w 1413"/>
                <a:gd name="T87" fmla="*/ 49318 h 467"/>
                <a:gd name="T88" fmla="*/ 741887 w 1413"/>
                <a:gd name="T89" fmla="*/ 53295 h 467"/>
                <a:gd name="T90" fmla="*/ 688668 w 1413"/>
                <a:gd name="T91" fmla="*/ 58068 h 467"/>
                <a:gd name="T92" fmla="*/ 644981 w 1413"/>
                <a:gd name="T93" fmla="*/ 61250 h 467"/>
                <a:gd name="T94" fmla="*/ 624329 w 1413"/>
                <a:gd name="T95" fmla="*/ 63636 h 467"/>
                <a:gd name="T96" fmla="*/ 571904 w 1413"/>
                <a:gd name="T97" fmla="*/ 69204 h 467"/>
                <a:gd name="T98" fmla="*/ 532983 w 1413"/>
                <a:gd name="T99" fmla="*/ 71590 h 467"/>
                <a:gd name="T100" fmla="*/ 494856 w 1413"/>
                <a:gd name="T101" fmla="*/ 73181 h 467"/>
                <a:gd name="T102" fmla="*/ 470232 w 1413"/>
                <a:gd name="T103" fmla="*/ 75568 h 467"/>
                <a:gd name="T104" fmla="*/ 433694 w 1413"/>
                <a:gd name="T105" fmla="*/ 79545 h 467"/>
                <a:gd name="T106" fmla="*/ 383652 w 1413"/>
                <a:gd name="T107" fmla="*/ 85909 h 467"/>
                <a:gd name="T108" fmla="*/ 332022 w 1413"/>
                <a:gd name="T109" fmla="*/ 91477 h 467"/>
                <a:gd name="T110" fmla="*/ 274832 w 1413"/>
                <a:gd name="T111" fmla="*/ 89886 h 467"/>
                <a:gd name="T112" fmla="*/ 249414 w 1413"/>
                <a:gd name="T113" fmla="*/ 119317 h 467"/>
                <a:gd name="T114" fmla="*/ 218436 w 1413"/>
                <a:gd name="T115" fmla="*/ 122499 h 467"/>
                <a:gd name="T116" fmla="*/ 177926 w 1413"/>
                <a:gd name="T117" fmla="*/ 125681 h 46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13"/>
                <a:gd name="T178" fmla="*/ 0 h 467"/>
                <a:gd name="T179" fmla="*/ 1413 w 1413"/>
                <a:gd name="T180" fmla="*/ 467 h 46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13" h="467">
                  <a:moveTo>
                    <a:pt x="224" y="158"/>
                  </a:moveTo>
                  <a:lnTo>
                    <a:pt x="223" y="158"/>
                  </a:lnTo>
                  <a:lnTo>
                    <a:pt x="199" y="159"/>
                  </a:lnTo>
                  <a:lnTo>
                    <a:pt x="144" y="163"/>
                  </a:lnTo>
                  <a:lnTo>
                    <a:pt x="137" y="165"/>
                  </a:lnTo>
                  <a:lnTo>
                    <a:pt x="125" y="166"/>
                  </a:lnTo>
                  <a:lnTo>
                    <a:pt x="113" y="167"/>
                  </a:lnTo>
                  <a:lnTo>
                    <a:pt x="105" y="169"/>
                  </a:lnTo>
                  <a:lnTo>
                    <a:pt x="112" y="191"/>
                  </a:lnTo>
                  <a:lnTo>
                    <a:pt x="106" y="199"/>
                  </a:lnTo>
                  <a:lnTo>
                    <a:pt x="109" y="216"/>
                  </a:lnTo>
                  <a:lnTo>
                    <a:pt x="81" y="219"/>
                  </a:lnTo>
                  <a:lnTo>
                    <a:pt x="95" y="229"/>
                  </a:lnTo>
                  <a:lnTo>
                    <a:pt x="102" y="241"/>
                  </a:lnTo>
                  <a:lnTo>
                    <a:pt x="97" y="245"/>
                  </a:lnTo>
                  <a:lnTo>
                    <a:pt x="80" y="266"/>
                  </a:lnTo>
                  <a:lnTo>
                    <a:pt x="81" y="266"/>
                  </a:lnTo>
                  <a:lnTo>
                    <a:pt x="97" y="284"/>
                  </a:lnTo>
                  <a:lnTo>
                    <a:pt x="80" y="286"/>
                  </a:lnTo>
                  <a:lnTo>
                    <a:pt x="61" y="316"/>
                  </a:lnTo>
                  <a:lnTo>
                    <a:pt x="60" y="358"/>
                  </a:lnTo>
                  <a:lnTo>
                    <a:pt x="44" y="354"/>
                  </a:lnTo>
                  <a:lnTo>
                    <a:pt x="36" y="367"/>
                  </a:lnTo>
                  <a:lnTo>
                    <a:pt x="22" y="380"/>
                  </a:lnTo>
                  <a:lnTo>
                    <a:pt x="16" y="391"/>
                  </a:lnTo>
                  <a:lnTo>
                    <a:pt x="22" y="392"/>
                  </a:lnTo>
                  <a:lnTo>
                    <a:pt x="25" y="384"/>
                  </a:lnTo>
                  <a:lnTo>
                    <a:pt x="30" y="395"/>
                  </a:lnTo>
                  <a:lnTo>
                    <a:pt x="36" y="439"/>
                  </a:lnTo>
                  <a:lnTo>
                    <a:pt x="26" y="439"/>
                  </a:lnTo>
                  <a:lnTo>
                    <a:pt x="0" y="467"/>
                  </a:lnTo>
                  <a:lnTo>
                    <a:pt x="52" y="463"/>
                  </a:lnTo>
                  <a:lnTo>
                    <a:pt x="77" y="462"/>
                  </a:lnTo>
                  <a:lnTo>
                    <a:pt x="100" y="461"/>
                  </a:lnTo>
                  <a:lnTo>
                    <a:pt x="113" y="459"/>
                  </a:lnTo>
                  <a:lnTo>
                    <a:pt x="131" y="458"/>
                  </a:lnTo>
                  <a:lnTo>
                    <a:pt x="145" y="457"/>
                  </a:lnTo>
                  <a:lnTo>
                    <a:pt x="163" y="455"/>
                  </a:lnTo>
                  <a:lnTo>
                    <a:pt x="172" y="455"/>
                  </a:lnTo>
                  <a:lnTo>
                    <a:pt x="180" y="454"/>
                  </a:lnTo>
                  <a:lnTo>
                    <a:pt x="189" y="454"/>
                  </a:lnTo>
                  <a:lnTo>
                    <a:pt x="205" y="453"/>
                  </a:lnTo>
                  <a:lnTo>
                    <a:pt x="214" y="451"/>
                  </a:lnTo>
                  <a:lnTo>
                    <a:pt x="220" y="451"/>
                  </a:lnTo>
                  <a:lnTo>
                    <a:pt x="223" y="451"/>
                  </a:lnTo>
                  <a:lnTo>
                    <a:pt x="237" y="450"/>
                  </a:lnTo>
                  <a:lnTo>
                    <a:pt x="253" y="449"/>
                  </a:lnTo>
                  <a:lnTo>
                    <a:pt x="259" y="447"/>
                  </a:lnTo>
                  <a:lnTo>
                    <a:pt x="275" y="446"/>
                  </a:lnTo>
                  <a:lnTo>
                    <a:pt x="291" y="445"/>
                  </a:lnTo>
                  <a:lnTo>
                    <a:pt x="329" y="442"/>
                  </a:lnTo>
                  <a:lnTo>
                    <a:pt x="332" y="442"/>
                  </a:lnTo>
                  <a:lnTo>
                    <a:pt x="351" y="439"/>
                  </a:lnTo>
                  <a:lnTo>
                    <a:pt x="359" y="439"/>
                  </a:lnTo>
                  <a:lnTo>
                    <a:pt x="358" y="437"/>
                  </a:lnTo>
                  <a:lnTo>
                    <a:pt x="396" y="434"/>
                  </a:lnTo>
                  <a:lnTo>
                    <a:pt x="409" y="433"/>
                  </a:lnTo>
                  <a:lnTo>
                    <a:pt x="447" y="430"/>
                  </a:lnTo>
                  <a:lnTo>
                    <a:pt x="460" y="429"/>
                  </a:lnTo>
                  <a:lnTo>
                    <a:pt x="499" y="425"/>
                  </a:lnTo>
                  <a:lnTo>
                    <a:pt x="521" y="424"/>
                  </a:lnTo>
                  <a:lnTo>
                    <a:pt x="525" y="424"/>
                  </a:lnTo>
                  <a:lnTo>
                    <a:pt x="527" y="424"/>
                  </a:lnTo>
                  <a:lnTo>
                    <a:pt x="527" y="422"/>
                  </a:lnTo>
                  <a:lnTo>
                    <a:pt x="576" y="420"/>
                  </a:lnTo>
                  <a:lnTo>
                    <a:pt x="586" y="418"/>
                  </a:lnTo>
                  <a:lnTo>
                    <a:pt x="591" y="418"/>
                  </a:lnTo>
                  <a:lnTo>
                    <a:pt x="600" y="417"/>
                  </a:lnTo>
                  <a:lnTo>
                    <a:pt x="648" y="413"/>
                  </a:lnTo>
                  <a:lnTo>
                    <a:pt x="669" y="411"/>
                  </a:lnTo>
                  <a:lnTo>
                    <a:pt x="678" y="409"/>
                  </a:lnTo>
                  <a:lnTo>
                    <a:pt x="680" y="409"/>
                  </a:lnTo>
                  <a:lnTo>
                    <a:pt x="687" y="408"/>
                  </a:lnTo>
                  <a:lnTo>
                    <a:pt x="722" y="405"/>
                  </a:lnTo>
                  <a:lnTo>
                    <a:pt x="754" y="401"/>
                  </a:lnTo>
                  <a:lnTo>
                    <a:pt x="760" y="401"/>
                  </a:lnTo>
                  <a:lnTo>
                    <a:pt x="796" y="397"/>
                  </a:lnTo>
                  <a:lnTo>
                    <a:pt x="800" y="397"/>
                  </a:lnTo>
                  <a:lnTo>
                    <a:pt x="818" y="396"/>
                  </a:lnTo>
                  <a:lnTo>
                    <a:pt x="822" y="395"/>
                  </a:lnTo>
                  <a:lnTo>
                    <a:pt x="840" y="393"/>
                  </a:lnTo>
                  <a:lnTo>
                    <a:pt x="841" y="393"/>
                  </a:lnTo>
                  <a:lnTo>
                    <a:pt x="850" y="392"/>
                  </a:lnTo>
                  <a:lnTo>
                    <a:pt x="857" y="391"/>
                  </a:lnTo>
                  <a:lnTo>
                    <a:pt x="860" y="391"/>
                  </a:lnTo>
                  <a:lnTo>
                    <a:pt x="861" y="391"/>
                  </a:lnTo>
                  <a:lnTo>
                    <a:pt x="907" y="384"/>
                  </a:lnTo>
                  <a:lnTo>
                    <a:pt x="917" y="383"/>
                  </a:lnTo>
                  <a:lnTo>
                    <a:pt x="930" y="382"/>
                  </a:lnTo>
                  <a:lnTo>
                    <a:pt x="934" y="382"/>
                  </a:lnTo>
                  <a:lnTo>
                    <a:pt x="940" y="380"/>
                  </a:lnTo>
                  <a:lnTo>
                    <a:pt x="944" y="380"/>
                  </a:lnTo>
                  <a:lnTo>
                    <a:pt x="952" y="379"/>
                  </a:lnTo>
                  <a:lnTo>
                    <a:pt x="966" y="378"/>
                  </a:lnTo>
                  <a:lnTo>
                    <a:pt x="990" y="375"/>
                  </a:lnTo>
                  <a:lnTo>
                    <a:pt x="1008" y="372"/>
                  </a:lnTo>
                  <a:lnTo>
                    <a:pt x="1017" y="371"/>
                  </a:lnTo>
                  <a:lnTo>
                    <a:pt x="1017" y="368"/>
                  </a:lnTo>
                  <a:lnTo>
                    <a:pt x="1016" y="345"/>
                  </a:lnTo>
                  <a:lnTo>
                    <a:pt x="1016" y="329"/>
                  </a:lnTo>
                  <a:lnTo>
                    <a:pt x="1022" y="320"/>
                  </a:lnTo>
                  <a:lnTo>
                    <a:pt x="1049" y="316"/>
                  </a:lnTo>
                  <a:lnTo>
                    <a:pt x="1058" y="307"/>
                  </a:lnTo>
                  <a:lnTo>
                    <a:pt x="1059" y="291"/>
                  </a:lnTo>
                  <a:lnTo>
                    <a:pt x="1059" y="280"/>
                  </a:lnTo>
                  <a:lnTo>
                    <a:pt x="1064" y="272"/>
                  </a:lnTo>
                  <a:lnTo>
                    <a:pt x="1065" y="272"/>
                  </a:lnTo>
                  <a:lnTo>
                    <a:pt x="1077" y="261"/>
                  </a:lnTo>
                  <a:lnTo>
                    <a:pt x="1097" y="249"/>
                  </a:lnTo>
                  <a:lnTo>
                    <a:pt x="1112" y="246"/>
                  </a:lnTo>
                  <a:lnTo>
                    <a:pt x="1116" y="246"/>
                  </a:lnTo>
                  <a:lnTo>
                    <a:pt x="1139" y="244"/>
                  </a:lnTo>
                  <a:lnTo>
                    <a:pt x="1176" y="213"/>
                  </a:lnTo>
                  <a:lnTo>
                    <a:pt x="1176" y="209"/>
                  </a:lnTo>
                  <a:lnTo>
                    <a:pt x="1195" y="196"/>
                  </a:lnTo>
                  <a:lnTo>
                    <a:pt x="1217" y="192"/>
                  </a:lnTo>
                  <a:lnTo>
                    <a:pt x="1222" y="188"/>
                  </a:lnTo>
                  <a:lnTo>
                    <a:pt x="1228" y="170"/>
                  </a:lnTo>
                  <a:lnTo>
                    <a:pt x="1228" y="169"/>
                  </a:lnTo>
                  <a:lnTo>
                    <a:pt x="1228" y="157"/>
                  </a:lnTo>
                  <a:lnTo>
                    <a:pt x="1246" y="144"/>
                  </a:lnTo>
                  <a:lnTo>
                    <a:pt x="1269" y="129"/>
                  </a:lnTo>
                  <a:lnTo>
                    <a:pt x="1273" y="133"/>
                  </a:lnTo>
                  <a:lnTo>
                    <a:pt x="1273" y="141"/>
                  </a:lnTo>
                  <a:lnTo>
                    <a:pt x="1292" y="142"/>
                  </a:lnTo>
                  <a:lnTo>
                    <a:pt x="1292" y="141"/>
                  </a:lnTo>
                  <a:lnTo>
                    <a:pt x="1298" y="136"/>
                  </a:lnTo>
                  <a:lnTo>
                    <a:pt x="1304" y="121"/>
                  </a:lnTo>
                  <a:lnTo>
                    <a:pt x="1310" y="115"/>
                  </a:lnTo>
                  <a:lnTo>
                    <a:pt x="1330" y="107"/>
                  </a:lnTo>
                  <a:lnTo>
                    <a:pt x="1333" y="102"/>
                  </a:lnTo>
                  <a:lnTo>
                    <a:pt x="1349" y="105"/>
                  </a:lnTo>
                  <a:lnTo>
                    <a:pt x="1352" y="109"/>
                  </a:lnTo>
                  <a:lnTo>
                    <a:pt x="1359" y="108"/>
                  </a:lnTo>
                  <a:lnTo>
                    <a:pt x="1362" y="103"/>
                  </a:lnTo>
                  <a:lnTo>
                    <a:pt x="1366" y="103"/>
                  </a:lnTo>
                  <a:lnTo>
                    <a:pt x="1378" y="74"/>
                  </a:lnTo>
                  <a:lnTo>
                    <a:pt x="1380" y="69"/>
                  </a:lnTo>
                  <a:lnTo>
                    <a:pt x="1385" y="62"/>
                  </a:lnTo>
                  <a:lnTo>
                    <a:pt x="1406" y="55"/>
                  </a:lnTo>
                  <a:lnTo>
                    <a:pt x="1407" y="45"/>
                  </a:lnTo>
                  <a:lnTo>
                    <a:pt x="1409" y="23"/>
                  </a:lnTo>
                  <a:lnTo>
                    <a:pt x="1409" y="6"/>
                  </a:lnTo>
                  <a:lnTo>
                    <a:pt x="1413" y="0"/>
                  </a:lnTo>
                  <a:lnTo>
                    <a:pt x="1397" y="3"/>
                  </a:lnTo>
                  <a:lnTo>
                    <a:pt x="1384" y="4"/>
                  </a:lnTo>
                  <a:lnTo>
                    <a:pt x="1368" y="7"/>
                  </a:lnTo>
                  <a:lnTo>
                    <a:pt x="1366" y="11"/>
                  </a:lnTo>
                  <a:lnTo>
                    <a:pt x="1332" y="16"/>
                  </a:lnTo>
                  <a:lnTo>
                    <a:pt x="1326" y="16"/>
                  </a:lnTo>
                  <a:lnTo>
                    <a:pt x="1321" y="17"/>
                  </a:lnTo>
                  <a:lnTo>
                    <a:pt x="1316" y="17"/>
                  </a:lnTo>
                  <a:lnTo>
                    <a:pt x="1314" y="19"/>
                  </a:lnTo>
                  <a:lnTo>
                    <a:pt x="1307" y="19"/>
                  </a:lnTo>
                  <a:lnTo>
                    <a:pt x="1294" y="21"/>
                  </a:lnTo>
                  <a:lnTo>
                    <a:pt x="1273" y="24"/>
                  </a:lnTo>
                  <a:lnTo>
                    <a:pt x="1254" y="27"/>
                  </a:lnTo>
                  <a:lnTo>
                    <a:pt x="1253" y="27"/>
                  </a:lnTo>
                  <a:lnTo>
                    <a:pt x="1246" y="28"/>
                  </a:lnTo>
                  <a:lnTo>
                    <a:pt x="1218" y="32"/>
                  </a:lnTo>
                  <a:lnTo>
                    <a:pt x="1211" y="33"/>
                  </a:lnTo>
                  <a:lnTo>
                    <a:pt x="1193" y="36"/>
                  </a:lnTo>
                  <a:lnTo>
                    <a:pt x="1147" y="41"/>
                  </a:lnTo>
                  <a:lnTo>
                    <a:pt x="1144" y="41"/>
                  </a:lnTo>
                  <a:lnTo>
                    <a:pt x="1112" y="45"/>
                  </a:lnTo>
                  <a:lnTo>
                    <a:pt x="1087" y="49"/>
                  </a:lnTo>
                  <a:lnTo>
                    <a:pt x="1083" y="49"/>
                  </a:lnTo>
                  <a:lnTo>
                    <a:pt x="1078" y="49"/>
                  </a:lnTo>
                  <a:lnTo>
                    <a:pt x="1075" y="53"/>
                  </a:lnTo>
                  <a:lnTo>
                    <a:pt x="1059" y="54"/>
                  </a:lnTo>
                  <a:lnTo>
                    <a:pt x="1036" y="57"/>
                  </a:lnTo>
                  <a:lnTo>
                    <a:pt x="1024" y="58"/>
                  </a:lnTo>
                  <a:lnTo>
                    <a:pt x="1023" y="58"/>
                  </a:lnTo>
                  <a:lnTo>
                    <a:pt x="1010" y="59"/>
                  </a:lnTo>
                  <a:lnTo>
                    <a:pt x="990" y="62"/>
                  </a:lnTo>
                  <a:lnTo>
                    <a:pt x="987" y="62"/>
                  </a:lnTo>
                  <a:lnTo>
                    <a:pt x="985" y="62"/>
                  </a:lnTo>
                  <a:lnTo>
                    <a:pt x="981" y="63"/>
                  </a:lnTo>
                  <a:lnTo>
                    <a:pt x="952" y="66"/>
                  </a:lnTo>
                  <a:lnTo>
                    <a:pt x="934" y="67"/>
                  </a:lnTo>
                  <a:lnTo>
                    <a:pt x="895" y="71"/>
                  </a:lnTo>
                  <a:lnTo>
                    <a:pt x="893" y="71"/>
                  </a:lnTo>
                  <a:lnTo>
                    <a:pt x="879" y="73"/>
                  </a:lnTo>
                  <a:lnTo>
                    <a:pt x="867" y="73"/>
                  </a:lnTo>
                  <a:lnTo>
                    <a:pt x="861" y="73"/>
                  </a:lnTo>
                  <a:lnTo>
                    <a:pt x="859" y="73"/>
                  </a:lnTo>
                  <a:lnTo>
                    <a:pt x="837" y="74"/>
                  </a:lnTo>
                  <a:lnTo>
                    <a:pt x="812" y="77"/>
                  </a:lnTo>
                  <a:lnTo>
                    <a:pt x="809" y="77"/>
                  </a:lnTo>
                  <a:lnTo>
                    <a:pt x="808" y="77"/>
                  </a:lnTo>
                  <a:lnTo>
                    <a:pt x="802" y="78"/>
                  </a:lnTo>
                  <a:lnTo>
                    <a:pt x="786" y="80"/>
                  </a:lnTo>
                  <a:lnTo>
                    <a:pt x="776" y="83"/>
                  </a:lnTo>
                  <a:lnTo>
                    <a:pt x="754" y="84"/>
                  </a:lnTo>
                  <a:lnTo>
                    <a:pt x="726" y="87"/>
                  </a:lnTo>
                  <a:lnTo>
                    <a:pt x="720" y="87"/>
                  </a:lnTo>
                  <a:lnTo>
                    <a:pt x="709" y="88"/>
                  </a:lnTo>
                  <a:lnTo>
                    <a:pt x="696" y="88"/>
                  </a:lnTo>
                  <a:lnTo>
                    <a:pt x="691" y="88"/>
                  </a:lnTo>
                  <a:lnTo>
                    <a:pt x="671" y="90"/>
                  </a:lnTo>
                  <a:lnTo>
                    <a:pt x="658" y="91"/>
                  </a:lnTo>
                  <a:lnTo>
                    <a:pt x="642" y="91"/>
                  </a:lnTo>
                  <a:lnTo>
                    <a:pt x="636" y="91"/>
                  </a:lnTo>
                  <a:lnTo>
                    <a:pt x="623" y="92"/>
                  </a:lnTo>
                  <a:lnTo>
                    <a:pt x="608" y="94"/>
                  </a:lnTo>
                  <a:lnTo>
                    <a:pt x="600" y="95"/>
                  </a:lnTo>
                  <a:lnTo>
                    <a:pt x="598" y="98"/>
                  </a:lnTo>
                  <a:lnTo>
                    <a:pt x="592" y="95"/>
                  </a:lnTo>
                  <a:lnTo>
                    <a:pt x="575" y="98"/>
                  </a:lnTo>
                  <a:lnTo>
                    <a:pt x="565" y="99"/>
                  </a:lnTo>
                  <a:lnTo>
                    <a:pt x="553" y="100"/>
                  </a:lnTo>
                  <a:lnTo>
                    <a:pt x="546" y="100"/>
                  </a:lnTo>
                  <a:lnTo>
                    <a:pt x="515" y="104"/>
                  </a:lnTo>
                  <a:lnTo>
                    <a:pt x="505" y="105"/>
                  </a:lnTo>
                  <a:lnTo>
                    <a:pt x="503" y="105"/>
                  </a:lnTo>
                  <a:lnTo>
                    <a:pt x="483" y="108"/>
                  </a:lnTo>
                  <a:lnTo>
                    <a:pt x="469" y="109"/>
                  </a:lnTo>
                  <a:lnTo>
                    <a:pt x="448" y="111"/>
                  </a:lnTo>
                  <a:lnTo>
                    <a:pt x="432" y="113"/>
                  </a:lnTo>
                  <a:lnTo>
                    <a:pt x="418" y="115"/>
                  </a:lnTo>
                  <a:lnTo>
                    <a:pt x="409" y="116"/>
                  </a:lnTo>
                  <a:lnTo>
                    <a:pt x="383" y="119"/>
                  </a:lnTo>
                  <a:lnTo>
                    <a:pt x="383" y="113"/>
                  </a:lnTo>
                  <a:lnTo>
                    <a:pt x="346" y="113"/>
                  </a:lnTo>
                  <a:lnTo>
                    <a:pt x="348" y="117"/>
                  </a:lnTo>
                  <a:lnTo>
                    <a:pt x="349" y="124"/>
                  </a:lnTo>
                  <a:lnTo>
                    <a:pt x="352" y="148"/>
                  </a:lnTo>
                  <a:lnTo>
                    <a:pt x="314" y="150"/>
                  </a:lnTo>
                  <a:lnTo>
                    <a:pt x="298" y="151"/>
                  </a:lnTo>
                  <a:lnTo>
                    <a:pt x="279" y="153"/>
                  </a:lnTo>
                  <a:lnTo>
                    <a:pt x="278" y="154"/>
                  </a:lnTo>
                  <a:lnTo>
                    <a:pt x="275" y="154"/>
                  </a:lnTo>
                  <a:lnTo>
                    <a:pt x="271" y="154"/>
                  </a:lnTo>
                  <a:lnTo>
                    <a:pt x="234" y="157"/>
                  </a:lnTo>
                  <a:lnTo>
                    <a:pt x="225" y="158"/>
                  </a:lnTo>
                  <a:lnTo>
                    <a:pt x="224" y="158"/>
                  </a:lnTo>
                  <a:close/>
                </a:path>
              </a:pathLst>
            </a:custGeom>
            <a:solidFill>
              <a:srgbClr val="4F81BD"/>
            </a:solidFill>
            <a:ln w="1651">
              <a:solidFill>
                <a:srgbClr val="000000"/>
              </a:solidFill>
              <a:round/>
              <a:headEnd/>
              <a:tailEnd/>
            </a:ln>
          </p:spPr>
          <p:txBody>
            <a:bodyPr/>
            <a:lstStyle/>
            <a:p>
              <a:endParaRPr lang="en-US"/>
            </a:p>
          </p:txBody>
        </p:sp>
        <p:sp>
          <p:nvSpPr>
            <p:cNvPr id="20532" name="Freeform 51" descr="Dark downward diagonal"/>
            <p:cNvSpPr>
              <a:spLocks/>
            </p:cNvSpPr>
            <p:nvPr/>
          </p:nvSpPr>
          <p:spPr bwMode="auto">
            <a:xfrm>
              <a:off x="5340350" y="1879600"/>
              <a:ext cx="701675" cy="669925"/>
            </a:xfrm>
            <a:custGeom>
              <a:avLst/>
              <a:gdLst>
                <a:gd name="T0" fmla="*/ 518906 w 883"/>
                <a:gd name="T1" fmla="*/ 655671 h 846"/>
                <a:gd name="T2" fmla="*/ 472816 w 883"/>
                <a:gd name="T3" fmla="*/ 658839 h 846"/>
                <a:gd name="T4" fmla="*/ 455334 w 883"/>
                <a:gd name="T5" fmla="*/ 660423 h 846"/>
                <a:gd name="T6" fmla="*/ 426727 w 883"/>
                <a:gd name="T7" fmla="*/ 661214 h 846"/>
                <a:gd name="T8" fmla="*/ 389378 w 883"/>
                <a:gd name="T9" fmla="*/ 664382 h 846"/>
                <a:gd name="T10" fmla="*/ 328190 w 883"/>
                <a:gd name="T11" fmla="*/ 667549 h 846"/>
                <a:gd name="T12" fmla="*/ 301967 w 883"/>
                <a:gd name="T13" fmla="*/ 669925 h 846"/>
                <a:gd name="T14" fmla="*/ 268591 w 883"/>
                <a:gd name="T15" fmla="*/ 646961 h 846"/>
                <a:gd name="T16" fmla="*/ 233627 w 883"/>
                <a:gd name="T17" fmla="*/ 601032 h 846"/>
                <a:gd name="T18" fmla="*/ 243163 w 883"/>
                <a:gd name="T19" fmla="*/ 559855 h 846"/>
                <a:gd name="T20" fmla="*/ 219323 w 883"/>
                <a:gd name="T21" fmla="*/ 523428 h 846"/>
                <a:gd name="T22" fmla="*/ 212966 w 883"/>
                <a:gd name="T23" fmla="*/ 489378 h 846"/>
                <a:gd name="T24" fmla="*/ 208198 w 883"/>
                <a:gd name="T25" fmla="*/ 471957 h 846"/>
                <a:gd name="T26" fmla="*/ 189921 w 883"/>
                <a:gd name="T27" fmla="*/ 452160 h 846"/>
                <a:gd name="T28" fmla="*/ 173233 w 883"/>
                <a:gd name="T29" fmla="*/ 446617 h 846"/>
                <a:gd name="T30" fmla="*/ 135090 w 883"/>
                <a:gd name="T31" fmla="*/ 422861 h 846"/>
                <a:gd name="T32" fmla="*/ 106483 w 883"/>
                <a:gd name="T33" fmla="*/ 392769 h 846"/>
                <a:gd name="T34" fmla="*/ 86617 w 883"/>
                <a:gd name="T35" fmla="*/ 386434 h 846"/>
                <a:gd name="T36" fmla="*/ 77081 w 883"/>
                <a:gd name="T37" fmla="*/ 373764 h 846"/>
                <a:gd name="T38" fmla="*/ 25429 w 883"/>
                <a:gd name="T39" fmla="*/ 350008 h 846"/>
                <a:gd name="T40" fmla="*/ 18277 w 883"/>
                <a:gd name="T41" fmla="*/ 307247 h 846"/>
                <a:gd name="T42" fmla="*/ 18277 w 883"/>
                <a:gd name="T43" fmla="*/ 273988 h 846"/>
                <a:gd name="T44" fmla="*/ 22250 w 883"/>
                <a:gd name="T45" fmla="*/ 231227 h 846"/>
                <a:gd name="T46" fmla="*/ 3179 w 883"/>
                <a:gd name="T47" fmla="*/ 197968 h 846"/>
                <a:gd name="T48" fmla="*/ 13509 w 883"/>
                <a:gd name="T49" fmla="*/ 180547 h 846"/>
                <a:gd name="T50" fmla="*/ 61983 w 883"/>
                <a:gd name="T51" fmla="*/ 90274 h 846"/>
                <a:gd name="T52" fmla="*/ 60393 w 883"/>
                <a:gd name="T53" fmla="*/ 53847 h 846"/>
                <a:gd name="T54" fmla="*/ 92179 w 883"/>
                <a:gd name="T55" fmla="*/ 45137 h 846"/>
                <a:gd name="T56" fmla="*/ 144626 w 883"/>
                <a:gd name="T57" fmla="*/ 35634 h 846"/>
                <a:gd name="T58" fmla="*/ 193100 w 883"/>
                <a:gd name="T59" fmla="*/ 17421 h 846"/>
                <a:gd name="T60" fmla="*/ 221707 w 883"/>
                <a:gd name="T61" fmla="*/ 30883 h 846"/>
                <a:gd name="T62" fmla="*/ 219323 w 883"/>
                <a:gd name="T63" fmla="*/ 56223 h 846"/>
                <a:gd name="T64" fmla="*/ 263823 w 883"/>
                <a:gd name="T65" fmla="*/ 53847 h 846"/>
                <a:gd name="T66" fmla="*/ 278922 w 883"/>
                <a:gd name="T67" fmla="*/ 55431 h 846"/>
                <a:gd name="T68" fmla="*/ 338520 w 883"/>
                <a:gd name="T69" fmla="*/ 91857 h 846"/>
                <a:gd name="T70" fmla="*/ 450566 w 883"/>
                <a:gd name="T71" fmla="*/ 113238 h 846"/>
                <a:gd name="T72" fmla="*/ 482352 w 883"/>
                <a:gd name="T73" fmla="*/ 121949 h 846"/>
                <a:gd name="T74" fmla="*/ 510165 w 883"/>
                <a:gd name="T75" fmla="*/ 124324 h 846"/>
                <a:gd name="T76" fmla="*/ 561817 w 883"/>
                <a:gd name="T77" fmla="*/ 137786 h 846"/>
                <a:gd name="T78" fmla="*/ 572147 w 883"/>
                <a:gd name="T79" fmla="*/ 148872 h 846"/>
                <a:gd name="T80" fmla="*/ 591219 w 883"/>
                <a:gd name="T81" fmla="*/ 158375 h 846"/>
                <a:gd name="T82" fmla="*/ 629362 w 883"/>
                <a:gd name="T83" fmla="*/ 260526 h 846"/>
                <a:gd name="T84" fmla="*/ 592013 w 883"/>
                <a:gd name="T85" fmla="*/ 308039 h 846"/>
                <a:gd name="T86" fmla="*/ 605523 w 883"/>
                <a:gd name="T87" fmla="*/ 327044 h 846"/>
                <a:gd name="T88" fmla="*/ 622210 w 883"/>
                <a:gd name="T89" fmla="*/ 314374 h 846"/>
                <a:gd name="T90" fmla="*/ 668300 w 883"/>
                <a:gd name="T91" fmla="*/ 251024 h 846"/>
                <a:gd name="T92" fmla="*/ 685782 w 883"/>
                <a:gd name="T93" fmla="*/ 220933 h 846"/>
                <a:gd name="T94" fmla="*/ 665121 w 883"/>
                <a:gd name="T95" fmla="*/ 310414 h 846"/>
                <a:gd name="T96" fmla="*/ 650817 w 883"/>
                <a:gd name="T97" fmla="*/ 364262 h 846"/>
                <a:gd name="T98" fmla="*/ 635719 w 883"/>
                <a:gd name="T99" fmla="*/ 432363 h 846"/>
                <a:gd name="T100" fmla="*/ 633335 w 883"/>
                <a:gd name="T101" fmla="*/ 486210 h 846"/>
                <a:gd name="T102" fmla="*/ 624594 w 883"/>
                <a:gd name="T103" fmla="*/ 531347 h 846"/>
                <a:gd name="T104" fmla="*/ 632541 w 883"/>
                <a:gd name="T105" fmla="*/ 568565 h 846"/>
                <a:gd name="T106" fmla="*/ 647639 w 883"/>
                <a:gd name="T107" fmla="*/ 618453 h 846"/>
                <a:gd name="T108" fmla="*/ 626978 w 883"/>
                <a:gd name="T109" fmla="*/ 646961 h 846"/>
                <a:gd name="T110" fmla="*/ 595192 w 883"/>
                <a:gd name="T111" fmla="*/ 648544 h 846"/>
                <a:gd name="T112" fmla="*/ 550692 w 883"/>
                <a:gd name="T113" fmla="*/ 653296 h 846"/>
                <a:gd name="T114" fmla="*/ 534004 w 883"/>
                <a:gd name="T115" fmla="*/ 654879 h 8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3"/>
                <a:gd name="T175" fmla="*/ 0 h 846"/>
                <a:gd name="T176" fmla="*/ 883 w 883"/>
                <a:gd name="T177" fmla="*/ 846 h 8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3" h="846">
                  <a:moveTo>
                    <a:pt x="668" y="827"/>
                  </a:moveTo>
                  <a:lnTo>
                    <a:pt x="665" y="827"/>
                  </a:lnTo>
                  <a:lnTo>
                    <a:pt x="653" y="828"/>
                  </a:lnTo>
                  <a:lnTo>
                    <a:pt x="643" y="828"/>
                  </a:lnTo>
                  <a:lnTo>
                    <a:pt x="629" y="830"/>
                  </a:lnTo>
                  <a:lnTo>
                    <a:pt x="595" y="832"/>
                  </a:lnTo>
                  <a:lnTo>
                    <a:pt x="578" y="832"/>
                  </a:lnTo>
                  <a:lnTo>
                    <a:pt x="576" y="834"/>
                  </a:lnTo>
                  <a:lnTo>
                    <a:pt x="573" y="834"/>
                  </a:lnTo>
                  <a:lnTo>
                    <a:pt x="572" y="834"/>
                  </a:lnTo>
                  <a:lnTo>
                    <a:pt x="557" y="834"/>
                  </a:lnTo>
                  <a:lnTo>
                    <a:pt x="537" y="835"/>
                  </a:lnTo>
                  <a:lnTo>
                    <a:pt x="505" y="838"/>
                  </a:lnTo>
                  <a:lnTo>
                    <a:pt x="499" y="838"/>
                  </a:lnTo>
                  <a:lnTo>
                    <a:pt x="490" y="839"/>
                  </a:lnTo>
                  <a:lnTo>
                    <a:pt x="471" y="839"/>
                  </a:lnTo>
                  <a:lnTo>
                    <a:pt x="458" y="840"/>
                  </a:lnTo>
                  <a:lnTo>
                    <a:pt x="413" y="843"/>
                  </a:lnTo>
                  <a:lnTo>
                    <a:pt x="406" y="844"/>
                  </a:lnTo>
                  <a:lnTo>
                    <a:pt x="388" y="846"/>
                  </a:lnTo>
                  <a:lnTo>
                    <a:pt x="380" y="846"/>
                  </a:lnTo>
                  <a:lnTo>
                    <a:pt x="370" y="823"/>
                  </a:lnTo>
                  <a:lnTo>
                    <a:pt x="361" y="821"/>
                  </a:lnTo>
                  <a:lnTo>
                    <a:pt x="338" y="817"/>
                  </a:lnTo>
                  <a:lnTo>
                    <a:pt x="311" y="803"/>
                  </a:lnTo>
                  <a:lnTo>
                    <a:pt x="306" y="780"/>
                  </a:lnTo>
                  <a:lnTo>
                    <a:pt x="294" y="759"/>
                  </a:lnTo>
                  <a:lnTo>
                    <a:pt x="292" y="756"/>
                  </a:lnTo>
                  <a:lnTo>
                    <a:pt x="290" y="742"/>
                  </a:lnTo>
                  <a:lnTo>
                    <a:pt x="306" y="707"/>
                  </a:lnTo>
                  <a:lnTo>
                    <a:pt x="281" y="679"/>
                  </a:lnTo>
                  <a:lnTo>
                    <a:pt x="279" y="676"/>
                  </a:lnTo>
                  <a:lnTo>
                    <a:pt x="276" y="661"/>
                  </a:lnTo>
                  <a:lnTo>
                    <a:pt x="273" y="646"/>
                  </a:lnTo>
                  <a:lnTo>
                    <a:pt x="268" y="640"/>
                  </a:lnTo>
                  <a:lnTo>
                    <a:pt x="268" y="618"/>
                  </a:lnTo>
                  <a:lnTo>
                    <a:pt x="268" y="611"/>
                  </a:lnTo>
                  <a:lnTo>
                    <a:pt x="268" y="608"/>
                  </a:lnTo>
                  <a:lnTo>
                    <a:pt x="262" y="596"/>
                  </a:lnTo>
                  <a:lnTo>
                    <a:pt x="260" y="594"/>
                  </a:lnTo>
                  <a:lnTo>
                    <a:pt x="247" y="577"/>
                  </a:lnTo>
                  <a:lnTo>
                    <a:pt x="239" y="571"/>
                  </a:lnTo>
                  <a:lnTo>
                    <a:pt x="237" y="568"/>
                  </a:lnTo>
                  <a:lnTo>
                    <a:pt x="227" y="565"/>
                  </a:lnTo>
                  <a:lnTo>
                    <a:pt x="218" y="564"/>
                  </a:lnTo>
                  <a:lnTo>
                    <a:pt x="208" y="559"/>
                  </a:lnTo>
                  <a:lnTo>
                    <a:pt x="193" y="546"/>
                  </a:lnTo>
                  <a:lnTo>
                    <a:pt x="170" y="534"/>
                  </a:lnTo>
                  <a:lnTo>
                    <a:pt x="166" y="523"/>
                  </a:lnTo>
                  <a:lnTo>
                    <a:pt x="147" y="501"/>
                  </a:lnTo>
                  <a:lnTo>
                    <a:pt x="134" y="496"/>
                  </a:lnTo>
                  <a:lnTo>
                    <a:pt x="127" y="493"/>
                  </a:lnTo>
                  <a:lnTo>
                    <a:pt x="112" y="491"/>
                  </a:lnTo>
                  <a:lnTo>
                    <a:pt x="109" y="488"/>
                  </a:lnTo>
                  <a:lnTo>
                    <a:pt x="100" y="480"/>
                  </a:lnTo>
                  <a:lnTo>
                    <a:pt x="97" y="473"/>
                  </a:lnTo>
                  <a:lnTo>
                    <a:pt x="97" y="472"/>
                  </a:lnTo>
                  <a:lnTo>
                    <a:pt x="68" y="468"/>
                  </a:lnTo>
                  <a:lnTo>
                    <a:pt x="38" y="446"/>
                  </a:lnTo>
                  <a:lnTo>
                    <a:pt x="32" y="442"/>
                  </a:lnTo>
                  <a:lnTo>
                    <a:pt x="22" y="437"/>
                  </a:lnTo>
                  <a:lnTo>
                    <a:pt x="25" y="414"/>
                  </a:lnTo>
                  <a:lnTo>
                    <a:pt x="23" y="388"/>
                  </a:lnTo>
                  <a:lnTo>
                    <a:pt x="26" y="363"/>
                  </a:lnTo>
                  <a:lnTo>
                    <a:pt x="23" y="347"/>
                  </a:lnTo>
                  <a:lnTo>
                    <a:pt x="23" y="346"/>
                  </a:lnTo>
                  <a:lnTo>
                    <a:pt x="22" y="339"/>
                  </a:lnTo>
                  <a:lnTo>
                    <a:pt x="23" y="331"/>
                  </a:lnTo>
                  <a:lnTo>
                    <a:pt x="28" y="292"/>
                  </a:lnTo>
                  <a:lnTo>
                    <a:pt x="20" y="281"/>
                  </a:lnTo>
                  <a:lnTo>
                    <a:pt x="0" y="266"/>
                  </a:lnTo>
                  <a:lnTo>
                    <a:pt x="4" y="250"/>
                  </a:lnTo>
                  <a:lnTo>
                    <a:pt x="6" y="250"/>
                  </a:lnTo>
                  <a:lnTo>
                    <a:pt x="6" y="249"/>
                  </a:lnTo>
                  <a:lnTo>
                    <a:pt x="17" y="228"/>
                  </a:lnTo>
                  <a:lnTo>
                    <a:pt x="81" y="180"/>
                  </a:lnTo>
                  <a:lnTo>
                    <a:pt x="81" y="164"/>
                  </a:lnTo>
                  <a:lnTo>
                    <a:pt x="78" y="114"/>
                  </a:lnTo>
                  <a:lnTo>
                    <a:pt x="77" y="99"/>
                  </a:lnTo>
                  <a:lnTo>
                    <a:pt x="76" y="75"/>
                  </a:lnTo>
                  <a:lnTo>
                    <a:pt x="76" y="68"/>
                  </a:lnTo>
                  <a:lnTo>
                    <a:pt x="81" y="70"/>
                  </a:lnTo>
                  <a:lnTo>
                    <a:pt x="103" y="50"/>
                  </a:lnTo>
                  <a:lnTo>
                    <a:pt x="116" y="57"/>
                  </a:lnTo>
                  <a:lnTo>
                    <a:pt x="118" y="59"/>
                  </a:lnTo>
                  <a:lnTo>
                    <a:pt x="147" y="59"/>
                  </a:lnTo>
                  <a:lnTo>
                    <a:pt x="182" y="45"/>
                  </a:lnTo>
                  <a:lnTo>
                    <a:pt x="208" y="37"/>
                  </a:lnTo>
                  <a:lnTo>
                    <a:pt x="233" y="20"/>
                  </a:lnTo>
                  <a:lnTo>
                    <a:pt x="243" y="22"/>
                  </a:lnTo>
                  <a:lnTo>
                    <a:pt x="278" y="0"/>
                  </a:lnTo>
                  <a:lnTo>
                    <a:pt x="294" y="16"/>
                  </a:lnTo>
                  <a:lnTo>
                    <a:pt x="279" y="39"/>
                  </a:lnTo>
                  <a:lnTo>
                    <a:pt x="282" y="54"/>
                  </a:lnTo>
                  <a:lnTo>
                    <a:pt x="275" y="64"/>
                  </a:lnTo>
                  <a:lnTo>
                    <a:pt x="276" y="71"/>
                  </a:lnTo>
                  <a:lnTo>
                    <a:pt x="295" y="63"/>
                  </a:lnTo>
                  <a:lnTo>
                    <a:pt x="300" y="49"/>
                  </a:lnTo>
                  <a:lnTo>
                    <a:pt x="332" y="68"/>
                  </a:lnTo>
                  <a:lnTo>
                    <a:pt x="339" y="67"/>
                  </a:lnTo>
                  <a:lnTo>
                    <a:pt x="348" y="71"/>
                  </a:lnTo>
                  <a:lnTo>
                    <a:pt x="351" y="70"/>
                  </a:lnTo>
                  <a:lnTo>
                    <a:pt x="381" y="80"/>
                  </a:lnTo>
                  <a:lnTo>
                    <a:pt x="397" y="105"/>
                  </a:lnTo>
                  <a:lnTo>
                    <a:pt x="426" y="116"/>
                  </a:lnTo>
                  <a:lnTo>
                    <a:pt x="438" y="117"/>
                  </a:lnTo>
                  <a:lnTo>
                    <a:pt x="553" y="137"/>
                  </a:lnTo>
                  <a:lnTo>
                    <a:pt x="567" y="143"/>
                  </a:lnTo>
                  <a:lnTo>
                    <a:pt x="576" y="147"/>
                  </a:lnTo>
                  <a:lnTo>
                    <a:pt x="591" y="154"/>
                  </a:lnTo>
                  <a:lnTo>
                    <a:pt x="607" y="154"/>
                  </a:lnTo>
                  <a:lnTo>
                    <a:pt x="614" y="155"/>
                  </a:lnTo>
                  <a:lnTo>
                    <a:pt x="624" y="160"/>
                  </a:lnTo>
                  <a:lnTo>
                    <a:pt x="642" y="157"/>
                  </a:lnTo>
                  <a:lnTo>
                    <a:pt x="680" y="159"/>
                  </a:lnTo>
                  <a:lnTo>
                    <a:pt x="700" y="166"/>
                  </a:lnTo>
                  <a:lnTo>
                    <a:pt x="707" y="174"/>
                  </a:lnTo>
                  <a:lnTo>
                    <a:pt x="701" y="188"/>
                  </a:lnTo>
                  <a:lnTo>
                    <a:pt x="712" y="192"/>
                  </a:lnTo>
                  <a:lnTo>
                    <a:pt x="720" y="188"/>
                  </a:lnTo>
                  <a:lnTo>
                    <a:pt x="722" y="192"/>
                  </a:lnTo>
                  <a:lnTo>
                    <a:pt x="741" y="195"/>
                  </a:lnTo>
                  <a:lnTo>
                    <a:pt x="744" y="200"/>
                  </a:lnTo>
                  <a:lnTo>
                    <a:pt x="781" y="310"/>
                  </a:lnTo>
                  <a:lnTo>
                    <a:pt x="796" y="316"/>
                  </a:lnTo>
                  <a:lnTo>
                    <a:pt x="792" y="329"/>
                  </a:lnTo>
                  <a:lnTo>
                    <a:pt x="792" y="334"/>
                  </a:lnTo>
                  <a:lnTo>
                    <a:pt x="773" y="342"/>
                  </a:lnTo>
                  <a:lnTo>
                    <a:pt x="745" y="389"/>
                  </a:lnTo>
                  <a:lnTo>
                    <a:pt x="745" y="400"/>
                  </a:lnTo>
                  <a:lnTo>
                    <a:pt x="744" y="413"/>
                  </a:lnTo>
                  <a:lnTo>
                    <a:pt x="762" y="413"/>
                  </a:lnTo>
                  <a:lnTo>
                    <a:pt x="778" y="404"/>
                  </a:lnTo>
                  <a:lnTo>
                    <a:pt x="780" y="401"/>
                  </a:lnTo>
                  <a:lnTo>
                    <a:pt x="783" y="397"/>
                  </a:lnTo>
                  <a:lnTo>
                    <a:pt x="787" y="383"/>
                  </a:lnTo>
                  <a:lnTo>
                    <a:pt x="813" y="358"/>
                  </a:lnTo>
                  <a:lnTo>
                    <a:pt x="841" y="317"/>
                  </a:lnTo>
                  <a:lnTo>
                    <a:pt x="845" y="304"/>
                  </a:lnTo>
                  <a:lnTo>
                    <a:pt x="863" y="287"/>
                  </a:lnTo>
                  <a:lnTo>
                    <a:pt x="863" y="279"/>
                  </a:lnTo>
                  <a:lnTo>
                    <a:pt x="879" y="268"/>
                  </a:lnTo>
                  <a:lnTo>
                    <a:pt x="883" y="279"/>
                  </a:lnTo>
                  <a:lnTo>
                    <a:pt x="837" y="392"/>
                  </a:lnTo>
                  <a:lnTo>
                    <a:pt x="837" y="393"/>
                  </a:lnTo>
                  <a:lnTo>
                    <a:pt x="824" y="427"/>
                  </a:lnTo>
                  <a:lnTo>
                    <a:pt x="819" y="460"/>
                  </a:lnTo>
                  <a:lnTo>
                    <a:pt x="825" y="475"/>
                  </a:lnTo>
                  <a:lnTo>
                    <a:pt x="803" y="525"/>
                  </a:lnTo>
                  <a:lnTo>
                    <a:pt x="800" y="546"/>
                  </a:lnTo>
                  <a:lnTo>
                    <a:pt x="808" y="573"/>
                  </a:lnTo>
                  <a:lnTo>
                    <a:pt x="803" y="598"/>
                  </a:lnTo>
                  <a:lnTo>
                    <a:pt x="797" y="614"/>
                  </a:lnTo>
                  <a:lnTo>
                    <a:pt x="799" y="622"/>
                  </a:lnTo>
                  <a:lnTo>
                    <a:pt x="789" y="647"/>
                  </a:lnTo>
                  <a:lnTo>
                    <a:pt x="786" y="671"/>
                  </a:lnTo>
                  <a:lnTo>
                    <a:pt x="790" y="683"/>
                  </a:lnTo>
                  <a:lnTo>
                    <a:pt x="790" y="694"/>
                  </a:lnTo>
                  <a:lnTo>
                    <a:pt x="796" y="718"/>
                  </a:lnTo>
                  <a:lnTo>
                    <a:pt x="808" y="748"/>
                  </a:lnTo>
                  <a:lnTo>
                    <a:pt x="816" y="764"/>
                  </a:lnTo>
                  <a:lnTo>
                    <a:pt x="815" y="781"/>
                  </a:lnTo>
                  <a:lnTo>
                    <a:pt x="813" y="789"/>
                  </a:lnTo>
                  <a:lnTo>
                    <a:pt x="819" y="814"/>
                  </a:lnTo>
                  <a:lnTo>
                    <a:pt x="789" y="817"/>
                  </a:lnTo>
                  <a:lnTo>
                    <a:pt x="770" y="818"/>
                  </a:lnTo>
                  <a:lnTo>
                    <a:pt x="758" y="819"/>
                  </a:lnTo>
                  <a:lnTo>
                    <a:pt x="749" y="819"/>
                  </a:lnTo>
                  <a:lnTo>
                    <a:pt x="748" y="821"/>
                  </a:lnTo>
                  <a:lnTo>
                    <a:pt x="741" y="821"/>
                  </a:lnTo>
                  <a:lnTo>
                    <a:pt x="693" y="825"/>
                  </a:lnTo>
                  <a:lnTo>
                    <a:pt x="684" y="826"/>
                  </a:lnTo>
                  <a:lnTo>
                    <a:pt x="680" y="826"/>
                  </a:lnTo>
                  <a:lnTo>
                    <a:pt x="672" y="827"/>
                  </a:lnTo>
                  <a:lnTo>
                    <a:pt x="671" y="827"/>
                  </a:lnTo>
                  <a:lnTo>
                    <a:pt x="668" y="827"/>
                  </a:lnTo>
                  <a:close/>
                </a:path>
              </a:pathLst>
            </a:custGeom>
            <a:solidFill>
              <a:srgbClr val="4BACC6"/>
            </a:solidFill>
            <a:ln w="1651">
              <a:solidFill>
                <a:srgbClr val="000000"/>
              </a:solidFill>
              <a:round/>
              <a:headEnd/>
              <a:tailEnd/>
            </a:ln>
          </p:spPr>
          <p:txBody>
            <a:bodyPr/>
            <a:lstStyle/>
            <a:p>
              <a:endParaRPr lang="en-US"/>
            </a:p>
          </p:txBody>
        </p:sp>
        <p:sp>
          <p:nvSpPr>
            <p:cNvPr id="20533" name="Freeform 52"/>
            <p:cNvSpPr>
              <a:spLocks/>
            </p:cNvSpPr>
            <p:nvPr/>
          </p:nvSpPr>
          <p:spPr bwMode="auto">
            <a:xfrm>
              <a:off x="5561013" y="2525713"/>
              <a:ext cx="533400" cy="852488"/>
            </a:xfrm>
            <a:custGeom>
              <a:avLst/>
              <a:gdLst>
                <a:gd name="T0" fmla="*/ 5565 w 671"/>
                <a:gd name="T1" fmla="*/ 357981 h 1074"/>
                <a:gd name="T2" fmla="*/ 12719 w 671"/>
                <a:gd name="T3" fmla="*/ 324644 h 1074"/>
                <a:gd name="T4" fmla="*/ 43721 w 671"/>
                <a:gd name="T5" fmla="*/ 304800 h 1074"/>
                <a:gd name="T6" fmla="*/ 53261 w 671"/>
                <a:gd name="T7" fmla="*/ 232569 h 1074"/>
                <a:gd name="T8" fmla="*/ 49286 w 671"/>
                <a:gd name="T9" fmla="*/ 192088 h 1074"/>
                <a:gd name="T10" fmla="*/ 131959 w 671"/>
                <a:gd name="T11" fmla="*/ 141288 h 1074"/>
                <a:gd name="T12" fmla="*/ 147063 w 671"/>
                <a:gd name="T13" fmla="*/ 118269 h 1074"/>
                <a:gd name="T14" fmla="*/ 147063 w 671"/>
                <a:gd name="T15" fmla="*/ 92869 h 1074"/>
                <a:gd name="T16" fmla="*/ 115265 w 671"/>
                <a:gd name="T17" fmla="*/ 66675 h 1074"/>
                <a:gd name="T18" fmla="*/ 81083 w 671"/>
                <a:gd name="T19" fmla="*/ 26194 h 1074"/>
                <a:gd name="T20" fmla="*/ 107316 w 671"/>
                <a:gd name="T21" fmla="*/ 23019 h 1074"/>
                <a:gd name="T22" fmla="*/ 175680 w 671"/>
                <a:gd name="T23" fmla="*/ 19050 h 1074"/>
                <a:gd name="T24" fmla="*/ 233710 w 671"/>
                <a:gd name="T25" fmla="*/ 15875 h 1074"/>
                <a:gd name="T26" fmla="*/ 251994 w 671"/>
                <a:gd name="T27" fmla="*/ 14288 h 1074"/>
                <a:gd name="T28" fmla="*/ 307639 w 671"/>
                <a:gd name="T29" fmla="*/ 10319 h 1074"/>
                <a:gd name="T30" fmla="*/ 319563 w 671"/>
                <a:gd name="T31" fmla="*/ 9525 h 1074"/>
                <a:gd name="T32" fmla="*/ 373618 w 671"/>
                <a:gd name="T33" fmla="*/ 5556 h 1074"/>
                <a:gd name="T34" fmla="*/ 406211 w 671"/>
                <a:gd name="T35" fmla="*/ 2381 h 1074"/>
                <a:gd name="T36" fmla="*/ 440393 w 671"/>
                <a:gd name="T37" fmla="*/ 50800 h 1074"/>
                <a:gd name="T38" fmla="*/ 480140 w 671"/>
                <a:gd name="T39" fmla="*/ 138906 h 1074"/>
                <a:gd name="T40" fmla="*/ 483319 w 671"/>
                <a:gd name="T41" fmla="*/ 173038 h 1074"/>
                <a:gd name="T42" fmla="*/ 487294 w 671"/>
                <a:gd name="T43" fmla="*/ 198438 h 1074"/>
                <a:gd name="T44" fmla="*/ 490474 w 671"/>
                <a:gd name="T45" fmla="*/ 223044 h 1074"/>
                <a:gd name="T46" fmla="*/ 497628 w 671"/>
                <a:gd name="T47" fmla="*/ 288925 h 1074"/>
                <a:gd name="T48" fmla="*/ 501603 w 671"/>
                <a:gd name="T49" fmla="*/ 327819 h 1074"/>
                <a:gd name="T50" fmla="*/ 508757 w 671"/>
                <a:gd name="T51" fmla="*/ 393700 h 1074"/>
                <a:gd name="T52" fmla="*/ 515911 w 671"/>
                <a:gd name="T53" fmla="*/ 451644 h 1074"/>
                <a:gd name="T54" fmla="*/ 511142 w 671"/>
                <a:gd name="T55" fmla="*/ 490538 h 1074"/>
                <a:gd name="T56" fmla="*/ 518296 w 671"/>
                <a:gd name="T57" fmla="*/ 529432 h 1074"/>
                <a:gd name="T58" fmla="*/ 527041 w 671"/>
                <a:gd name="T59" fmla="*/ 550863 h 1074"/>
                <a:gd name="T60" fmla="*/ 514322 w 671"/>
                <a:gd name="T61" fmla="*/ 606425 h 1074"/>
                <a:gd name="T62" fmla="*/ 482524 w 671"/>
                <a:gd name="T63" fmla="*/ 648494 h 1074"/>
                <a:gd name="T64" fmla="*/ 482524 w 671"/>
                <a:gd name="T65" fmla="*/ 666750 h 1074"/>
                <a:gd name="T66" fmla="*/ 480140 w 671"/>
                <a:gd name="T67" fmla="*/ 716757 h 1074"/>
                <a:gd name="T68" fmla="*/ 472190 w 671"/>
                <a:gd name="T69" fmla="*/ 753269 h 1074"/>
                <a:gd name="T70" fmla="*/ 444368 w 671"/>
                <a:gd name="T71" fmla="*/ 781844 h 1074"/>
                <a:gd name="T72" fmla="*/ 427674 w 671"/>
                <a:gd name="T73" fmla="*/ 806450 h 1074"/>
                <a:gd name="T74" fmla="*/ 422109 w 671"/>
                <a:gd name="T75" fmla="*/ 834232 h 1074"/>
                <a:gd name="T76" fmla="*/ 361694 w 671"/>
                <a:gd name="T77" fmla="*/ 815975 h 1074"/>
                <a:gd name="T78" fmla="*/ 345001 w 671"/>
                <a:gd name="T79" fmla="*/ 851694 h 1074"/>
                <a:gd name="T80" fmla="*/ 315588 w 671"/>
                <a:gd name="T81" fmla="*/ 848519 h 1074"/>
                <a:gd name="T82" fmla="*/ 294125 w 671"/>
                <a:gd name="T83" fmla="*/ 808038 h 1074"/>
                <a:gd name="T84" fmla="*/ 289356 w 671"/>
                <a:gd name="T85" fmla="*/ 769144 h 1074"/>
                <a:gd name="T86" fmla="*/ 266303 w 671"/>
                <a:gd name="T87" fmla="*/ 735013 h 1074"/>
                <a:gd name="T88" fmla="*/ 220991 w 671"/>
                <a:gd name="T89" fmla="*/ 712788 h 1074"/>
                <a:gd name="T90" fmla="*/ 186014 w 671"/>
                <a:gd name="T91" fmla="*/ 691357 h 1074"/>
                <a:gd name="T92" fmla="*/ 170911 w 671"/>
                <a:gd name="T93" fmla="*/ 651669 h 1074"/>
                <a:gd name="T94" fmla="*/ 180450 w 671"/>
                <a:gd name="T95" fmla="*/ 626269 h 1074"/>
                <a:gd name="T96" fmla="*/ 188399 w 671"/>
                <a:gd name="T97" fmla="*/ 590550 h 1074"/>
                <a:gd name="T98" fmla="*/ 193169 w 671"/>
                <a:gd name="T99" fmla="*/ 577850 h 1074"/>
                <a:gd name="T100" fmla="*/ 159782 w 671"/>
                <a:gd name="T101" fmla="*/ 565944 h 1074"/>
                <a:gd name="T102" fmla="*/ 122420 w 671"/>
                <a:gd name="T103" fmla="*/ 570707 h 1074"/>
                <a:gd name="T104" fmla="*/ 107316 w 671"/>
                <a:gd name="T105" fmla="*/ 520700 h 1074"/>
                <a:gd name="T106" fmla="*/ 58030 w 671"/>
                <a:gd name="T107" fmla="*/ 481013 h 1074"/>
                <a:gd name="T108" fmla="*/ 35772 w 671"/>
                <a:gd name="T109" fmla="*/ 463550 h 1074"/>
                <a:gd name="T110" fmla="*/ 23053 w 671"/>
                <a:gd name="T111" fmla="*/ 450057 h 1074"/>
                <a:gd name="T112" fmla="*/ 7154 w 671"/>
                <a:gd name="T113" fmla="*/ 414338 h 10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71"/>
                <a:gd name="T172" fmla="*/ 0 h 1074"/>
                <a:gd name="T173" fmla="*/ 671 w 671"/>
                <a:gd name="T174" fmla="*/ 1074 h 10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71" h="1074">
                  <a:moveTo>
                    <a:pt x="0" y="483"/>
                  </a:moveTo>
                  <a:lnTo>
                    <a:pt x="0" y="475"/>
                  </a:lnTo>
                  <a:lnTo>
                    <a:pt x="1" y="473"/>
                  </a:lnTo>
                  <a:lnTo>
                    <a:pt x="7" y="451"/>
                  </a:lnTo>
                  <a:lnTo>
                    <a:pt x="10" y="450"/>
                  </a:lnTo>
                  <a:lnTo>
                    <a:pt x="12" y="448"/>
                  </a:lnTo>
                  <a:lnTo>
                    <a:pt x="19" y="444"/>
                  </a:lnTo>
                  <a:lnTo>
                    <a:pt x="16" y="409"/>
                  </a:lnTo>
                  <a:lnTo>
                    <a:pt x="45" y="396"/>
                  </a:lnTo>
                  <a:lnTo>
                    <a:pt x="52" y="392"/>
                  </a:lnTo>
                  <a:lnTo>
                    <a:pt x="54" y="389"/>
                  </a:lnTo>
                  <a:lnTo>
                    <a:pt x="55" y="384"/>
                  </a:lnTo>
                  <a:lnTo>
                    <a:pt x="55" y="373"/>
                  </a:lnTo>
                  <a:lnTo>
                    <a:pt x="77" y="323"/>
                  </a:lnTo>
                  <a:lnTo>
                    <a:pt x="76" y="310"/>
                  </a:lnTo>
                  <a:lnTo>
                    <a:pt x="67" y="293"/>
                  </a:lnTo>
                  <a:lnTo>
                    <a:pt x="48" y="277"/>
                  </a:lnTo>
                  <a:lnTo>
                    <a:pt x="52" y="262"/>
                  </a:lnTo>
                  <a:lnTo>
                    <a:pt x="54" y="252"/>
                  </a:lnTo>
                  <a:lnTo>
                    <a:pt x="62" y="242"/>
                  </a:lnTo>
                  <a:lnTo>
                    <a:pt x="96" y="235"/>
                  </a:lnTo>
                  <a:lnTo>
                    <a:pt x="140" y="220"/>
                  </a:lnTo>
                  <a:lnTo>
                    <a:pt x="158" y="208"/>
                  </a:lnTo>
                  <a:lnTo>
                    <a:pt x="166" y="178"/>
                  </a:lnTo>
                  <a:lnTo>
                    <a:pt x="167" y="174"/>
                  </a:lnTo>
                  <a:lnTo>
                    <a:pt x="174" y="167"/>
                  </a:lnTo>
                  <a:lnTo>
                    <a:pt x="176" y="167"/>
                  </a:lnTo>
                  <a:lnTo>
                    <a:pt x="185" y="149"/>
                  </a:lnTo>
                  <a:lnTo>
                    <a:pt x="188" y="138"/>
                  </a:lnTo>
                  <a:lnTo>
                    <a:pt x="188" y="124"/>
                  </a:lnTo>
                  <a:lnTo>
                    <a:pt x="188" y="122"/>
                  </a:lnTo>
                  <a:lnTo>
                    <a:pt x="185" y="117"/>
                  </a:lnTo>
                  <a:lnTo>
                    <a:pt x="182" y="100"/>
                  </a:lnTo>
                  <a:lnTo>
                    <a:pt x="164" y="92"/>
                  </a:lnTo>
                  <a:lnTo>
                    <a:pt x="157" y="88"/>
                  </a:lnTo>
                  <a:lnTo>
                    <a:pt x="145" y="84"/>
                  </a:lnTo>
                  <a:lnTo>
                    <a:pt x="141" y="79"/>
                  </a:lnTo>
                  <a:lnTo>
                    <a:pt x="129" y="54"/>
                  </a:lnTo>
                  <a:lnTo>
                    <a:pt x="106" y="41"/>
                  </a:lnTo>
                  <a:lnTo>
                    <a:pt x="102" y="33"/>
                  </a:lnTo>
                  <a:lnTo>
                    <a:pt x="102" y="32"/>
                  </a:lnTo>
                  <a:lnTo>
                    <a:pt x="110" y="32"/>
                  </a:lnTo>
                  <a:lnTo>
                    <a:pt x="128" y="30"/>
                  </a:lnTo>
                  <a:lnTo>
                    <a:pt x="135" y="29"/>
                  </a:lnTo>
                  <a:lnTo>
                    <a:pt x="180" y="26"/>
                  </a:lnTo>
                  <a:lnTo>
                    <a:pt x="193" y="25"/>
                  </a:lnTo>
                  <a:lnTo>
                    <a:pt x="212" y="25"/>
                  </a:lnTo>
                  <a:lnTo>
                    <a:pt x="221" y="24"/>
                  </a:lnTo>
                  <a:lnTo>
                    <a:pt x="227" y="24"/>
                  </a:lnTo>
                  <a:lnTo>
                    <a:pt x="259" y="21"/>
                  </a:lnTo>
                  <a:lnTo>
                    <a:pt x="279" y="20"/>
                  </a:lnTo>
                  <a:lnTo>
                    <a:pt x="294" y="20"/>
                  </a:lnTo>
                  <a:lnTo>
                    <a:pt x="295" y="20"/>
                  </a:lnTo>
                  <a:lnTo>
                    <a:pt x="298" y="20"/>
                  </a:lnTo>
                  <a:lnTo>
                    <a:pt x="300" y="18"/>
                  </a:lnTo>
                  <a:lnTo>
                    <a:pt x="317" y="18"/>
                  </a:lnTo>
                  <a:lnTo>
                    <a:pt x="351" y="16"/>
                  </a:lnTo>
                  <a:lnTo>
                    <a:pt x="365" y="14"/>
                  </a:lnTo>
                  <a:lnTo>
                    <a:pt x="375" y="14"/>
                  </a:lnTo>
                  <a:lnTo>
                    <a:pt x="387" y="13"/>
                  </a:lnTo>
                  <a:lnTo>
                    <a:pt x="390" y="13"/>
                  </a:lnTo>
                  <a:lnTo>
                    <a:pt x="393" y="13"/>
                  </a:lnTo>
                  <a:lnTo>
                    <a:pt x="394" y="13"/>
                  </a:lnTo>
                  <a:lnTo>
                    <a:pt x="402" y="12"/>
                  </a:lnTo>
                  <a:lnTo>
                    <a:pt x="406" y="12"/>
                  </a:lnTo>
                  <a:lnTo>
                    <a:pt x="415" y="11"/>
                  </a:lnTo>
                  <a:lnTo>
                    <a:pt x="463" y="7"/>
                  </a:lnTo>
                  <a:lnTo>
                    <a:pt x="470" y="7"/>
                  </a:lnTo>
                  <a:lnTo>
                    <a:pt x="471" y="5"/>
                  </a:lnTo>
                  <a:lnTo>
                    <a:pt x="480" y="5"/>
                  </a:lnTo>
                  <a:lnTo>
                    <a:pt x="492" y="4"/>
                  </a:lnTo>
                  <a:lnTo>
                    <a:pt x="511" y="3"/>
                  </a:lnTo>
                  <a:lnTo>
                    <a:pt x="541" y="0"/>
                  </a:lnTo>
                  <a:lnTo>
                    <a:pt x="543" y="22"/>
                  </a:lnTo>
                  <a:lnTo>
                    <a:pt x="544" y="46"/>
                  </a:lnTo>
                  <a:lnTo>
                    <a:pt x="554" y="64"/>
                  </a:lnTo>
                  <a:lnTo>
                    <a:pt x="575" y="92"/>
                  </a:lnTo>
                  <a:lnTo>
                    <a:pt x="585" y="116"/>
                  </a:lnTo>
                  <a:lnTo>
                    <a:pt x="601" y="146"/>
                  </a:lnTo>
                  <a:lnTo>
                    <a:pt x="604" y="175"/>
                  </a:lnTo>
                  <a:lnTo>
                    <a:pt x="605" y="180"/>
                  </a:lnTo>
                  <a:lnTo>
                    <a:pt x="605" y="192"/>
                  </a:lnTo>
                  <a:lnTo>
                    <a:pt x="608" y="210"/>
                  </a:lnTo>
                  <a:lnTo>
                    <a:pt x="608" y="218"/>
                  </a:lnTo>
                  <a:lnTo>
                    <a:pt x="610" y="225"/>
                  </a:lnTo>
                  <a:lnTo>
                    <a:pt x="610" y="229"/>
                  </a:lnTo>
                  <a:lnTo>
                    <a:pt x="611" y="234"/>
                  </a:lnTo>
                  <a:lnTo>
                    <a:pt x="613" y="250"/>
                  </a:lnTo>
                  <a:lnTo>
                    <a:pt x="614" y="258"/>
                  </a:lnTo>
                  <a:lnTo>
                    <a:pt x="614" y="266"/>
                  </a:lnTo>
                  <a:lnTo>
                    <a:pt x="615" y="280"/>
                  </a:lnTo>
                  <a:lnTo>
                    <a:pt x="617" y="281"/>
                  </a:lnTo>
                  <a:lnTo>
                    <a:pt x="617" y="292"/>
                  </a:lnTo>
                  <a:lnTo>
                    <a:pt x="623" y="333"/>
                  </a:lnTo>
                  <a:lnTo>
                    <a:pt x="624" y="354"/>
                  </a:lnTo>
                  <a:lnTo>
                    <a:pt x="626" y="364"/>
                  </a:lnTo>
                  <a:lnTo>
                    <a:pt x="627" y="380"/>
                  </a:lnTo>
                  <a:lnTo>
                    <a:pt x="627" y="383"/>
                  </a:lnTo>
                  <a:lnTo>
                    <a:pt x="629" y="396"/>
                  </a:lnTo>
                  <a:lnTo>
                    <a:pt x="631" y="413"/>
                  </a:lnTo>
                  <a:lnTo>
                    <a:pt x="634" y="446"/>
                  </a:lnTo>
                  <a:lnTo>
                    <a:pt x="634" y="450"/>
                  </a:lnTo>
                  <a:lnTo>
                    <a:pt x="636" y="462"/>
                  </a:lnTo>
                  <a:lnTo>
                    <a:pt x="640" y="496"/>
                  </a:lnTo>
                  <a:lnTo>
                    <a:pt x="642" y="510"/>
                  </a:lnTo>
                  <a:lnTo>
                    <a:pt x="645" y="533"/>
                  </a:lnTo>
                  <a:lnTo>
                    <a:pt x="646" y="550"/>
                  </a:lnTo>
                  <a:lnTo>
                    <a:pt x="649" y="569"/>
                  </a:lnTo>
                  <a:lnTo>
                    <a:pt x="649" y="575"/>
                  </a:lnTo>
                  <a:lnTo>
                    <a:pt x="652" y="598"/>
                  </a:lnTo>
                  <a:lnTo>
                    <a:pt x="642" y="617"/>
                  </a:lnTo>
                  <a:lnTo>
                    <a:pt x="643" y="618"/>
                  </a:lnTo>
                  <a:lnTo>
                    <a:pt x="646" y="617"/>
                  </a:lnTo>
                  <a:lnTo>
                    <a:pt x="640" y="636"/>
                  </a:lnTo>
                  <a:lnTo>
                    <a:pt x="642" y="647"/>
                  </a:lnTo>
                  <a:lnTo>
                    <a:pt x="652" y="667"/>
                  </a:lnTo>
                  <a:lnTo>
                    <a:pt x="663" y="684"/>
                  </a:lnTo>
                  <a:lnTo>
                    <a:pt x="659" y="688"/>
                  </a:lnTo>
                  <a:lnTo>
                    <a:pt x="659" y="690"/>
                  </a:lnTo>
                  <a:lnTo>
                    <a:pt x="663" y="694"/>
                  </a:lnTo>
                  <a:lnTo>
                    <a:pt x="671" y="715"/>
                  </a:lnTo>
                  <a:lnTo>
                    <a:pt x="653" y="747"/>
                  </a:lnTo>
                  <a:lnTo>
                    <a:pt x="649" y="751"/>
                  </a:lnTo>
                  <a:lnTo>
                    <a:pt x="647" y="764"/>
                  </a:lnTo>
                  <a:lnTo>
                    <a:pt x="636" y="771"/>
                  </a:lnTo>
                  <a:lnTo>
                    <a:pt x="637" y="781"/>
                  </a:lnTo>
                  <a:lnTo>
                    <a:pt x="633" y="790"/>
                  </a:lnTo>
                  <a:lnTo>
                    <a:pt x="607" y="817"/>
                  </a:lnTo>
                  <a:lnTo>
                    <a:pt x="601" y="815"/>
                  </a:lnTo>
                  <a:lnTo>
                    <a:pt x="602" y="817"/>
                  </a:lnTo>
                  <a:lnTo>
                    <a:pt x="602" y="821"/>
                  </a:lnTo>
                  <a:lnTo>
                    <a:pt x="607" y="840"/>
                  </a:lnTo>
                  <a:lnTo>
                    <a:pt x="604" y="855"/>
                  </a:lnTo>
                  <a:lnTo>
                    <a:pt x="592" y="888"/>
                  </a:lnTo>
                  <a:lnTo>
                    <a:pt x="595" y="890"/>
                  </a:lnTo>
                  <a:lnTo>
                    <a:pt x="604" y="903"/>
                  </a:lnTo>
                  <a:lnTo>
                    <a:pt x="591" y="923"/>
                  </a:lnTo>
                  <a:lnTo>
                    <a:pt x="588" y="939"/>
                  </a:lnTo>
                  <a:lnTo>
                    <a:pt x="592" y="949"/>
                  </a:lnTo>
                  <a:lnTo>
                    <a:pt x="594" y="949"/>
                  </a:lnTo>
                  <a:lnTo>
                    <a:pt x="605" y="961"/>
                  </a:lnTo>
                  <a:lnTo>
                    <a:pt x="595" y="969"/>
                  </a:lnTo>
                  <a:lnTo>
                    <a:pt x="575" y="973"/>
                  </a:lnTo>
                  <a:lnTo>
                    <a:pt x="559" y="985"/>
                  </a:lnTo>
                  <a:lnTo>
                    <a:pt x="557" y="985"/>
                  </a:lnTo>
                  <a:lnTo>
                    <a:pt x="556" y="985"/>
                  </a:lnTo>
                  <a:lnTo>
                    <a:pt x="549" y="982"/>
                  </a:lnTo>
                  <a:lnTo>
                    <a:pt x="538" y="1016"/>
                  </a:lnTo>
                  <a:lnTo>
                    <a:pt x="551" y="1040"/>
                  </a:lnTo>
                  <a:lnTo>
                    <a:pt x="543" y="1051"/>
                  </a:lnTo>
                  <a:lnTo>
                    <a:pt x="541" y="1052"/>
                  </a:lnTo>
                  <a:lnTo>
                    <a:pt x="531" y="1051"/>
                  </a:lnTo>
                  <a:lnTo>
                    <a:pt x="519" y="1043"/>
                  </a:lnTo>
                  <a:lnTo>
                    <a:pt x="499" y="1039"/>
                  </a:lnTo>
                  <a:lnTo>
                    <a:pt x="467" y="1027"/>
                  </a:lnTo>
                  <a:lnTo>
                    <a:pt x="455" y="1028"/>
                  </a:lnTo>
                  <a:lnTo>
                    <a:pt x="435" y="1055"/>
                  </a:lnTo>
                  <a:lnTo>
                    <a:pt x="431" y="1061"/>
                  </a:lnTo>
                  <a:lnTo>
                    <a:pt x="429" y="1065"/>
                  </a:lnTo>
                  <a:lnTo>
                    <a:pt x="434" y="1073"/>
                  </a:lnTo>
                  <a:lnTo>
                    <a:pt x="416" y="1061"/>
                  </a:lnTo>
                  <a:lnTo>
                    <a:pt x="416" y="1074"/>
                  </a:lnTo>
                  <a:lnTo>
                    <a:pt x="407" y="1074"/>
                  </a:lnTo>
                  <a:lnTo>
                    <a:pt x="397" y="1069"/>
                  </a:lnTo>
                  <a:lnTo>
                    <a:pt x="380" y="1030"/>
                  </a:lnTo>
                  <a:lnTo>
                    <a:pt x="374" y="1030"/>
                  </a:lnTo>
                  <a:lnTo>
                    <a:pt x="372" y="1030"/>
                  </a:lnTo>
                  <a:lnTo>
                    <a:pt x="370" y="1018"/>
                  </a:lnTo>
                  <a:lnTo>
                    <a:pt x="374" y="1014"/>
                  </a:lnTo>
                  <a:lnTo>
                    <a:pt x="378" y="1013"/>
                  </a:lnTo>
                  <a:lnTo>
                    <a:pt x="383" y="1005"/>
                  </a:lnTo>
                  <a:lnTo>
                    <a:pt x="364" y="969"/>
                  </a:lnTo>
                  <a:lnTo>
                    <a:pt x="364" y="968"/>
                  </a:lnTo>
                  <a:lnTo>
                    <a:pt x="367" y="959"/>
                  </a:lnTo>
                  <a:lnTo>
                    <a:pt x="337" y="935"/>
                  </a:lnTo>
                  <a:lnTo>
                    <a:pt x="335" y="926"/>
                  </a:lnTo>
                  <a:lnTo>
                    <a:pt x="313" y="913"/>
                  </a:lnTo>
                  <a:lnTo>
                    <a:pt x="300" y="913"/>
                  </a:lnTo>
                  <a:lnTo>
                    <a:pt x="289" y="915"/>
                  </a:lnTo>
                  <a:lnTo>
                    <a:pt x="278" y="898"/>
                  </a:lnTo>
                  <a:lnTo>
                    <a:pt x="256" y="881"/>
                  </a:lnTo>
                  <a:lnTo>
                    <a:pt x="241" y="877"/>
                  </a:lnTo>
                  <a:lnTo>
                    <a:pt x="234" y="872"/>
                  </a:lnTo>
                  <a:lnTo>
                    <a:pt x="234" y="871"/>
                  </a:lnTo>
                  <a:lnTo>
                    <a:pt x="234" y="869"/>
                  </a:lnTo>
                  <a:lnTo>
                    <a:pt x="215" y="852"/>
                  </a:lnTo>
                  <a:lnTo>
                    <a:pt x="212" y="847"/>
                  </a:lnTo>
                  <a:lnTo>
                    <a:pt x="215" y="821"/>
                  </a:lnTo>
                  <a:lnTo>
                    <a:pt x="224" y="798"/>
                  </a:lnTo>
                  <a:lnTo>
                    <a:pt x="225" y="794"/>
                  </a:lnTo>
                  <a:lnTo>
                    <a:pt x="227" y="792"/>
                  </a:lnTo>
                  <a:lnTo>
                    <a:pt x="227" y="789"/>
                  </a:lnTo>
                  <a:lnTo>
                    <a:pt x="237" y="773"/>
                  </a:lnTo>
                  <a:lnTo>
                    <a:pt x="237" y="767"/>
                  </a:lnTo>
                  <a:lnTo>
                    <a:pt x="236" y="748"/>
                  </a:lnTo>
                  <a:lnTo>
                    <a:pt x="237" y="744"/>
                  </a:lnTo>
                  <a:lnTo>
                    <a:pt x="243" y="739"/>
                  </a:lnTo>
                  <a:lnTo>
                    <a:pt x="244" y="739"/>
                  </a:lnTo>
                  <a:lnTo>
                    <a:pt x="244" y="738"/>
                  </a:lnTo>
                  <a:lnTo>
                    <a:pt x="243" y="728"/>
                  </a:lnTo>
                  <a:lnTo>
                    <a:pt x="221" y="717"/>
                  </a:lnTo>
                  <a:lnTo>
                    <a:pt x="217" y="717"/>
                  </a:lnTo>
                  <a:lnTo>
                    <a:pt x="207" y="715"/>
                  </a:lnTo>
                  <a:lnTo>
                    <a:pt x="201" y="713"/>
                  </a:lnTo>
                  <a:lnTo>
                    <a:pt x="188" y="710"/>
                  </a:lnTo>
                  <a:lnTo>
                    <a:pt x="174" y="728"/>
                  </a:lnTo>
                  <a:lnTo>
                    <a:pt x="169" y="730"/>
                  </a:lnTo>
                  <a:lnTo>
                    <a:pt x="154" y="719"/>
                  </a:lnTo>
                  <a:lnTo>
                    <a:pt x="150" y="706"/>
                  </a:lnTo>
                  <a:lnTo>
                    <a:pt x="147" y="682"/>
                  </a:lnTo>
                  <a:lnTo>
                    <a:pt x="140" y="664"/>
                  </a:lnTo>
                  <a:lnTo>
                    <a:pt x="135" y="656"/>
                  </a:lnTo>
                  <a:lnTo>
                    <a:pt x="119" y="642"/>
                  </a:lnTo>
                  <a:lnTo>
                    <a:pt x="103" y="633"/>
                  </a:lnTo>
                  <a:lnTo>
                    <a:pt x="92" y="627"/>
                  </a:lnTo>
                  <a:lnTo>
                    <a:pt x="73" y="606"/>
                  </a:lnTo>
                  <a:lnTo>
                    <a:pt x="65" y="605"/>
                  </a:lnTo>
                  <a:lnTo>
                    <a:pt x="61" y="596"/>
                  </a:lnTo>
                  <a:lnTo>
                    <a:pt x="46" y="586"/>
                  </a:lnTo>
                  <a:lnTo>
                    <a:pt x="45" y="584"/>
                  </a:lnTo>
                  <a:lnTo>
                    <a:pt x="39" y="581"/>
                  </a:lnTo>
                  <a:lnTo>
                    <a:pt x="38" y="580"/>
                  </a:lnTo>
                  <a:lnTo>
                    <a:pt x="28" y="568"/>
                  </a:lnTo>
                  <a:lnTo>
                    <a:pt x="29" y="567"/>
                  </a:lnTo>
                  <a:lnTo>
                    <a:pt x="26" y="558"/>
                  </a:lnTo>
                  <a:lnTo>
                    <a:pt x="14" y="546"/>
                  </a:lnTo>
                  <a:lnTo>
                    <a:pt x="14" y="531"/>
                  </a:lnTo>
                  <a:lnTo>
                    <a:pt x="9" y="522"/>
                  </a:lnTo>
                  <a:lnTo>
                    <a:pt x="0" y="498"/>
                  </a:lnTo>
                  <a:lnTo>
                    <a:pt x="0" y="483"/>
                  </a:lnTo>
                  <a:close/>
                </a:path>
              </a:pathLst>
            </a:custGeom>
            <a:solidFill>
              <a:srgbClr val="8064A2"/>
            </a:solidFill>
            <a:ln w="1651">
              <a:solidFill>
                <a:srgbClr val="000000"/>
              </a:solidFill>
              <a:round/>
              <a:headEnd/>
              <a:tailEnd/>
            </a:ln>
          </p:spPr>
          <p:txBody>
            <a:bodyPr/>
            <a:lstStyle/>
            <a:p>
              <a:endParaRPr lang="en-US"/>
            </a:p>
          </p:txBody>
        </p:sp>
        <p:sp>
          <p:nvSpPr>
            <p:cNvPr id="20534" name="Freeform 53"/>
            <p:cNvSpPr>
              <a:spLocks/>
            </p:cNvSpPr>
            <p:nvPr/>
          </p:nvSpPr>
          <p:spPr bwMode="auto">
            <a:xfrm>
              <a:off x="4906963" y="2403475"/>
              <a:ext cx="803275" cy="477838"/>
            </a:xfrm>
            <a:custGeom>
              <a:avLst/>
              <a:gdLst>
                <a:gd name="T0" fmla="*/ 334632 w 1013"/>
                <a:gd name="T1" fmla="*/ 15901 h 601"/>
                <a:gd name="T2" fmla="*/ 319565 w 1013"/>
                <a:gd name="T3" fmla="*/ 15901 h 601"/>
                <a:gd name="T4" fmla="*/ 271195 w 1013"/>
                <a:gd name="T5" fmla="*/ 18287 h 601"/>
                <a:gd name="T6" fmla="*/ 225995 w 1013"/>
                <a:gd name="T7" fmla="*/ 19082 h 601"/>
                <a:gd name="T8" fmla="*/ 205378 w 1013"/>
                <a:gd name="T9" fmla="*/ 19877 h 601"/>
                <a:gd name="T10" fmla="*/ 148285 w 1013"/>
                <a:gd name="T11" fmla="*/ 21467 h 601"/>
                <a:gd name="T12" fmla="*/ 104672 w 1013"/>
                <a:gd name="T13" fmla="*/ 22262 h 601"/>
                <a:gd name="T14" fmla="*/ 73746 w 1013"/>
                <a:gd name="T15" fmla="*/ 23057 h 601"/>
                <a:gd name="T16" fmla="*/ 28547 w 1013"/>
                <a:gd name="T17" fmla="*/ 23057 h 601"/>
                <a:gd name="T18" fmla="*/ 793 w 1013"/>
                <a:gd name="T19" fmla="*/ 24647 h 601"/>
                <a:gd name="T20" fmla="*/ 13480 w 1013"/>
                <a:gd name="T21" fmla="*/ 65991 h 601"/>
                <a:gd name="T22" fmla="*/ 15066 w 1013"/>
                <a:gd name="T23" fmla="*/ 92228 h 601"/>
                <a:gd name="T24" fmla="*/ 0 w 1013"/>
                <a:gd name="T25" fmla="*/ 145498 h 601"/>
                <a:gd name="T26" fmla="*/ 19031 w 1013"/>
                <a:gd name="T27" fmla="*/ 175711 h 601"/>
                <a:gd name="T28" fmla="*/ 38062 w 1013"/>
                <a:gd name="T29" fmla="*/ 214669 h 601"/>
                <a:gd name="T30" fmla="*/ 43613 w 1013"/>
                <a:gd name="T31" fmla="*/ 233751 h 601"/>
                <a:gd name="T32" fmla="*/ 56301 w 1013"/>
                <a:gd name="T33" fmla="*/ 252038 h 601"/>
                <a:gd name="T34" fmla="*/ 68195 w 1013"/>
                <a:gd name="T35" fmla="*/ 290201 h 601"/>
                <a:gd name="T36" fmla="*/ 80883 w 1013"/>
                <a:gd name="T37" fmla="*/ 322004 h 601"/>
                <a:gd name="T38" fmla="*/ 80883 w 1013"/>
                <a:gd name="T39" fmla="*/ 333135 h 601"/>
                <a:gd name="T40" fmla="*/ 91984 w 1013"/>
                <a:gd name="T41" fmla="*/ 366528 h 601"/>
                <a:gd name="T42" fmla="*/ 97535 w 1013"/>
                <a:gd name="T43" fmla="*/ 378454 h 601"/>
                <a:gd name="T44" fmla="*/ 96742 w 1013"/>
                <a:gd name="T45" fmla="*/ 395946 h 601"/>
                <a:gd name="T46" fmla="*/ 106258 w 1013"/>
                <a:gd name="T47" fmla="*/ 419798 h 601"/>
                <a:gd name="T48" fmla="*/ 97535 w 1013"/>
                <a:gd name="T49" fmla="*/ 442855 h 601"/>
                <a:gd name="T50" fmla="*/ 114980 w 1013"/>
                <a:gd name="T51" fmla="*/ 467502 h 601"/>
                <a:gd name="T52" fmla="*/ 178417 w 1013"/>
                <a:gd name="T53" fmla="*/ 467502 h 601"/>
                <a:gd name="T54" fmla="*/ 220445 w 1013"/>
                <a:gd name="T55" fmla="*/ 466707 h 601"/>
                <a:gd name="T56" fmla="*/ 273573 w 1013"/>
                <a:gd name="T57" fmla="*/ 465912 h 601"/>
                <a:gd name="T58" fmla="*/ 306878 w 1013"/>
                <a:gd name="T59" fmla="*/ 464322 h 601"/>
                <a:gd name="T60" fmla="*/ 364765 w 1013"/>
                <a:gd name="T61" fmla="*/ 461142 h 601"/>
                <a:gd name="T62" fmla="*/ 398862 w 1013"/>
                <a:gd name="T63" fmla="*/ 460346 h 601"/>
                <a:gd name="T64" fmla="*/ 430581 w 1013"/>
                <a:gd name="T65" fmla="*/ 457961 h 601"/>
                <a:gd name="T66" fmla="*/ 494018 w 1013"/>
                <a:gd name="T67" fmla="*/ 453986 h 601"/>
                <a:gd name="T68" fmla="*/ 524944 w 1013"/>
                <a:gd name="T69" fmla="*/ 452396 h 601"/>
                <a:gd name="T70" fmla="*/ 558248 w 1013"/>
                <a:gd name="T71" fmla="*/ 450011 h 601"/>
                <a:gd name="T72" fmla="*/ 585209 w 1013"/>
                <a:gd name="T73" fmla="*/ 447625 h 601"/>
                <a:gd name="T74" fmla="*/ 623272 w 1013"/>
                <a:gd name="T75" fmla="*/ 446035 h 601"/>
                <a:gd name="T76" fmla="*/ 651818 w 1013"/>
                <a:gd name="T77" fmla="*/ 474658 h 601"/>
                <a:gd name="T78" fmla="*/ 666885 w 1013"/>
                <a:gd name="T79" fmla="*/ 446830 h 601"/>
                <a:gd name="T80" fmla="*/ 697018 w 1013"/>
                <a:gd name="T81" fmla="*/ 430929 h 601"/>
                <a:gd name="T82" fmla="*/ 715256 w 1013"/>
                <a:gd name="T83" fmla="*/ 378454 h 601"/>
                <a:gd name="T84" fmla="*/ 692260 w 1013"/>
                <a:gd name="T85" fmla="*/ 341881 h 601"/>
                <a:gd name="T86" fmla="*/ 703361 w 1013"/>
                <a:gd name="T87" fmla="*/ 314053 h 601"/>
                <a:gd name="T88" fmla="*/ 779486 w 1013"/>
                <a:gd name="T89" fmla="*/ 287021 h 601"/>
                <a:gd name="T90" fmla="*/ 792173 w 1013"/>
                <a:gd name="T91" fmla="*/ 254423 h 601"/>
                <a:gd name="T92" fmla="*/ 803275 w 1013"/>
                <a:gd name="T93" fmla="*/ 231366 h 601"/>
                <a:gd name="T94" fmla="*/ 800896 w 1013"/>
                <a:gd name="T95" fmla="*/ 214669 h 601"/>
                <a:gd name="T96" fmla="*/ 778693 w 1013"/>
                <a:gd name="T97" fmla="*/ 191612 h 601"/>
                <a:gd name="T98" fmla="*/ 756490 w 1013"/>
                <a:gd name="T99" fmla="*/ 164580 h 601"/>
                <a:gd name="T100" fmla="*/ 735080 w 1013"/>
                <a:gd name="T101" fmla="*/ 147088 h 601"/>
                <a:gd name="T102" fmla="*/ 701775 w 1013"/>
                <a:gd name="T103" fmla="*/ 124031 h 601"/>
                <a:gd name="T104" fmla="*/ 666885 w 1013"/>
                <a:gd name="T105" fmla="*/ 77917 h 601"/>
                <a:gd name="T106" fmla="*/ 676400 w 1013"/>
                <a:gd name="T107" fmla="*/ 36573 h 601"/>
                <a:gd name="T108" fmla="*/ 652611 w 1013"/>
                <a:gd name="T109" fmla="*/ 0 h 601"/>
                <a:gd name="T110" fmla="*/ 605826 w 1013"/>
                <a:gd name="T111" fmla="*/ 2385 h 601"/>
                <a:gd name="T112" fmla="*/ 548733 w 1013"/>
                <a:gd name="T113" fmla="*/ 5566 h 601"/>
                <a:gd name="T114" fmla="*/ 436925 w 1013"/>
                <a:gd name="T115" fmla="*/ 11926 h 601"/>
                <a:gd name="T116" fmla="*/ 392518 w 1013"/>
                <a:gd name="T117" fmla="*/ 14311 h 6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3"/>
                <a:gd name="T178" fmla="*/ 0 h 601"/>
                <a:gd name="T179" fmla="*/ 1013 w 1013"/>
                <a:gd name="T180" fmla="*/ 601 h 60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3" h="601">
                  <a:moveTo>
                    <a:pt x="476" y="18"/>
                  </a:moveTo>
                  <a:lnTo>
                    <a:pt x="452" y="19"/>
                  </a:lnTo>
                  <a:lnTo>
                    <a:pt x="422" y="20"/>
                  </a:lnTo>
                  <a:lnTo>
                    <a:pt x="419" y="20"/>
                  </a:lnTo>
                  <a:lnTo>
                    <a:pt x="404" y="20"/>
                  </a:lnTo>
                  <a:lnTo>
                    <a:pt x="403" y="20"/>
                  </a:lnTo>
                  <a:lnTo>
                    <a:pt x="398" y="20"/>
                  </a:lnTo>
                  <a:lnTo>
                    <a:pt x="361" y="22"/>
                  </a:lnTo>
                  <a:lnTo>
                    <a:pt x="342" y="23"/>
                  </a:lnTo>
                  <a:lnTo>
                    <a:pt x="332" y="23"/>
                  </a:lnTo>
                  <a:lnTo>
                    <a:pt x="299" y="24"/>
                  </a:lnTo>
                  <a:lnTo>
                    <a:pt x="285" y="24"/>
                  </a:lnTo>
                  <a:lnTo>
                    <a:pt x="269" y="24"/>
                  </a:lnTo>
                  <a:lnTo>
                    <a:pt x="266" y="25"/>
                  </a:lnTo>
                  <a:lnTo>
                    <a:pt x="259" y="25"/>
                  </a:lnTo>
                  <a:lnTo>
                    <a:pt x="227" y="25"/>
                  </a:lnTo>
                  <a:lnTo>
                    <a:pt x="208" y="27"/>
                  </a:lnTo>
                  <a:lnTo>
                    <a:pt x="187" y="27"/>
                  </a:lnTo>
                  <a:lnTo>
                    <a:pt x="177" y="27"/>
                  </a:lnTo>
                  <a:lnTo>
                    <a:pt x="136" y="28"/>
                  </a:lnTo>
                  <a:lnTo>
                    <a:pt x="132" y="28"/>
                  </a:lnTo>
                  <a:lnTo>
                    <a:pt x="115" y="28"/>
                  </a:lnTo>
                  <a:lnTo>
                    <a:pt x="103" y="28"/>
                  </a:lnTo>
                  <a:lnTo>
                    <a:pt x="93" y="29"/>
                  </a:lnTo>
                  <a:lnTo>
                    <a:pt x="86" y="29"/>
                  </a:lnTo>
                  <a:lnTo>
                    <a:pt x="55" y="29"/>
                  </a:lnTo>
                  <a:lnTo>
                    <a:pt x="36" y="29"/>
                  </a:lnTo>
                  <a:lnTo>
                    <a:pt x="24" y="29"/>
                  </a:lnTo>
                  <a:lnTo>
                    <a:pt x="17" y="29"/>
                  </a:lnTo>
                  <a:lnTo>
                    <a:pt x="1" y="31"/>
                  </a:lnTo>
                  <a:lnTo>
                    <a:pt x="14" y="54"/>
                  </a:lnTo>
                  <a:lnTo>
                    <a:pt x="10" y="77"/>
                  </a:lnTo>
                  <a:lnTo>
                    <a:pt x="17" y="83"/>
                  </a:lnTo>
                  <a:lnTo>
                    <a:pt x="27" y="102"/>
                  </a:lnTo>
                  <a:lnTo>
                    <a:pt x="26" y="110"/>
                  </a:lnTo>
                  <a:lnTo>
                    <a:pt x="19" y="116"/>
                  </a:lnTo>
                  <a:lnTo>
                    <a:pt x="19" y="135"/>
                  </a:lnTo>
                  <a:lnTo>
                    <a:pt x="13" y="144"/>
                  </a:lnTo>
                  <a:lnTo>
                    <a:pt x="0" y="183"/>
                  </a:lnTo>
                  <a:lnTo>
                    <a:pt x="20" y="204"/>
                  </a:lnTo>
                  <a:lnTo>
                    <a:pt x="20" y="211"/>
                  </a:lnTo>
                  <a:lnTo>
                    <a:pt x="24" y="221"/>
                  </a:lnTo>
                  <a:lnTo>
                    <a:pt x="29" y="224"/>
                  </a:lnTo>
                  <a:lnTo>
                    <a:pt x="43" y="265"/>
                  </a:lnTo>
                  <a:lnTo>
                    <a:pt x="48" y="270"/>
                  </a:lnTo>
                  <a:lnTo>
                    <a:pt x="48" y="271"/>
                  </a:lnTo>
                  <a:lnTo>
                    <a:pt x="43" y="277"/>
                  </a:lnTo>
                  <a:lnTo>
                    <a:pt x="55" y="294"/>
                  </a:lnTo>
                  <a:lnTo>
                    <a:pt x="56" y="308"/>
                  </a:lnTo>
                  <a:lnTo>
                    <a:pt x="62" y="317"/>
                  </a:lnTo>
                  <a:lnTo>
                    <a:pt x="71" y="317"/>
                  </a:lnTo>
                  <a:lnTo>
                    <a:pt x="78" y="342"/>
                  </a:lnTo>
                  <a:lnTo>
                    <a:pt x="81" y="344"/>
                  </a:lnTo>
                  <a:lnTo>
                    <a:pt x="86" y="365"/>
                  </a:lnTo>
                  <a:lnTo>
                    <a:pt x="81" y="378"/>
                  </a:lnTo>
                  <a:lnTo>
                    <a:pt x="84" y="390"/>
                  </a:lnTo>
                  <a:lnTo>
                    <a:pt x="102" y="405"/>
                  </a:lnTo>
                  <a:lnTo>
                    <a:pt x="103" y="412"/>
                  </a:lnTo>
                  <a:lnTo>
                    <a:pt x="102" y="413"/>
                  </a:lnTo>
                  <a:lnTo>
                    <a:pt x="102" y="419"/>
                  </a:lnTo>
                  <a:lnTo>
                    <a:pt x="112" y="433"/>
                  </a:lnTo>
                  <a:lnTo>
                    <a:pt x="122" y="454"/>
                  </a:lnTo>
                  <a:lnTo>
                    <a:pt x="116" y="461"/>
                  </a:lnTo>
                  <a:lnTo>
                    <a:pt x="115" y="473"/>
                  </a:lnTo>
                  <a:lnTo>
                    <a:pt x="123" y="473"/>
                  </a:lnTo>
                  <a:lnTo>
                    <a:pt x="123" y="476"/>
                  </a:lnTo>
                  <a:lnTo>
                    <a:pt x="122" y="478"/>
                  </a:lnTo>
                  <a:lnTo>
                    <a:pt x="123" y="484"/>
                  </a:lnTo>
                  <a:lnTo>
                    <a:pt x="122" y="498"/>
                  </a:lnTo>
                  <a:lnTo>
                    <a:pt x="123" y="499"/>
                  </a:lnTo>
                  <a:lnTo>
                    <a:pt x="125" y="509"/>
                  </a:lnTo>
                  <a:lnTo>
                    <a:pt x="134" y="528"/>
                  </a:lnTo>
                  <a:lnTo>
                    <a:pt x="132" y="533"/>
                  </a:lnTo>
                  <a:lnTo>
                    <a:pt x="131" y="550"/>
                  </a:lnTo>
                  <a:lnTo>
                    <a:pt x="123" y="557"/>
                  </a:lnTo>
                  <a:lnTo>
                    <a:pt x="145" y="584"/>
                  </a:lnTo>
                  <a:lnTo>
                    <a:pt x="142" y="588"/>
                  </a:lnTo>
                  <a:lnTo>
                    <a:pt x="145" y="588"/>
                  </a:lnTo>
                  <a:lnTo>
                    <a:pt x="185" y="588"/>
                  </a:lnTo>
                  <a:lnTo>
                    <a:pt x="205" y="588"/>
                  </a:lnTo>
                  <a:lnTo>
                    <a:pt x="225" y="588"/>
                  </a:lnTo>
                  <a:lnTo>
                    <a:pt x="233" y="588"/>
                  </a:lnTo>
                  <a:lnTo>
                    <a:pt x="265" y="587"/>
                  </a:lnTo>
                  <a:lnTo>
                    <a:pt x="278" y="587"/>
                  </a:lnTo>
                  <a:lnTo>
                    <a:pt x="304" y="587"/>
                  </a:lnTo>
                  <a:lnTo>
                    <a:pt x="323" y="587"/>
                  </a:lnTo>
                  <a:lnTo>
                    <a:pt x="345" y="586"/>
                  </a:lnTo>
                  <a:lnTo>
                    <a:pt x="349" y="586"/>
                  </a:lnTo>
                  <a:lnTo>
                    <a:pt x="384" y="584"/>
                  </a:lnTo>
                  <a:lnTo>
                    <a:pt x="387" y="584"/>
                  </a:lnTo>
                  <a:lnTo>
                    <a:pt x="422" y="583"/>
                  </a:lnTo>
                  <a:lnTo>
                    <a:pt x="423" y="583"/>
                  </a:lnTo>
                  <a:lnTo>
                    <a:pt x="460" y="580"/>
                  </a:lnTo>
                  <a:lnTo>
                    <a:pt x="464" y="580"/>
                  </a:lnTo>
                  <a:lnTo>
                    <a:pt x="495" y="579"/>
                  </a:lnTo>
                  <a:lnTo>
                    <a:pt x="503" y="579"/>
                  </a:lnTo>
                  <a:lnTo>
                    <a:pt x="512" y="578"/>
                  </a:lnTo>
                  <a:lnTo>
                    <a:pt x="524" y="578"/>
                  </a:lnTo>
                  <a:lnTo>
                    <a:pt x="543" y="576"/>
                  </a:lnTo>
                  <a:lnTo>
                    <a:pt x="567" y="575"/>
                  </a:lnTo>
                  <a:lnTo>
                    <a:pt x="582" y="574"/>
                  </a:lnTo>
                  <a:lnTo>
                    <a:pt x="623" y="571"/>
                  </a:lnTo>
                  <a:lnTo>
                    <a:pt x="628" y="571"/>
                  </a:lnTo>
                  <a:lnTo>
                    <a:pt x="640" y="570"/>
                  </a:lnTo>
                  <a:lnTo>
                    <a:pt x="662" y="569"/>
                  </a:lnTo>
                  <a:lnTo>
                    <a:pt x="685" y="567"/>
                  </a:lnTo>
                  <a:lnTo>
                    <a:pt x="701" y="566"/>
                  </a:lnTo>
                  <a:lnTo>
                    <a:pt x="704" y="566"/>
                  </a:lnTo>
                  <a:lnTo>
                    <a:pt x="713" y="565"/>
                  </a:lnTo>
                  <a:lnTo>
                    <a:pt x="732" y="563"/>
                  </a:lnTo>
                  <a:lnTo>
                    <a:pt x="738" y="563"/>
                  </a:lnTo>
                  <a:lnTo>
                    <a:pt x="751" y="562"/>
                  </a:lnTo>
                  <a:lnTo>
                    <a:pt x="784" y="559"/>
                  </a:lnTo>
                  <a:lnTo>
                    <a:pt x="786" y="561"/>
                  </a:lnTo>
                  <a:lnTo>
                    <a:pt x="786" y="562"/>
                  </a:lnTo>
                  <a:lnTo>
                    <a:pt x="802" y="571"/>
                  </a:lnTo>
                  <a:lnTo>
                    <a:pt x="822" y="597"/>
                  </a:lnTo>
                  <a:lnTo>
                    <a:pt x="837" y="601"/>
                  </a:lnTo>
                  <a:lnTo>
                    <a:pt x="844" y="597"/>
                  </a:lnTo>
                  <a:lnTo>
                    <a:pt x="841" y="562"/>
                  </a:lnTo>
                  <a:lnTo>
                    <a:pt x="870" y="549"/>
                  </a:lnTo>
                  <a:lnTo>
                    <a:pt x="877" y="545"/>
                  </a:lnTo>
                  <a:lnTo>
                    <a:pt x="879" y="542"/>
                  </a:lnTo>
                  <a:lnTo>
                    <a:pt x="880" y="537"/>
                  </a:lnTo>
                  <a:lnTo>
                    <a:pt x="880" y="526"/>
                  </a:lnTo>
                  <a:lnTo>
                    <a:pt x="902" y="476"/>
                  </a:lnTo>
                  <a:lnTo>
                    <a:pt x="901" y="463"/>
                  </a:lnTo>
                  <a:lnTo>
                    <a:pt x="892" y="446"/>
                  </a:lnTo>
                  <a:lnTo>
                    <a:pt x="873" y="430"/>
                  </a:lnTo>
                  <a:lnTo>
                    <a:pt x="877" y="415"/>
                  </a:lnTo>
                  <a:lnTo>
                    <a:pt x="879" y="405"/>
                  </a:lnTo>
                  <a:lnTo>
                    <a:pt x="887" y="395"/>
                  </a:lnTo>
                  <a:lnTo>
                    <a:pt x="921" y="388"/>
                  </a:lnTo>
                  <a:lnTo>
                    <a:pt x="965" y="373"/>
                  </a:lnTo>
                  <a:lnTo>
                    <a:pt x="983" y="361"/>
                  </a:lnTo>
                  <a:lnTo>
                    <a:pt x="991" y="331"/>
                  </a:lnTo>
                  <a:lnTo>
                    <a:pt x="992" y="327"/>
                  </a:lnTo>
                  <a:lnTo>
                    <a:pt x="999" y="320"/>
                  </a:lnTo>
                  <a:lnTo>
                    <a:pt x="1001" y="320"/>
                  </a:lnTo>
                  <a:lnTo>
                    <a:pt x="1010" y="302"/>
                  </a:lnTo>
                  <a:lnTo>
                    <a:pt x="1013" y="291"/>
                  </a:lnTo>
                  <a:lnTo>
                    <a:pt x="1013" y="277"/>
                  </a:lnTo>
                  <a:lnTo>
                    <a:pt x="1013" y="275"/>
                  </a:lnTo>
                  <a:lnTo>
                    <a:pt x="1010" y="270"/>
                  </a:lnTo>
                  <a:lnTo>
                    <a:pt x="1007" y="253"/>
                  </a:lnTo>
                  <a:lnTo>
                    <a:pt x="989" y="245"/>
                  </a:lnTo>
                  <a:lnTo>
                    <a:pt x="982" y="241"/>
                  </a:lnTo>
                  <a:lnTo>
                    <a:pt x="970" y="237"/>
                  </a:lnTo>
                  <a:lnTo>
                    <a:pt x="966" y="232"/>
                  </a:lnTo>
                  <a:lnTo>
                    <a:pt x="954" y="207"/>
                  </a:lnTo>
                  <a:lnTo>
                    <a:pt x="931" y="194"/>
                  </a:lnTo>
                  <a:lnTo>
                    <a:pt x="927" y="186"/>
                  </a:lnTo>
                  <a:lnTo>
                    <a:pt x="927" y="185"/>
                  </a:lnTo>
                  <a:lnTo>
                    <a:pt x="917" y="162"/>
                  </a:lnTo>
                  <a:lnTo>
                    <a:pt x="908" y="160"/>
                  </a:lnTo>
                  <a:lnTo>
                    <a:pt x="885" y="156"/>
                  </a:lnTo>
                  <a:lnTo>
                    <a:pt x="858" y="142"/>
                  </a:lnTo>
                  <a:lnTo>
                    <a:pt x="853" y="119"/>
                  </a:lnTo>
                  <a:lnTo>
                    <a:pt x="841" y="98"/>
                  </a:lnTo>
                  <a:lnTo>
                    <a:pt x="839" y="95"/>
                  </a:lnTo>
                  <a:lnTo>
                    <a:pt x="837" y="81"/>
                  </a:lnTo>
                  <a:lnTo>
                    <a:pt x="853" y="46"/>
                  </a:lnTo>
                  <a:lnTo>
                    <a:pt x="828" y="18"/>
                  </a:lnTo>
                  <a:lnTo>
                    <a:pt x="826" y="15"/>
                  </a:lnTo>
                  <a:lnTo>
                    <a:pt x="823" y="0"/>
                  </a:lnTo>
                  <a:lnTo>
                    <a:pt x="819" y="0"/>
                  </a:lnTo>
                  <a:lnTo>
                    <a:pt x="807" y="0"/>
                  </a:lnTo>
                  <a:lnTo>
                    <a:pt x="764" y="3"/>
                  </a:lnTo>
                  <a:lnTo>
                    <a:pt x="762" y="4"/>
                  </a:lnTo>
                  <a:lnTo>
                    <a:pt x="746" y="4"/>
                  </a:lnTo>
                  <a:lnTo>
                    <a:pt x="692" y="7"/>
                  </a:lnTo>
                  <a:lnTo>
                    <a:pt x="636" y="11"/>
                  </a:lnTo>
                  <a:lnTo>
                    <a:pt x="620" y="11"/>
                  </a:lnTo>
                  <a:lnTo>
                    <a:pt x="551" y="15"/>
                  </a:lnTo>
                  <a:lnTo>
                    <a:pt x="548" y="15"/>
                  </a:lnTo>
                  <a:lnTo>
                    <a:pt x="544" y="15"/>
                  </a:lnTo>
                  <a:lnTo>
                    <a:pt x="495" y="18"/>
                  </a:lnTo>
                  <a:lnTo>
                    <a:pt x="492" y="18"/>
                  </a:lnTo>
                  <a:lnTo>
                    <a:pt x="476" y="18"/>
                  </a:lnTo>
                  <a:close/>
                </a:path>
              </a:pathLst>
            </a:custGeom>
            <a:solidFill>
              <a:srgbClr val="8064A2"/>
            </a:solidFill>
            <a:ln w="1651">
              <a:solidFill>
                <a:srgbClr val="000000"/>
              </a:solidFill>
              <a:round/>
              <a:headEnd/>
              <a:tailEnd/>
            </a:ln>
          </p:spPr>
          <p:txBody>
            <a:bodyPr/>
            <a:lstStyle/>
            <a:p>
              <a:endParaRPr lang="en-US"/>
            </a:p>
          </p:txBody>
        </p:sp>
        <p:sp>
          <p:nvSpPr>
            <p:cNvPr id="20535" name="Freeform 54"/>
            <p:cNvSpPr>
              <a:spLocks/>
            </p:cNvSpPr>
            <p:nvPr/>
          </p:nvSpPr>
          <p:spPr bwMode="auto">
            <a:xfrm>
              <a:off x="6415088" y="3595688"/>
              <a:ext cx="723900" cy="684213"/>
            </a:xfrm>
            <a:custGeom>
              <a:avLst/>
              <a:gdLst>
                <a:gd name="T0" fmla="*/ 120518 w 913"/>
                <a:gd name="T1" fmla="*/ 29403 h 861"/>
                <a:gd name="T2" fmla="*/ 172055 w 913"/>
                <a:gd name="T3" fmla="*/ 23046 h 861"/>
                <a:gd name="T4" fmla="*/ 214871 w 913"/>
                <a:gd name="T5" fmla="*/ 18277 h 861"/>
                <a:gd name="T6" fmla="*/ 267201 w 913"/>
                <a:gd name="T7" fmla="*/ 10331 h 861"/>
                <a:gd name="T8" fmla="*/ 306052 w 913"/>
                <a:gd name="T9" fmla="*/ 5563 h 861"/>
                <a:gd name="T10" fmla="*/ 318738 w 913"/>
                <a:gd name="T11" fmla="*/ 25430 h 861"/>
                <a:gd name="T12" fmla="*/ 343317 w 913"/>
                <a:gd name="T13" fmla="*/ 68342 h 861"/>
                <a:gd name="T14" fmla="*/ 357589 w 913"/>
                <a:gd name="T15" fmla="*/ 77083 h 861"/>
                <a:gd name="T16" fmla="*/ 386926 w 913"/>
                <a:gd name="T17" fmla="*/ 91387 h 861"/>
                <a:gd name="T18" fmla="*/ 404369 w 913"/>
                <a:gd name="T19" fmla="*/ 113638 h 861"/>
                <a:gd name="T20" fmla="*/ 429741 w 913"/>
                <a:gd name="T21" fmla="*/ 142246 h 861"/>
                <a:gd name="T22" fmla="*/ 482864 w 913"/>
                <a:gd name="T23" fmla="*/ 173239 h 861"/>
                <a:gd name="T24" fmla="*/ 504272 w 913"/>
                <a:gd name="T25" fmla="*/ 195489 h 861"/>
                <a:gd name="T26" fmla="*/ 546295 w 913"/>
                <a:gd name="T27" fmla="*/ 232839 h 861"/>
                <a:gd name="T28" fmla="*/ 571667 w 913"/>
                <a:gd name="T29" fmla="*/ 259063 h 861"/>
                <a:gd name="T30" fmla="*/ 607347 w 913"/>
                <a:gd name="T31" fmla="*/ 283698 h 861"/>
                <a:gd name="T32" fmla="*/ 633512 w 913"/>
                <a:gd name="T33" fmla="*/ 332173 h 861"/>
                <a:gd name="T34" fmla="*/ 675534 w 913"/>
                <a:gd name="T35" fmla="*/ 382237 h 861"/>
                <a:gd name="T36" fmla="*/ 721521 w 913"/>
                <a:gd name="T37" fmla="*/ 404488 h 861"/>
                <a:gd name="T38" fmla="*/ 701699 w 913"/>
                <a:gd name="T39" fmla="*/ 443427 h 861"/>
                <a:gd name="T40" fmla="*/ 683463 w 913"/>
                <a:gd name="T41" fmla="*/ 460115 h 861"/>
                <a:gd name="T42" fmla="*/ 686635 w 913"/>
                <a:gd name="T43" fmla="*/ 483161 h 861"/>
                <a:gd name="T44" fmla="*/ 681084 w 913"/>
                <a:gd name="T45" fmla="*/ 513358 h 861"/>
                <a:gd name="T46" fmla="*/ 673156 w 913"/>
                <a:gd name="T47" fmla="*/ 551503 h 861"/>
                <a:gd name="T48" fmla="*/ 665227 w 913"/>
                <a:gd name="T49" fmla="*/ 574548 h 861"/>
                <a:gd name="T50" fmla="*/ 612897 w 913"/>
                <a:gd name="T51" fmla="*/ 613487 h 861"/>
                <a:gd name="T52" fmla="*/ 599418 w 913"/>
                <a:gd name="T53" fmla="*/ 683418 h 861"/>
                <a:gd name="T54" fmla="*/ 565324 w 913"/>
                <a:gd name="T55" fmla="*/ 656399 h 861"/>
                <a:gd name="T56" fmla="*/ 529644 w 913"/>
                <a:gd name="T57" fmla="*/ 658783 h 861"/>
                <a:gd name="T58" fmla="*/ 493965 w 913"/>
                <a:gd name="T59" fmla="*/ 661962 h 861"/>
                <a:gd name="T60" fmla="*/ 422605 w 913"/>
                <a:gd name="T61" fmla="*/ 666730 h 861"/>
                <a:gd name="T62" fmla="*/ 402783 w 913"/>
                <a:gd name="T63" fmla="*/ 667525 h 861"/>
                <a:gd name="T64" fmla="*/ 361554 w 913"/>
                <a:gd name="T65" fmla="*/ 670704 h 861"/>
                <a:gd name="T66" fmla="*/ 315566 w 913"/>
                <a:gd name="T67" fmla="*/ 673882 h 861"/>
                <a:gd name="T68" fmla="*/ 288609 w 913"/>
                <a:gd name="T69" fmla="*/ 676266 h 861"/>
                <a:gd name="T70" fmla="*/ 262444 w 913"/>
                <a:gd name="T71" fmla="*/ 677061 h 861"/>
                <a:gd name="T72" fmla="*/ 190291 w 913"/>
                <a:gd name="T73" fmla="*/ 680240 h 861"/>
                <a:gd name="T74" fmla="*/ 167298 w 913"/>
                <a:gd name="T75" fmla="*/ 638917 h 861"/>
                <a:gd name="T76" fmla="*/ 149062 w 913"/>
                <a:gd name="T77" fmla="*/ 596004 h 861"/>
                <a:gd name="T78" fmla="*/ 144304 w 913"/>
                <a:gd name="T79" fmla="*/ 547529 h 861"/>
                <a:gd name="T80" fmla="*/ 133204 w 913"/>
                <a:gd name="T81" fmla="*/ 526868 h 861"/>
                <a:gd name="T82" fmla="*/ 136375 w 913"/>
                <a:gd name="T83" fmla="*/ 491108 h 861"/>
                <a:gd name="T84" fmla="*/ 141926 w 913"/>
                <a:gd name="T85" fmla="*/ 460910 h 861"/>
                <a:gd name="T86" fmla="*/ 141926 w 913"/>
                <a:gd name="T87" fmla="*/ 431507 h 861"/>
                <a:gd name="T88" fmla="*/ 118932 w 913"/>
                <a:gd name="T89" fmla="*/ 394158 h 861"/>
                <a:gd name="T90" fmla="*/ 101489 w 913"/>
                <a:gd name="T91" fmla="*/ 359987 h 861"/>
                <a:gd name="T92" fmla="*/ 88803 w 913"/>
                <a:gd name="T93" fmla="*/ 321842 h 861"/>
                <a:gd name="T94" fmla="*/ 75324 w 913"/>
                <a:gd name="T95" fmla="*/ 277341 h 861"/>
                <a:gd name="T96" fmla="*/ 63430 w 913"/>
                <a:gd name="T97" fmla="*/ 242375 h 861"/>
                <a:gd name="T98" fmla="*/ 48366 w 913"/>
                <a:gd name="T99" fmla="*/ 196284 h 861"/>
                <a:gd name="T100" fmla="*/ 39644 w 913"/>
                <a:gd name="T101" fmla="*/ 166087 h 861"/>
                <a:gd name="T102" fmla="*/ 24579 w 913"/>
                <a:gd name="T103" fmla="*/ 122380 h 861"/>
                <a:gd name="T104" fmla="*/ 10307 w 913"/>
                <a:gd name="T105" fmla="*/ 79467 h 861"/>
                <a:gd name="T106" fmla="*/ 0 w 913"/>
                <a:gd name="T107" fmla="*/ 43707 h 861"/>
                <a:gd name="T108" fmla="*/ 32508 w 913"/>
                <a:gd name="T109" fmla="*/ 40528 h 861"/>
                <a:gd name="T110" fmla="*/ 48366 w 913"/>
                <a:gd name="T111" fmla="*/ 38939 h 861"/>
                <a:gd name="T112" fmla="*/ 106246 w 913"/>
                <a:gd name="T113" fmla="*/ 31787 h 8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13"/>
                <a:gd name="T172" fmla="*/ 0 h 861"/>
                <a:gd name="T173" fmla="*/ 913 w 913"/>
                <a:gd name="T174" fmla="*/ 861 h 8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13" h="861">
                  <a:moveTo>
                    <a:pt x="134" y="40"/>
                  </a:moveTo>
                  <a:lnTo>
                    <a:pt x="140" y="38"/>
                  </a:lnTo>
                  <a:lnTo>
                    <a:pt x="144" y="38"/>
                  </a:lnTo>
                  <a:lnTo>
                    <a:pt x="152" y="37"/>
                  </a:lnTo>
                  <a:lnTo>
                    <a:pt x="166" y="36"/>
                  </a:lnTo>
                  <a:lnTo>
                    <a:pt x="190" y="33"/>
                  </a:lnTo>
                  <a:lnTo>
                    <a:pt x="208" y="30"/>
                  </a:lnTo>
                  <a:lnTo>
                    <a:pt x="217" y="29"/>
                  </a:lnTo>
                  <a:lnTo>
                    <a:pt x="229" y="28"/>
                  </a:lnTo>
                  <a:lnTo>
                    <a:pt x="249" y="25"/>
                  </a:lnTo>
                  <a:lnTo>
                    <a:pt x="251" y="25"/>
                  </a:lnTo>
                  <a:lnTo>
                    <a:pt x="271" y="23"/>
                  </a:lnTo>
                  <a:lnTo>
                    <a:pt x="280" y="21"/>
                  </a:lnTo>
                  <a:lnTo>
                    <a:pt x="283" y="21"/>
                  </a:lnTo>
                  <a:lnTo>
                    <a:pt x="337" y="15"/>
                  </a:lnTo>
                  <a:lnTo>
                    <a:pt x="337" y="13"/>
                  </a:lnTo>
                  <a:lnTo>
                    <a:pt x="348" y="12"/>
                  </a:lnTo>
                  <a:lnTo>
                    <a:pt x="357" y="11"/>
                  </a:lnTo>
                  <a:lnTo>
                    <a:pt x="358" y="11"/>
                  </a:lnTo>
                  <a:lnTo>
                    <a:pt x="386" y="7"/>
                  </a:lnTo>
                  <a:lnTo>
                    <a:pt x="411" y="3"/>
                  </a:lnTo>
                  <a:lnTo>
                    <a:pt x="422" y="0"/>
                  </a:lnTo>
                  <a:lnTo>
                    <a:pt x="421" y="13"/>
                  </a:lnTo>
                  <a:lnTo>
                    <a:pt x="402" y="32"/>
                  </a:lnTo>
                  <a:lnTo>
                    <a:pt x="390" y="61"/>
                  </a:lnTo>
                  <a:lnTo>
                    <a:pt x="393" y="66"/>
                  </a:lnTo>
                  <a:lnTo>
                    <a:pt x="411" y="75"/>
                  </a:lnTo>
                  <a:lnTo>
                    <a:pt x="433" y="86"/>
                  </a:lnTo>
                  <a:lnTo>
                    <a:pt x="437" y="90"/>
                  </a:lnTo>
                  <a:lnTo>
                    <a:pt x="447" y="95"/>
                  </a:lnTo>
                  <a:lnTo>
                    <a:pt x="447" y="96"/>
                  </a:lnTo>
                  <a:lnTo>
                    <a:pt x="451" y="97"/>
                  </a:lnTo>
                  <a:lnTo>
                    <a:pt x="457" y="99"/>
                  </a:lnTo>
                  <a:lnTo>
                    <a:pt x="459" y="97"/>
                  </a:lnTo>
                  <a:lnTo>
                    <a:pt x="479" y="97"/>
                  </a:lnTo>
                  <a:lnTo>
                    <a:pt x="488" y="115"/>
                  </a:lnTo>
                  <a:lnTo>
                    <a:pt x="501" y="129"/>
                  </a:lnTo>
                  <a:lnTo>
                    <a:pt x="507" y="132"/>
                  </a:lnTo>
                  <a:lnTo>
                    <a:pt x="508" y="136"/>
                  </a:lnTo>
                  <a:lnTo>
                    <a:pt x="510" y="143"/>
                  </a:lnTo>
                  <a:lnTo>
                    <a:pt x="524" y="158"/>
                  </a:lnTo>
                  <a:lnTo>
                    <a:pt x="534" y="170"/>
                  </a:lnTo>
                  <a:lnTo>
                    <a:pt x="540" y="178"/>
                  </a:lnTo>
                  <a:lnTo>
                    <a:pt x="542" y="179"/>
                  </a:lnTo>
                  <a:lnTo>
                    <a:pt x="542" y="180"/>
                  </a:lnTo>
                  <a:lnTo>
                    <a:pt x="548" y="188"/>
                  </a:lnTo>
                  <a:lnTo>
                    <a:pt x="584" y="204"/>
                  </a:lnTo>
                  <a:lnTo>
                    <a:pt x="609" y="218"/>
                  </a:lnTo>
                  <a:lnTo>
                    <a:pt x="616" y="232"/>
                  </a:lnTo>
                  <a:lnTo>
                    <a:pt x="623" y="242"/>
                  </a:lnTo>
                  <a:lnTo>
                    <a:pt x="635" y="247"/>
                  </a:lnTo>
                  <a:lnTo>
                    <a:pt x="636" y="246"/>
                  </a:lnTo>
                  <a:lnTo>
                    <a:pt x="652" y="253"/>
                  </a:lnTo>
                  <a:lnTo>
                    <a:pt x="654" y="254"/>
                  </a:lnTo>
                  <a:lnTo>
                    <a:pt x="677" y="283"/>
                  </a:lnTo>
                  <a:lnTo>
                    <a:pt x="689" y="293"/>
                  </a:lnTo>
                  <a:lnTo>
                    <a:pt x="693" y="305"/>
                  </a:lnTo>
                  <a:lnTo>
                    <a:pt x="712" y="313"/>
                  </a:lnTo>
                  <a:lnTo>
                    <a:pt x="715" y="322"/>
                  </a:lnTo>
                  <a:lnTo>
                    <a:pt x="721" y="326"/>
                  </a:lnTo>
                  <a:lnTo>
                    <a:pt x="740" y="329"/>
                  </a:lnTo>
                  <a:lnTo>
                    <a:pt x="754" y="337"/>
                  </a:lnTo>
                  <a:lnTo>
                    <a:pt x="764" y="342"/>
                  </a:lnTo>
                  <a:lnTo>
                    <a:pt x="766" y="357"/>
                  </a:lnTo>
                  <a:lnTo>
                    <a:pt x="788" y="391"/>
                  </a:lnTo>
                  <a:lnTo>
                    <a:pt x="791" y="413"/>
                  </a:lnTo>
                  <a:lnTo>
                    <a:pt x="796" y="418"/>
                  </a:lnTo>
                  <a:lnTo>
                    <a:pt x="799" y="418"/>
                  </a:lnTo>
                  <a:lnTo>
                    <a:pt x="817" y="422"/>
                  </a:lnTo>
                  <a:lnTo>
                    <a:pt x="852" y="466"/>
                  </a:lnTo>
                  <a:lnTo>
                    <a:pt x="850" y="477"/>
                  </a:lnTo>
                  <a:lnTo>
                    <a:pt x="852" y="481"/>
                  </a:lnTo>
                  <a:lnTo>
                    <a:pt x="860" y="501"/>
                  </a:lnTo>
                  <a:lnTo>
                    <a:pt x="881" y="502"/>
                  </a:lnTo>
                  <a:lnTo>
                    <a:pt x="901" y="509"/>
                  </a:lnTo>
                  <a:lnTo>
                    <a:pt x="910" y="509"/>
                  </a:lnTo>
                  <a:lnTo>
                    <a:pt x="913" y="518"/>
                  </a:lnTo>
                  <a:lnTo>
                    <a:pt x="890" y="549"/>
                  </a:lnTo>
                  <a:lnTo>
                    <a:pt x="879" y="547"/>
                  </a:lnTo>
                  <a:lnTo>
                    <a:pt x="885" y="558"/>
                  </a:lnTo>
                  <a:lnTo>
                    <a:pt x="872" y="577"/>
                  </a:lnTo>
                  <a:lnTo>
                    <a:pt x="868" y="576"/>
                  </a:lnTo>
                  <a:lnTo>
                    <a:pt x="866" y="576"/>
                  </a:lnTo>
                  <a:lnTo>
                    <a:pt x="862" y="579"/>
                  </a:lnTo>
                  <a:lnTo>
                    <a:pt x="872" y="583"/>
                  </a:lnTo>
                  <a:lnTo>
                    <a:pt x="875" y="596"/>
                  </a:lnTo>
                  <a:lnTo>
                    <a:pt x="871" y="610"/>
                  </a:lnTo>
                  <a:lnTo>
                    <a:pt x="866" y="608"/>
                  </a:lnTo>
                  <a:lnTo>
                    <a:pt x="856" y="614"/>
                  </a:lnTo>
                  <a:lnTo>
                    <a:pt x="858" y="618"/>
                  </a:lnTo>
                  <a:lnTo>
                    <a:pt x="872" y="617"/>
                  </a:lnTo>
                  <a:lnTo>
                    <a:pt x="859" y="646"/>
                  </a:lnTo>
                  <a:lnTo>
                    <a:pt x="856" y="648"/>
                  </a:lnTo>
                  <a:lnTo>
                    <a:pt x="862" y="663"/>
                  </a:lnTo>
                  <a:lnTo>
                    <a:pt x="865" y="668"/>
                  </a:lnTo>
                  <a:lnTo>
                    <a:pt x="849" y="694"/>
                  </a:lnTo>
                  <a:lnTo>
                    <a:pt x="839" y="700"/>
                  </a:lnTo>
                  <a:lnTo>
                    <a:pt x="844" y="700"/>
                  </a:lnTo>
                  <a:lnTo>
                    <a:pt x="843" y="721"/>
                  </a:lnTo>
                  <a:lnTo>
                    <a:pt x="839" y="723"/>
                  </a:lnTo>
                  <a:lnTo>
                    <a:pt x="849" y="726"/>
                  </a:lnTo>
                  <a:lnTo>
                    <a:pt x="852" y="779"/>
                  </a:lnTo>
                  <a:lnTo>
                    <a:pt x="799" y="779"/>
                  </a:lnTo>
                  <a:lnTo>
                    <a:pt x="773" y="772"/>
                  </a:lnTo>
                  <a:lnTo>
                    <a:pt x="766" y="768"/>
                  </a:lnTo>
                  <a:lnTo>
                    <a:pt x="745" y="787"/>
                  </a:lnTo>
                  <a:lnTo>
                    <a:pt x="757" y="833"/>
                  </a:lnTo>
                  <a:lnTo>
                    <a:pt x="756" y="860"/>
                  </a:lnTo>
                  <a:lnTo>
                    <a:pt x="732" y="861"/>
                  </a:lnTo>
                  <a:lnTo>
                    <a:pt x="722" y="838"/>
                  </a:lnTo>
                  <a:lnTo>
                    <a:pt x="719" y="825"/>
                  </a:lnTo>
                  <a:lnTo>
                    <a:pt x="713" y="826"/>
                  </a:lnTo>
                  <a:lnTo>
                    <a:pt x="692" y="827"/>
                  </a:lnTo>
                  <a:lnTo>
                    <a:pt x="683" y="827"/>
                  </a:lnTo>
                  <a:lnTo>
                    <a:pt x="676" y="829"/>
                  </a:lnTo>
                  <a:lnTo>
                    <a:pt x="668" y="829"/>
                  </a:lnTo>
                  <a:lnTo>
                    <a:pt x="654" y="830"/>
                  </a:lnTo>
                  <a:lnTo>
                    <a:pt x="638" y="831"/>
                  </a:lnTo>
                  <a:lnTo>
                    <a:pt x="635" y="831"/>
                  </a:lnTo>
                  <a:lnTo>
                    <a:pt x="623" y="833"/>
                  </a:lnTo>
                  <a:lnTo>
                    <a:pt x="601" y="834"/>
                  </a:lnTo>
                  <a:lnTo>
                    <a:pt x="553" y="836"/>
                  </a:lnTo>
                  <a:lnTo>
                    <a:pt x="543" y="838"/>
                  </a:lnTo>
                  <a:lnTo>
                    <a:pt x="533" y="839"/>
                  </a:lnTo>
                  <a:lnTo>
                    <a:pt x="523" y="839"/>
                  </a:lnTo>
                  <a:lnTo>
                    <a:pt x="517" y="839"/>
                  </a:lnTo>
                  <a:lnTo>
                    <a:pt x="514" y="840"/>
                  </a:lnTo>
                  <a:lnTo>
                    <a:pt x="508" y="840"/>
                  </a:lnTo>
                  <a:lnTo>
                    <a:pt x="489" y="842"/>
                  </a:lnTo>
                  <a:lnTo>
                    <a:pt x="469" y="843"/>
                  </a:lnTo>
                  <a:lnTo>
                    <a:pt x="463" y="843"/>
                  </a:lnTo>
                  <a:lnTo>
                    <a:pt x="456" y="844"/>
                  </a:lnTo>
                  <a:lnTo>
                    <a:pt x="444" y="844"/>
                  </a:lnTo>
                  <a:lnTo>
                    <a:pt x="421" y="846"/>
                  </a:lnTo>
                  <a:lnTo>
                    <a:pt x="409" y="847"/>
                  </a:lnTo>
                  <a:lnTo>
                    <a:pt x="398" y="848"/>
                  </a:lnTo>
                  <a:lnTo>
                    <a:pt x="396" y="848"/>
                  </a:lnTo>
                  <a:lnTo>
                    <a:pt x="389" y="848"/>
                  </a:lnTo>
                  <a:lnTo>
                    <a:pt x="383" y="848"/>
                  </a:lnTo>
                  <a:lnTo>
                    <a:pt x="364" y="851"/>
                  </a:lnTo>
                  <a:lnTo>
                    <a:pt x="353" y="851"/>
                  </a:lnTo>
                  <a:lnTo>
                    <a:pt x="348" y="852"/>
                  </a:lnTo>
                  <a:lnTo>
                    <a:pt x="342" y="852"/>
                  </a:lnTo>
                  <a:lnTo>
                    <a:pt x="331" y="852"/>
                  </a:lnTo>
                  <a:lnTo>
                    <a:pt x="313" y="855"/>
                  </a:lnTo>
                  <a:lnTo>
                    <a:pt x="283" y="856"/>
                  </a:lnTo>
                  <a:lnTo>
                    <a:pt x="243" y="859"/>
                  </a:lnTo>
                  <a:lnTo>
                    <a:pt x="240" y="856"/>
                  </a:lnTo>
                  <a:lnTo>
                    <a:pt x="213" y="813"/>
                  </a:lnTo>
                  <a:lnTo>
                    <a:pt x="211" y="806"/>
                  </a:lnTo>
                  <a:lnTo>
                    <a:pt x="211" y="805"/>
                  </a:lnTo>
                  <a:lnTo>
                    <a:pt x="211" y="804"/>
                  </a:lnTo>
                  <a:lnTo>
                    <a:pt x="204" y="793"/>
                  </a:lnTo>
                  <a:lnTo>
                    <a:pt x="198" y="784"/>
                  </a:lnTo>
                  <a:lnTo>
                    <a:pt x="185" y="762"/>
                  </a:lnTo>
                  <a:lnTo>
                    <a:pt x="188" y="750"/>
                  </a:lnTo>
                  <a:lnTo>
                    <a:pt x="185" y="737"/>
                  </a:lnTo>
                  <a:lnTo>
                    <a:pt x="188" y="713"/>
                  </a:lnTo>
                  <a:lnTo>
                    <a:pt x="190" y="709"/>
                  </a:lnTo>
                  <a:lnTo>
                    <a:pt x="182" y="689"/>
                  </a:lnTo>
                  <a:lnTo>
                    <a:pt x="171" y="677"/>
                  </a:lnTo>
                  <a:lnTo>
                    <a:pt x="168" y="664"/>
                  </a:lnTo>
                  <a:lnTo>
                    <a:pt x="169" y="663"/>
                  </a:lnTo>
                  <a:lnTo>
                    <a:pt x="168" y="663"/>
                  </a:lnTo>
                  <a:lnTo>
                    <a:pt x="165" y="660"/>
                  </a:lnTo>
                  <a:lnTo>
                    <a:pt x="165" y="642"/>
                  </a:lnTo>
                  <a:lnTo>
                    <a:pt x="165" y="639"/>
                  </a:lnTo>
                  <a:lnTo>
                    <a:pt x="172" y="618"/>
                  </a:lnTo>
                  <a:lnTo>
                    <a:pt x="172" y="617"/>
                  </a:lnTo>
                  <a:lnTo>
                    <a:pt x="172" y="605"/>
                  </a:lnTo>
                  <a:lnTo>
                    <a:pt x="171" y="593"/>
                  </a:lnTo>
                  <a:lnTo>
                    <a:pt x="179" y="580"/>
                  </a:lnTo>
                  <a:lnTo>
                    <a:pt x="191" y="570"/>
                  </a:lnTo>
                  <a:lnTo>
                    <a:pt x="194" y="566"/>
                  </a:lnTo>
                  <a:lnTo>
                    <a:pt x="175" y="554"/>
                  </a:lnTo>
                  <a:lnTo>
                    <a:pt x="179" y="543"/>
                  </a:lnTo>
                  <a:lnTo>
                    <a:pt x="171" y="520"/>
                  </a:lnTo>
                  <a:lnTo>
                    <a:pt x="171" y="518"/>
                  </a:lnTo>
                  <a:lnTo>
                    <a:pt x="153" y="501"/>
                  </a:lnTo>
                  <a:lnTo>
                    <a:pt x="150" y="496"/>
                  </a:lnTo>
                  <a:lnTo>
                    <a:pt x="142" y="476"/>
                  </a:lnTo>
                  <a:lnTo>
                    <a:pt x="140" y="475"/>
                  </a:lnTo>
                  <a:lnTo>
                    <a:pt x="142" y="470"/>
                  </a:lnTo>
                  <a:lnTo>
                    <a:pt x="128" y="453"/>
                  </a:lnTo>
                  <a:lnTo>
                    <a:pt x="123" y="437"/>
                  </a:lnTo>
                  <a:lnTo>
                    <a:pt x="121" y="430"/>
                  </a:lnTo>
                  <a:lnTo>
                    <a:pt x="114" y="408"/>
                  </a:lnTo>
                  <a:lnTo>
                    <a:pt x="112" y="405"/>
                  </a:lnTo>
                  <a:lnTo>
                    <a:pt x="112" y="404"/>
                  </a:lnTo>
                  <a:lnTo>
                    <a:pt x="107" y="388"/>
                  </a:lnTo>
                  <a:lnTo>
                    <a:pt x="98" y="358"/>
                  </a:lnTo>
                  <a:lnTo>
                    <a:pt x="95" y="349"/>
                  </a:lnTo>
                  <a:lnTo>
                    <a:pt x="91" y="338"/>
                  </a:lnTo>
                  <a:lnTo>
                    <a:pt x="91" y="334"/>
                  </a:lnTo>
                  <a:lnTo>
                    <a:pt x="82" y="310"/>
                  </a:lnTo>
                  <a:lnTo>
                    <a:pt x="80" y="305"/>
                  </a:lnTo>
                  <a:lnTo>
                    <a:pt x="69" y="270"/>
                  </a:lnTo>
                  <a:lnTo>
                    <a:pt x="69" y="267"/>
                  </a:lnTo>
                  <a:lnTo>
                    <a:pt x="66" y="259"/>
                  </a:lnTo>
                  <a:lnTo>
                    <a:pt x="61" y="247"/>
                  </a:lnTo>
                  <a:lnTo>
                    <a:pt x="60" y="241"/>
                  </a:lnTo>
                  <a:lnTo>
                    <a:pt x="59" y="234"/>
                  </a:lnTo>
                  <a:lnTo>
                    <a:pt x="56" y="225"/>
                  </a:lnTo>
                  <a:lnTo>
                    <a:pt x="50" y="209"/>
                  </a:lnTo>
                  <a:lnTo>
                    <a:pt x="47" y="197"/>
                  </a:lnTo>
                  <a:lnTo>
                    <a:pt x="43" y="187"/>
                  </a:lnTo>
                  <a:lnTo>
                    <a:pt x="35" y="165"/>
                  </a:lnTo>
                  <a:lnTo>
                    <a:pt x="31" y="154"/>
                  </a:lnTo>
                  <a:lnTo>
                    <a:pt x="28" y="142"/>
                  </a:lnTo>
                  <a:lnTo>
                    <a:pt x="24" y="130"/>
                  </a:lnTo>
                  <a:lnTo>
                    <a:pt x="21" y="122"/>
                  </a:lnTo>
                  <a:lnTo>
                    <a:pt x="13" y="100"/>
                  </a:lnTo>
                  <a:lnTo>
                    <a:pt x="9" y="86"/>
                  </a:lnTo>
                  <a:lnTo>
                    <a:pt x="8" y="79"/>
                  </a:lnTo>
                  <a:lnTo>
                    <a:pt x="6" y="76"/>
                  </a:lnTo>
                  <a:lnTo>
                    <a:pt x="0" y="55"/>
                  </a:lnTo>
                  <a:lnTo>
                    <a:pt x="18" y="54"/>
                  </a:lnTo>
                  <a:lnTo>
                    <a:pt x="22" y="53"/>
                  </a:lnTo>
                  <a:lnTo>
                    <a:pt x="40" y="51"/>
                  </a:lnTo>
                  <a:lnTo>
                    <a:pt x="41" y="51"/>
                  </a:lnTo>
                  <a:lnTo>
                    <a:pt x="50" y="50"/>
                  </a:lnTo>
                  <a:lnTo>
                    <a:pt x="57" y="49"/>
                  </a:lnTo>
                  <a:lnTo>
                    <a:pt x="60" y="49"/>
                  </a:lnTo>
                  <a:lnTo>
                    <a:pt x="61" y="49"/>
                  </a:lnTo>
                  <a:lnTo>
                    <a:pt x="107" y="42"/>
                  </a:lnTo>
                  <a:lnTo>
                    <a:pt x="117" y="41"/>
                  </a:lnTo>
                  <a:lnTo>
                    <a:pt x="130" y="40"/>
                  </a:lnTo>
                  <a:lnTo>
                    <a:pt x="134" y="40"/>
                  </a:lnTo>
                  <a:close/>
                </a:path>
              </a:pathLst>
            </a:custGeom>
            <a:solidFill>
              <a:srgbClr val="4F81BD"/>
            </a:solidFill>
            <a:ln w="1651">
              <a:solidFill>
                <a:srgbClr val="000000"/>
              </a:solidFill>
              <a:round/>
              <a:headEnd/>
              <a:tailEnd/>
            </a:ln>
          </p:spPr>
          <p:txBody>
            <a:bodyPr/>
            <a:lstStyle/>
            <a:p>
              <a:endParaRPr lang="en-US"/>
            </a:p>
          </p:txBody>
        </p:sp>
        <p:sp>
          <p:nvSpPr>
            <p:cNvPr id="20536" name="Freeform 55"/>
            <p:cNvSpPr>
              <a:spLocks/>
            </p:cNvSpPr>
            <p:nvPr/>
          </p:nvSpPr>
          <p:spPr bwMode="auto">
            <a:xfrm>
              <a:off x="6724650" y="3533775"/>
              <a:ext cx="673100" cy="466725"/>
            </a:xfrm>
            <a:custGeom>
              <a:avLst/>
              <a:gdLst>
                <a:gd name="T0" fmla="*/ 120792 w 847"/>
                <a:gd name="T1" fmla="*/ 204690 h 586"/>
                <a:gd name="T2" fmla="*/ 174036 w 847"/>
                <a:gd name="T3" fmla="*/ 234955 h 586"/>
                <a:gd name="T4" fmla="*/ 194698 w 847"/>
                <a:gd name="T5" fmla="*/ 258053 h 586"/>
                <a:gd name="T6" fmla="*/ 209797 w 847"/>
                <a:gd name="T7" fmla="*/ 263628 h 586"/>
                <a:gd name="T8" fmla="*/ 240790 w 847"/>
                <a:gd name="T9" fmla="*/ 304247 h 586"/>
                <a:gd name="T10" fmla="*/ 263041 w 847"/>
                <a:gd name="T11" fmla="*/ 320973 h 586"/>
                <a:gd name="T12" fmla="*/ 297213 w 847"/>
                <a:gd name="T13" fmla="*/ 333716 h 586"/>
                <a:gd name="T14" fmla="*/ 318670 w 847"/>
                <a:gd name="T15" fmla="*/ 390265 h 586"/>
                <a:gd name="T16" fmla="*/ 339331 w 847"/>
                <a:gd name="T17" fmla="*/ 397433 h 586"/>
                <a:gd name="T18" fmla="*/ 367145 w 847"/>
                <a:gd name="T19" fmla="*/ 444424 h 586"/>
                <a:gd name="T20" fmla="*/ 406085 w 847"/>
                <a:gd name="T21" fmla="*/ 466725 h 586"/>
                <a:gd name="T22" fmla="*/ 433105 w 847"/>
                <a:gd name="T23" fmla="*/ 436460 h 586"/>
                <a:gd name="T24" fmla="*/ 437078 w 847"/>
                <a:gd name="T25" fmla="*/ 429291 h 586"/>
                <a:gd name="T26" fmla="*/ 446614 w 847"/>
                <a:gd name="T27" fmla="*/ 387875 h 586"/>
                <a:gd name="T28" fmla="*/ 468865 w 847"/>
                <a:gd name="T29" fmla="*/ 387079 h 586"/>
                <a:gd name="T30" fmla="*/ 476018 w 847"/>
                <a:gd name="T31" fmla="*/ 384690 h 586"/>
                <a:gd name="T32" fmla="*/ 526878 w 847"/>
                <a:gd name="T33" fmla="*/ 337699 h 586"/>
                <a:gd name="T34" fmla="*/ 558665 w 847"/>
                <a:gd name="T35" fmla="*/ 293893 h 586"/>
                <a:gd name="T36" fmla="*/ 600783 w 847"/>
                <a:gd name="T37" fmla="*/ 267610 h 586"/>
                <a:gd name="T38" fmla="*/ 642107 w 847"/>
                <a:gd name="T39" fmla="*/ 161681 h 586"/>
                <a:gd name="T40" fmla="*/ 669921 w 847"/>
                <a:gd name="T41" fmla="*/ 137787 h 586"/>
                <a:gd name="T42" fmla="*/ 619856 w 847"/>
                <a:gd name="T43" fmla="*/ 106726 h 586"/>
                <a:gd name="T44" fmla="*/ 556281 w 847"/>
                <a:gd name="T45" fmla="*/ 65310 h 586"/>
                <a:gd name="T46" fmla="*/ 526878 w 847"/>
                <a:gd name="T47" fmla="*/ 44602 h 586"/>
                <a:gd name="T48" fmla="*/ 491911 w 847"/>
                <a:gd name="T49" fmla="*/ 23097 h 586"/>
                <a:gd name="T50" fmla="*/ 464097 w 847"/>
                <a:gd name="T51" fmla="*/ 27080 h 586"/>
                <a:gd name="T52" fmla="*/ 411648 w 847"/>
                <a:gd name="T53" fmla="*/ 34248 h 586"/>
                <a:gd name="T54" fmla="*/ 386218 w 847"/>
                <a:gd name="T55" fmla="*/ 38230 h 586"/>
                <a:gd name="T56" fmla="*/ 339331 w 847"/>
                <a:gd name="T57" fmla="*/ 27080 h 586"/>
                <a:gd name="T58" fmla="*/ 324232 w 847"/>
                <a:gd name="T59" fmla="*/ 11947 h 586"/>
                <a:gd name="T60" fmla="*/ 297213 w 847"/>
                <a:gd name="T61" fmla="*/ 1593 h 586"/>
                <a:gd name="T62" fmla="*/ 270988 w 847"/>
                <a:gd name="T63" fmla="*/ 1593 h 586"/>
                <a:gd name="T64" fmla="*/ 236022 w 847"/>
                <a:gd name="T65" fmla="*/ 5575 h 586"/>
                <a:gd name="T66" fmla="*/ 186751 w 847"/>
                <a:gd name="T67" fmla="*/ 11150 h 586"/>
                <a:gd name="T68" fmla="*/ 150991 w 847"/>
                <a:gd name="T69" fmla="*/ 14336 h 586"/>
                <a:gd name="T70" fmla="*/ 135892 w 847"/>
                <a:gd name="T71" fmla="*/ 16726 h 586"/>
                <a:gd name="T72" fmla="*/ 93773 w 847"/>
                <a:gd name="T73" fmla="*/ 30265 h 586"/>
                <a:gd name="T74" fmla="*/ 69932 w 847"/>
                <a:gd name="T75" fmla="*/ 45398 h 586"/>
                <a:gd name="T76" fmla="*/ 39734 w 847"/>
                <a:gd name="T77" fmla="*/ 54956 h 586"/>
                <a:gd name="T78" fmla="*/ 24635 w 847"/>
                <a:gd name="T79" fmla="*/ 71681 h 586"/>
                <a:gd name="T80" fmla="*/ 2384 w 847"/>
                <a:gd name="T81" fmla="*/ 113894 h 586"/>
                <a:gd name="T82" fmla="*/ 37350 w 847"/>
                <a:gd name="T83" fmla="*/ 133009 h 586"/>
                <a:gd name="T84" fmla="*/ 48476 w 847"/>
                <a:gd name="T85" fmla="*/ 138584 h 586"/>
                <a:gd name="T86" fmla="*/ 70727 w 847"/>
                <a:gd name="T87" fmla="*/ 138584 h 586"/>
                <a:gd name="T88" fmla="*/ 92978 w 847"/>
                <a:gd name="T89" fmla="*/ 166460 h 586"/>
                <a:gd name="T90" fmla="*/ 106488 w 847"/>
                <a:gd name="T91" fmla="*/ 187168 h 5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7"/>
                <a:gd name="T139" fmla="*/ 0 h 586"/>
                <a:gd name="T140" fmla="*/ 847 w 847"/>
                <a:gd name="T141" fmla="*/ 586 h 5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7" h="586">
                  <a:moveTo>
                    <a:pt x="150" y="255"/>
                  </a:moveTo>
                  <a:lnTo>
                    <a:pt x="152" y="256"/>
                  </a:lnTo>
                  <a:lnTo>
                    <a:pt x="152" y="257"/>
                  </a:lnTo>
                  <a:lnTo>
                    <a:pt x="158" y="265"/>
                  </a:lnTo>
                  <a:lnTo>
                    <a:pt x="194" y="281"/>
                  </a:lnTo>
                  <a:lnTo>
                    <a:pt x="219" y="295"/>
                  </a:lnTo>
                  <a:lnTo>
                    <a:pt x="226" y="309"/>
                  </a:lnTo>
                  <a:lnTo>
                    <a:pt x="233" y="319"/>
                  </a:lnTo>
                  <a:lnTo>
                    <a:pt x="245" y="324"/>
                  </a:lnTo>
                  <a:lnTo>
                    <a:pt x="246" y="323"/>
                  </a:lnTo>
                  <a:lnTo>
                    <a:pt x="262" y="330"/>
                  </a:lnTo>
                  <a:lnTo>
                    <a:pt x="264" y="331"/>
                  </a:lnTo>
                  <a:lnTo>
                    <a:pt x="287" y="360"/>
                  </a:lnTo>
                  <a:lnTo>
                    <a:pt x="299" y="370"/>
                  </a:lnTo>
                  <a:lnTo>
                    <a:pt x="303" y="382"/>
                  </a:lnTo>
                  <a:lnTo>
                    <a:pt x="322" y="390"/>
                  </a:lnTo>
                  <a:lnTo>
                    <a:pt x="325" y="399"/>
                  </a:lnTo>
                  <a:lnTo>
                    <a:pt x="331" y="403"/>
                  </a:lnTo>
                  <a:lnTo>
                    <a:pt x="350" y="406"/>
                  </a:lnTo>
                  <a:lnTo>
                    <a:pt x="364" y="414"/>
                  </a:lnTo>
                  <a:lnTo>
                    <a:pt x="374" y="419"/>
                  </a:lnTo>
                  <a:lnTo>
                    <a:pt x="376" y="434"/>
                  </a:lnTo>
                  <a:lnTo>
                    <a:pt x="398" y="468"/>
                  </a:lnTo>
                  <a:lnTo>
                    <a:pt x="401" y="490"/>
                  </a:lnTo>
                  <a:lnTo>
                    <a:pt x="406" y="495"/>
                  </a:lnTo>
                  <a:lnTo>
                    <a:pt x="409" y="495"/>
                  </a:lnTo>
                  <a:lnTo>
                    <a:pt x="427" y="499"/>
                  </a:lnTo>
                  <a:lnTo>
                    <a:pt x="462" y="543"/>
                  </a:lnTo>
                  <a:lnTo>
                    <a:pt x="460" y="554"/>
                  </a:lnTo>
                  <a:lnTo>
                    <a:pt x="462" y="558"/>
                  </a:lnTo>
                  <a:lnTo>
                    <a:pt x="470" y="578"/>
                  </a:lnTo>
                  <a:lnTo>
                    <a:pt x="491" y="579"/>
                  </a:lnTo>
                  <a:lnTo>
                    <a:pt x="511" y="586"/>
                  </a:lnTo>
                  <a:lnTo>
                    <a:pt x="513" y="579"/>
                  </a:lnTo>
                  <a:lnTo>
                    <a:pt x="533" y="565"/>
                  </a:lnTo>
                  <a:lnTo>
                    <a:pt x="545" y="548"/>
                  </a:lnTo>
                  <a:lnTo>
                    <a:pt x="529" y="540"/>
                  </a:lnTo>
                  <a:lnTo>
                    <a:pt x="518" y="522"/>
                  </a:lnTo>
                  <a:lnTo>
                    <a:pt x="550" y="539"/>
                  </a:lnTo>
                  <a:lnTo>
                    <a:pt x="571" y="527"/>
                  </a:lnTo>
                  <a:lnTo>
                    <a:pt x="580" y="508"/>
                  </a:lnTo>
                  <a:lnTo>
                    <a:pt x="562" y="487"/>
                  </a:lnTo>
                  <a:lnTo>
                    <a:pt x="577" y="487"/>
                  </a:lnTo>
                  <a:lnTo>
                    <a:pt x="584" y="491"/>
                  </a:lnTo>
                  <a:lnTo>
                    <a:pt x="590" y="486"/>
                  </a:lnTo>
                  <a:lnTo>
                    <a:pt x="591" y="486"/>
                  </a:lnTo>
                  <a:lnTo>
                    <a:pt x="593" y="490"/>
                  </a:lnTo>
                  <a:lnTo>
                    <a:pt x="599" y="483"/>
                  </a:lnTo>
                  <a:lnTo>
                    <a:pt x="623" y="464"/>
                  </a:lnTo>
                  <a:lnTo>
                    <a:pt x="648" y="453"/>
                  </a:lnTo>
                  <a:lnTo>
                    <a:pt x="663" y="424"/>
                  </a:lnTo>
                  <a:lnTo>
                    <a:pt x="686" y="411"/>
                  </a:lnTo>
                  <a:lnTo>
                    <a:pt x="709" y="382"/>
                  </a:lnTo>
                  <a:lnTo>
                    <a:pt x="703" y="369"/>
                  </a:lnTo>
                  <a:lnTo>
                    <a:pt x="738" y="363"/>
                  </a:lnTo>
                  <a:lnTo>
                    <a:pt x="751" y="338"/>
                  </a:lnTo>
                  <a:lnTo>
                    <a:pt x="756" y="336"/>
                  </a:lnTo>
                  <a:lnTo>
                    <a:pt x="763" y="288"/>
                  </a:lnTo>
                  <a:lnTo>
                    <a:pt x="780" y="244"/>
                  </a:lnTo>
                  <a:lnTo>
                    <a:pt x="808" y="203"/>
                  </a:lnTo>
                  <a:lnTo>
                    <a:pt x="815" y="196"/>
                  </a:lnTo>
                  <a:lnTo>
                    <a:pt x="847" y="177"/>
                  </a:lnTo>
                  <a:lnTo>
                    <a:pt x="843" y="173"/>
                  </a:lnTo>
                  <a:lnTo>
                    <a:pt x="828" y="164"/>
                  </a:lnTo>
                  <a:lnTo>
                    <a:pt x="826" y="163"/>
                  </a:lnTo>
                  <a:lnTo>
                    <a:pt x="780" y="134"/>
                  </a:lnTo>
                  <a:lnTo>
                    <a:pt x="751" y="115"/>
                  </a:lnTo>
                  <a:lnTo>
                    <a:pt x="740" y="107"/>
                  </a:lnTo>
                  <a:lnTo>
                    <a:pt x="700" y="82"/>
                  </a:lnTo>
                  <a:lnTo>
                    <a:pt x="686" y="72"/>
                  </a:lnTo>
                  <a:lnTo>
                    <a:pt x="664" y="57"/>
                  </a:lnTo>
                  <a:lnTo>
                    <a:pt x="663" y="56"/>
                  </a:lnTo>
                  <a:lnTo>
                    <a:pt x="661" y="56"/>
                  </a:lnTo>
                  <a:lnTo>
                    <a:pt x="632" y="38"/>
                  </a:lnTo>
                  <a:lnTo>
                    <a:pt x="619" y="29"/>
                  </a:lnTo>
                  <a:lnTo>
                    <a:pt x="616" y="29"/>
                  </a:lnTo>
                  <a:lnTo>
                    <a:pt x="606" y="30"/>
                  </a:lnTo>
                  <a:lnTo>
                    <a:pt x="584" y="34"/>
                  </a:lnTo>
                  <a:lnTo>
                    <a:pt x="575" y="35"/>
                  </a:lnTo>
                  <a:lnTo>
                    <a:pt x="564" y="36"/>
                  </a:lnTo>
                  <a:lnTo>
                    <a:pt x="518" y="43"/>
                  </a:lnTo>
                  <a:lnTo>
                    <a:pt x="510" y="44"/>
                  </a:lnTo>
                  <a:lnTo>
                    <a:pt x="508" y="44"/>
                  </a:lnTo>
                  <a:lnTo>
                    <a:pt x="486" y="48"/>
                  </a:lnTo>
                  <a:lnTo>
                    <a:pt x="469" y="50"/>
                  </a:lnTo>
                  <a:lnTo>
                    <a:pt x="428" y="56"/>
                  </a:lnTo>
                  <a:lnTo>
                    <a:pt x="427" y="34"/>
                  </a:lnTo>
                  <a:lnTo>
                    <a:pt x="415" y="22"/>
                  </a:lnTo>
                  <a:lnTo>
                    <a:pt x="412" y="19"/>
                  </a:lnTo>
                  <a:lnTo>
                    <a:pt x="408" y="15"/>
                  </a:lnTo>
                  <a:lnTo>
                    <a:pt x="401" y="10"/>
                  </a:lnTo>
                  <a:lnTo>
                    <a:pt x="386" y="14"/>
                  </a:lnTo>
                  <a:lnTo>
                    <a:pt x="374" y="2"/>
                  </a:lnTo>
                  <a:lnTo>
                    <a:pt x="377" y="0"/>
                  </a:lnTo>
                  <a:lnTo>
                    <a:pt x="358" y="1"/>
                  </a:lnTo>
                  <a:lnTo>
                    <a:pt x="341" y="2"/>
                  </a:lnTo>
                  <a:lnTo>
                    <a:pt x="326" y="4"/>
                  </a:lnTo>
                  <a:lnTo>
                    <a:pt x="321" y="5"/>
                  </a:lnTo>
                  <a:lnTo>
                    <a:pt x="297" y="7"/>
                  </a:lnTo>
                  <a:lnTo>
                    <a:pt x="255" y="11"/>
                  </a:lnTo>
                  <a:lnTo>
                    <a:pt x="252" y="11"/>
                  </a:lnTo>
                  <a:lnTo>
                    <a:pt x="235" y="14"/>
                  </a:lnTo>
                  <a:lnTo>
                    <a:pt x="219" y="15"/>
                  </a:lnTo>
                  <a:lnTo>
                    <a:pt x="203" y="17"/>
                  </a:lnTo>
                  <a:lnTo>
                    <a:pt x="190" y="18"/>
                  </a:lnTo>
                  <a:lnTo>
                    <a:pt x="176" y="19"/>
                  </a:lnTo>
                  <a:lnTo>
                    <a:pt x="174" y="19"/>
                  </a:lnTo>
                  <a:lnTo>
                    <a:pt x="171" y="21"/>
                  </a:lnTo>
                  <a:lnTo>
                    <a:pt x="153" y="25"/>
                  </a:lnTo>
                  <a:lnTo>
                    <a:pt x="130" y="32"/>
                  </a:lnTo>
                  <a:lnTo>
                    <a:pt x="118" y="38"/>
                  </a:lnTo>
                  <a:lnTo>
                    <a:pt x="105" y="43"/>
                  </a:lnTo>
                  <a:lnTo>
                    <a:pt x="99" y="44"/>
                  </a:lnTo>
                  <a:lnTo>
                    <a:pt x="88" y="57"/>
                  </a:lnTo>
                  <a:lnTo>
                    <a:pt x="70" y="60"/>
                  </a:lnTo>
                  <a:lnTo>
                    <a:pt x="66" y="63"/>
                  </a:lnTo>
                  <a:lnTo>
                    <a:pt x="50" y="69"/>
                  </a:lnTo>
                  <a:lnTo>
                    <a:pt x="48" y="71"/>
                  </a:lnTo>
                  <a:lnTo>
                    <a:pt x="32" y="77"/>
                  </a:lnTo>
                  <a:lnTo>
                    <a:pt x="31" y="90"/>
                  </a:lnTo>
                  <a:lnTo>
                    <a:pt x="12" y="109"/>
                  </a:lnTo>
                  <a:lnTo>
                    <a:pt x="0" y="138"/>
                  </a:lnTo>
                  <a:lnTo>
                    <a:pt x="3" y="143"/>
                  </a:lnTo>
                  <a:lnTo>
                    <a:pt x="21" y="152"/>
                  </a:lnTo>
                  <a:lnTo>
                    <a:pt x="43" y="163"/>
                  </a:lnTo>
                  <a:lnTo>
                    <a:pt x="47" y="167"/>
                  </a:lnTo>
                  <a:lnTo>
                    <a:pt x="57" y="172"/>
                  </a:lnTo>
                  <a:lnTo>
                    <a:pt x="57" y="173"/>
                  </a:lnTo>
                  <a:lnTo>
                    <a:pt x="61" y="174"/>
                  </a:lnTo>
                  <a:lnTo>
                    <a:pt x="67" y="176"/>
                  </a:lnTo>
                  <a:lnTo>
                    <a:pt x="69" y="174"/>
                  </a:lnTo>
                  <a:lnTo>
                    <a:pt x="89" y="174"/>
                  </a:lnTo>
                  <a:lnTo>
                    <a:pt x="98" y="192"/>
                  </a:lnTo>
                  <a:lnTo>
                    <a:pt x="111" y="206"/>
                  </a:lnTo>
                  <a:lnTo>
                    <a:pt x="117" y="209"/>
                  </a:lnTo>
                  <a:lnTo>
                    <a:pt x="118" y="213"/>
                  </a:lnTo>
                  <a:lnTo>
                    <a:pt x="120" y="220"/>
                  </a:lnTo>
                  <a:lnTo>
                    <a:pt x="134" y="235"/>
                  </a:lnTo>
                  <a:lnTo>
                    <a:pt x="144" y="247"/>
                  </a:lnTo>
                  <a:lnTo>
                    <a:pt x="150" y="255"/>
                  </a:lnTo>
                  <a:close/>
                </a:path>
              </a:pathLst>
            </a:custGeom>
            <a:solidFill>
              <a:srgbClr val="4F81BD"/>
            </a:solidFill>
            <a:ln w="1651">
              <a:solidFill>
                <a:srgbClr val="000000"/>
              </a:solidFill>
              <a:round/>
              <a:headEnd/>
              <a:tailEnd/>
            </a:ln>
          </p:spPr>
          <p:txBody>
            <a:bodyPr/>
            <a:lstStyle/>
            <a:p>
              <a:endParaRPr lang="en-US"/>
            </a:p>
          </p:txBody>
        </p:sp>
        <p:sp>
          <p:nvSpPr>
            <p:cNvPr id="20537" name="Freeform 56"/>
            <p:cNvSpPr>
              <a:spLocks/>
            </p:cNvSpPr>
            <p:nvPr/>
          </p:nvSpPr>
          <p:spPr bwMode="auto">
            <a:xfrm>
              <a:off x="3105150" y="2109788"/>
              <a:ext cx="912812" cy="679450"/>
            </a:xfrm>
            <a:custGeom>
              <a:avLst/>
              <a:gdLst>
                <a:gd name="T0" fmla="*/ 582393 w 1152"/>
                <a:gd name="T1" fmla="*/ 660378 h 855"/>
                <a:gd name="T2" fmla="*/ 522965 w 1152"/>
                <a:gd name="T3" fmla="*/ 656404 h 855"/>
                <a:gd name="T4" fmla="*/ 465122 w 1152"/>
                <a:gd name="T5" fmla="*/ 650842 h 855"/>
                <a:gd name="T6" fmla="*/ 425504 w 1152"/>
                <a:gd name="T7" fmla="*/ 647663 h 855"/>
                <a:gd name="T8" fmla="*/ 358152 w 1152"/>
                <a:gd name="T9" fmla="*/ 642895 h 855"/>
                <a:gd name="T10" fmla="*/ 249597 w 1152"/>
                <a:gd name="T11" fmla="*/ 632564 h 855"/>
                <a:gd name="T12" fmla="*/ 188584 w 1152"/>
                <a:gd name="T13" fmla="*/ 626207 h 855"/>
                <a:gd name="T14" fmla="*/ 125195 w 1152"/>
                <a:gd name="T15" fmla="*/ 619849 h 855"/>
                <a:gd name="T16" fmla="*/ 0 w 1152"/>
                <a:gd name="T17" fmla="*/ 604750 h 855"/>
                <a:gd name="T18" fmla="*/ 10301 w 1152"/>
                <a:gd name="T19" fmla="*/ 537997 h 855"/>
                <a:gd name="T20" fmla="*/ 12678 w 1152"/>
                <a:gd name="T21" fmla="*/ 517336 h 855"/>
                <a:gd name="T22" fmla="*/ 19017 w 1152"/>
                <a:gd name="T23" fmla="*/ 478396 h 855"/>
                <a:gd name="T24" fmla="*/ 24564 w 1152"/>
                <a:gd name="T25" fmla="*/ 434689 h 855"/>
                <a:gd name="T26" fmla="*/ 34072 w 1152"/>
                <a:gd name="T27" fmla="*/ 375883 h 855"/>
                <a:gd name="T28" fmla="*/ 44373 w 1152"/>
                <a:gd name="T29" fmla="*/ 301978 h 855"/>
                <a:gd name="T30" fmla="*/ 45165 w 1152"/>
                <a:gd name="T31" fmla="*/ 292442 h 855"/>
                <a:gd name="T32" fmla="*/ 50712 w 1152"/>
                <a:gd name="T33" fmla="*/ 253502 h 855"/>
                <a:gd name="T34" fmla="*/ 54674 w 1152"/>
                <a:gd name="T35" fmla="*/ 226483 h 855"/>
                <a:gd name="T36" fmla="*/ 60220 w 1152"/>
                <a:gd name="T37" fmla="*/ 189133 h 855"/>
                <a:gd name="T38" fmla="*/ 64974 w 1152"/>
                <a:gd name="T39" fmla="*/ 153373 h 855"/>
                <a:gd name="T40" fmla="*/ 70521 w 1152"/>
                <a:gd name="T41" fmla="*/ 112844 h 855"/>
                <a:gd name="T42" fmla="*/ 75275 w 1152"/>
                <a:gd name="T43" fmla="*/ 75494 h 855"/>
                <a:gd name="T44" fmla="*/ 85576 w 1152"/>
                <a:gd name="T45" fmla="*/ 0 h 855"/>
                <a:gd name="T46" fmla="*/ 209978 w 1152"/>
                <a:gd name="T47" fmla="*/ 13510 h 855"/>
                <a:gd name="T48" fmla="*/ 234542 w 1152"/>
                <a:gd name="T49" fmla="*/ 16688 h 855"/>
                <a:gd name="T50" fmla="*/ 328042 w 1152"/>
                <a:gd name="T51" fmla="*/ 26224 h 855"/>
                <a:gd name="T52" fmla="*/ 386677 w 1152"/>
                <a:gd name="T53" fmla="*/ 32582 h 855"/>
                <a:gd name="T54" fmla="*/ 416787 w 1152"/>
                <a:gd name="T55" fmla="*/ 34171 h 855"/>
                <a:gd name="T56" fmla="*/ 549113 w 1152"/>
                <a:gd name="T57" fmla="*/ 46091 h 855"/>
                <a:gd name="T58" fmla="*/ 652122 w 1152"/>
                <a:gd name="T59" fmla="*/ 55627 h 855"/>
                <a:gd name="T60" fmla="*/ 667969 w 1152"/>
                <a:gd name="T61" fmla="*/ 56422 h 855"/>
                <a:gd name="T62" fmla="*/ 683024 w 1152"/>
                <a:gd name="T63" fmla="*/ 57217 h 855"/>
                <a:gd name="T64" fmla="*/ 789994 w 1152"/>
                <a:gd name="T65" fmla="*/ 63574 h 855"/>
                <a:gd name="T66" fmla="*/ 820105 w 1152"/>
                <a:gd name="T67" fmla="*/ 65958 h 855"/>
                <a:gd name="T68" fmla="*/ 912812 w 1152"/>
                <a:gd name="T69" fmla="*/ 70726 h 855"/>
                <a:gd name="T70" fmla="*/ 908850 w 1152"/>
                <a:gd name="T71" fmla="*/ 135890 h 855"/>
                <a:gd name="T72" fmla="*/ 905681 w 1152"/>
                <a:gd name="T73" fmla="*/ 185160 h 855"/>
                <a:gd name="T74" fmla="*/ 904096 w 1152"/>
                <a:gd name="T75" fmla="*/ 201848 h 855"/>
                <a:gd name="T76" fmla="*/ 900926 w 1152"/>
                <a:gd name="T77" fmla="*/ 244761 h 855"/>
                <a:gd name="T78" fmla="*/ 898549 w 1152"/>
                <a:gd name="T79" fmla="*/ 279727 h 855"/>
                <a:gd name="T80" fmla="*/ 897757 w 1152"/>
                <a:gd name="T81" fmla="*/ 298799 h 855"/>
                <a:gd name="T82" fmla="*/ 896172 w 1152"/>
                <a:gd name="T83" fmla="*/ 317871 h 855"/>
                <a:gd name="T84" fmla="*/ 893003 w 1152"/>
                <a:gd name="T85" fmla="*/ 374293 h 855"/>
                <a:gd name="T86" fmla="*/ 891418 w 1152"/>
                <a:gd name="T87" fmla="*/ 402107 h 855"/>
                <a:gd name="T88" fmla="*/ 885871 w 1152"/>
                <a:gd name="T89" fmla="*/ 488727 h 855"/>
                <a:gd name="T90" fmla="*/ 883494 w 1152"/>
                <a:gd name="T91" fmla="*/ 526872 h 855"/>
                <a:gd name="T92" fmla="*/ 880325 w 1152"/>
                <a:gd name="T93" fmla="*/ 565016 h 855"/>
                <a:gd name="T94" fmla="*/ 878740 w 1152"/>
                <a:gd name="T95" fmla="*/ 584089 h 855"/>
                <a:gd name="T96" fmla="*/ 877948 w 1152"/>
                <a:gd name="T97" fmla="*/ 603161 h 855"/>
                <a:gd name="T98" fmla="*/ 875571 w 1152"/>
                <a:gd name="T99" fmla="*/ 633359 h 855"/>
                <a:gd name="T100" fmla="*/ 873193 w 1152"/>
                <a:gd name="T101" fmla="*/ 679450 h 855"/>
                <a:gd name="T102" fmla="*/ 770977 w 1152"/>
                <a:gd name="T103" fmla="*/ 673887 h 855"/>
                <a:gd name="T104" fmla="*/ 738490 w 1152"/>
                <a:gd name="T105" fmla="*/ 671503 h 855"/>
                <a:gd name="T106" fmla="*/ 720266 w 1152"/>
                <a:gd name="T107" fmla="*/ 670709 h 855"/>
                <a:gd name="T108" fmla="*/ 620427 w 1152"/>
                <a:gd name="T109" fmla="*/ 664351 h 855"/>
                <a:gd name="T110" fmla="*/ 603787 w 1152"/>
                <a:gd name="T111" fmla="*/ 662762 h 855"/>
                <a:gd name="T112" fmla="*/ 589524 w 1152"/>
                <a:gd name="T113" fmla="*/ 661172 h 8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52"/>
                <a:gd name="T172" fmla="*/ 0 h 855"/>
                <a:gd name="T173" fmla="*/ 1152 w 1152"/>
                <a:gd name="T174" fmla="*/ 855 h 8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52" h="855">
                  <a:moveTo>
                    <a:pt x="744" y="832"/>
                  </a:moveTo>
                  <a:lnTo>
                    <a:pt x="735" y="831"/>
                  </a:lnTo>
                  <a:lnTo>
                    <a:pt x="715" y="830"/>
                  </a:lnTo>
                  <a:lnTo>
                    <a:pt x="660" y="826"/>
                  </a:lnTo>
                  <a:lnTo>
                    <a:pt x="654" y="824"/>
                  </a:lnTo>
                  <a:lnTo>
                    <a:pt x="587" y="819"/>
                  </a:lnTo>
                  <a:lnTo>
                    <a:pt x="578" y="819"/>
                  </a:lnTo>
                  <a:lnTo>
                    <a:pt x="537" y="815"/>
                  </a:lnTo>
                  <a:lnTo>
                    <a:pt x="492" y="811"/>
                  </a:lnTo>
                  <a:lnTo>
                    <a:pt x="452" y="809"/>
                  </a:lnTo>
                  <a:lnTo>
                    <a:pt x="354" y="799"/>
                  </a:lnTo>
                  <a:lnTo>
                    <a:pt x="315" y="796"/>
                  </a:lnTo>
                  <a:lnTo>
                    <a:pt x="243" y="788"/>
                  </a:lnTo>
                  <a:lnTo>
                    <a:pt x="238" y="788"/>
                  </a:lnTo>
                  <a:lnTo>
                    <a:pt x="165" y="780"/>
                  </a:lnTo>
                  <a:lnTo>
                    <a:pt x="158" y="780"/>
                  </a:lnTo>
                  <a:lnTo>
                    <a:pt x="121" y="776"/>
                  </a:lnTo>
                  <a:lnTo>
                    <a:pt x="0" y="761"/>
                  </a:lnTo>
                  <a:lnTo>
                    <a:pt x="8" y="714"/>
                  </a:lnTo>
                  <a:lnTo>
                    <a:pt x="13" y="677"/>
                  </a:lnTo>
                  <a:lnTo>
                    <a:pt x="15" y="665"/>
                  </a:lnTo>
                  <a:lnTo>
                    <a:pt x="16" y="651"/>
                  </a:lnTo>
                  <a:lnTo>
                    <a:pt x="21" y="618"/>
                  </a:lnTo>
                  <a:lnTo>
                    <a:pt x="24" y="602"/>
                  </a:lnTo>
                  <a:lnTo>
                    <a:pt x="28" y="571"/>
                  </a:lnTo>
                  <a:lnTo>
                    <a:pt x="31" y="547"/>
                  </a:lnTo>
                  <a:lnTo>
                    <a:pt x="41" y="480"/>
                  </a:lnTo>
                  <a:lnTo>
                    <a:pt x="43" y="473"/>
                  </a:lnTo>
                  <a:lnTo>
                    <a:pt x="48" y="427"/>
                  </a:lnTo>
                  <a:lnTo>
                    <a:pt x="56" y="380"/>
                  </a:lnTo>
                  <a:lnTo>
                    <a:pt x="56" y="376"/>
                  </a:lnTo>
                  <a:lnTo>
                    <a:pt x="57" y="368"/>
                  </a:lnTo>
                  <a:lnTo>
                    <a:pt x="63" y="333"/>
                  </a:lnTo>
                  <a:lnTo>
                    <a:pt x="64" y="319"/>
                  </a:lnTo>
                  <a:lnTo>
                    <a:pt x="67" y="295"/>
                  </a:lnTo>
                  <a:lnTo>
                    <a:pt x="69" y="285"/>
                  </a:lnTo>
                  <a:lnTo>
                    <a:pt x="69" y="284"/>
                  </a:lnTo>
                  <a:lnTo>
                    <a:pt x="76" y="238"/>
                  </a:lnTo>
                  <a:lnTo>
                    <a:pt x="79" y="213"/>
                  </a:lnTo>
                  <a:lnTo>
                    <a:pt x="82" y="193"/>
                  </a:lnTo>
                  <a:lnTo>
                    <a:pt x="86" y="164"/>
                  </a:lnTo>
                  <a:lnTo>
                    <a:pt x="89" y="142"/>
                  </a:lnTo>
                  <a:lnTo>
                    <a:pt x="95" y="100"/>
                  </a:lnTo>
                  <a:lnTo>
                    <a:pt x="95" y="95"/>
                  </a:lnTo>
                  <a:lnTo>
                    <a:pt x="99" y="63"/>
                  </a:lnTo>
                  <a:lnTo>
                    <a:pt x="108" y="0"/>
                  </a:lnTo>
                  <a:lnTo>
                    <a:pt x="204" y="12"/>
                  </a:lnTo>
                  <a:lnTo>
                    <a:pt x="265" y="17"/>
                  </a:lnTo>
                  <a:lnTo>
                    <a:pt x="286" y="20"/>
                  </a:lnTo>
                  <a:lnTo>
                    <a:pt x="296" y="21"/>
                  </a:lnTo>
                  <a:lnTo>
                    <a:pt x="395" y="30"/>
                  </a:lnTo>
                  <a:lnTo>
                    <a:pt x="414" y="33"/>
                  </a:lnTo>
                  <a:lnTo>
                    <a:pt x="470" y="38"/>
                  </a:lnTo>
                  <a:lnTo>
                    <a:pt x="488" y="41"/>
                  </a:lnTo>
                  <a:lnTo>
                    <a:pt x="507" y="42"/>
                  </a:lnTo>
                  <a:lnTo>
                    <a:pt x="526" y="43"/>
                  </a:lnTo>
                  <a:lnTo>
                    <a:pt x="577" y="49"/>
                  </a:lnTo>
                  <a:lnTo>
                    <a:pt x="693" y="58"/>
                  </a:lnTo>
                  <a:lnTo>
                    <a:pt x="712" y="60"/>
                  </a:lnTo>
                  <a:lnTo>
                    <a:pt x="823" y="70"/>
                  </a:lnTo>
                  <a:lnTo>
                    <a:pt x="824" y="70"/>
                  </a:lnTo>
                  <a:lnTo>
                    <a:pt x="843" y="71"/>
                  </a:lnTo>
                  <a:lnTo>
                    <a:pt x="859" y="72"/>
                  </a:lnTo>
                  <a:lnTo>
                    <a:pt x="862" y="72"/>
                  </a:lnTo>
                  <a:lnTo>
                    <a:pt x="875" y="72"/>
                  </a:lnTo>
                  <a:lnTo>
                    <a:pt x="997" y="80"/>
                  </a:lnTo>
                  <a:lnTo>
                    <a:pt x="1005" y="80"/>
                  </a:lnTo>
                  <a:lnTo>
                    <a:pt x="1035" y="83"/>
                  </a:lnTo>
                  <a:lnTo>
                    <a:pt x="1051" y="84"/>
                  </a:lnTo>
                  <a:lnTo>
                    <a:pt x="1152" y="89"/>
                  </a:lnTo>
                  <a:lnTo>
                    <a:pt x="1149" y="137"/>
                  </a:lnTo>
                  <a:lnTo>
                    <a:pt x="1147" y="171"/>
                  </a:lnTo>
                  <a:lnTo>
                    <a:pt x="1146" y="184"/>
                  </a:lnTo>
                  <a:lnTo>
                    <a:pt x="1143" y="233"/>
                  </a:lnTo>
                  <a:lnTo>
                    <a:pt x="1141" y="246"/>
                  </a:lnTo>
                  <a:lnTo>
                    <a:pt x="1141" y="254"/>
                  </a:lnTo>
                  <a:lnTo>
                    <a:pt x="1140" y="280"/>
                  </a:lnTo>
                  <a:lnTo>
                    <a:pt x="1137" y="308"/>
                  </a:lnTo>
                  <a:lnTo>
                    <a:pt x="1136" y="327"/>
                  </a:lnTo>
                  <a:lnTo>
                    <a:pt x="1134" y="352"/>
                  </a:lnTo>
                  <a:lnTo>
                    <a:pt x="1133" y="375"/>
                  </a:lnTo>
                  <a:lnTo>
                    <a:pt x="1133" y="376"/>
                  </a:lnTo>
                  <a:lnTo>
                    <a:pt x="1133" y="380"/>
                  </a:lnTo>
                  <a:lnTo>
                    <a:pt x="1131" y="400"/>
                  </a:lnTo>
                  <a:lnTo>
                    <a:pt x="1128" y="447"/>
                  </a:lnTo>
                  <a:lnTo>
                    <a:pt x="1127" y="471"/>
                  </a:lnTo>
                  <a:lnTo>
                    <a:pt x="1127" y="480"/>
                  </a:lnTo>
                  <a:lnTo>
                    <a:pt x="1125" y="506"/>
                  </a:lnTo>
                  <a:lnTo>
                    <a:pt x="1122" y="550"/>
                  </a:lnTo>
                  <a:lnTo>
                    <a:pt x="1118" y="615"/>
                  </a:lnTo>
                  <a:lnTo>
                    <a:pt x="1117" y="639"/>
                  </a:lnTo>
                  <a:lnTo>
                    <a:pt x="1115" y="663"/>
                  </a:lnTo>
                  <a:lnTo>
                    <a:pt x="1112" y="688"/>
                  </a:lnTo>
                  <a:lnTo>
                    <a:pt x="1111" y="711"/>
                  </a:lnTo>
                  <a:lnTo>
                    <a:pt x="1111" y="721"/>
                  </a:lnTo>
                  <a:lnTo>
                    <a:pt x="1109" y="735"/>
                  </a:lnTo>
                  <a:lnTo>
                    <a:pt x="1109" y="747"/>
                  </a:lnTo>
                  <a:lnTo>
                    <a:pt x="1108" y="759"/>
                  </a:lnTo>
                  <a:lnTo>
                    <a:pt x="1106" y="780"/>
                  </a:lnTo>
                  <a:lnTo>
                    <a:pt x="1105" y="797"/>
                  </a:lnTo>
                  <a:lnTo>
                    <a:pt x="1104" y="831"/>
                  </a:lnTo>
                  <a:lnTo>
                    <a:pt x="1102" y="855"/>
                  </a:lnTo>
                  <a:lnTo>
                    <a:pt x="1009" y="849"/>
                  </a:lnTo>
                  <a:lnTo>
                    <a:pt x="973" y="848"/>
                  </a:lnTo>
                  <a:lnTo>
                    <a:pt x="961" y="848"/>
                  </a:lnTo>
                  <a:lnTo>
                    <a:pt x="932" y="845"/>
                  </a:lnTo>
                  <a:lnTo>
                    <a:pt x="913" y="844"/>
                  </a:lnTo>
                  <a:lnTo>
                    <a:pt x="909" y="844"/>
                  </a:lnTo>
                  <a:lnTo>
                    <a:pt x="882" y="843"/>
                  </a:lnTo>
                  <a:lnTo>
                    <a:pt x="783" y="836"/>
                  </a:lnTo>
                  <a:lnTo>
                    <a:pt x="764" y="835"/>
                  </a:lnTo>
                  <a:lnTo>
                    <a:pt x="762" y="834"/>
                  </a:lnTo>
                  <a:lnTo>
                    <a:pt x="750" y="834"/>
                  </a:lnTo>
                  <a:lnTo>
                    <a:pt x="744" y="832"/>
                  </a:lnTo>
                  <a:close/>
                </a:path>
              </a:pathLst>
            </a:custGeom>
            <a:solidFill>
              <a:srgbClr val="9BBB59"/>
            </a:solidFill>
            <a:ln w="1651">
              <a:solidFill>
                <a:srgbClr val="000000"/>
              </a:solidFill>
              <a:round/>
              <a:headEnd/>
              <a:tailEnd/>
            </a:ln>
          </p:spPr>
          <p:txBody>
            <a:bodyPr/>
            <a:lstStyle/>
            <a:p>
              <a:endParaRPr lang="en-US"/>
            </a:p>
          </p:txBody>
        </p:sp>
        <p:sp>
          <p:nvSpPr>
            <p:cNvPr id="20538" name="Freeform 57"/>
            <p:cNvSpPr>
              <a:spLocks/>
            </p:cNvSpPr>
            <p:nvPr/>
          </p:nvSpPr>
          <p:spPr bwMode="auto">
            <a:xfrm>
              <a:off x="2395538" y="1419225"/>
              <a:ext cx="784225" cy="1144588"/>
            </a:xfrm>
            <a:custGeom>
              <a:avLst/>
              <a:gdLst>
                <a:gd name="T0" fmla="*/ 78581 w 988"/>
                <a:gd name="T1" fmla="*/ 723900 h 1442"/>
                <a:gd name="T2" fmla="*/ 56356 w 988"/>
                <a:gd name="T3" fmla="*/ 768350 h 1442"/>
                <a:gd name="T4" fmla="*/ 35719 w 988"/>
                <a:gd name="T5" fmla="*/ 864394 h 1442"/>
                <a:gd name="T6" fmla="*/ 119063 w 988"/>
                <a:gd name="T7" fmla="*/ 1058863 h 1442"/>
                <a:gd name="T8" fmla="*/ 295275 w 988"/>
                <a:gd name="T9" fmla="*/ 1086644 h 1442"/>
                <a:gd name="T10" fmla="*/ 340519 w 988"/>
                <a:gd name="T11" fmla="*/ 1092994 h 1442"/>
                <a:gd name="T12" fmla="*/ 461169 w 988"/>
                <a:gd name="T13" fmla="*/ 1109663 h 1442"/>
                <a:gd name="T14" fmla="*/ 592138 w 988"/>
                <a:gd name="T15" fmla="*/ 1127919 h 1442"/>
                <a:gd name="T16" fmla="*/ 600869 w 988"/>
                <a:gd name="T17" fmla="*/ 1128713 h 1442"/>
                <a:gd name="T18" fmla="*/ 674688 w 988"/>
                <a:gd name="T19" fmla="*/ 1136650 h 1442"/>
                <a:gd name="T20" fmla="*/ 731044 w 988"/>
                <a:gd name="T21" fmla="*/ 1144588 h 1442"/>
                <a:gd name="T22" fmla="*/ 742950 w 988"/>
                <a:gd name="T23" fmla="*/ 1066800 h 1442"/>
                <a:gd name="T24" fmla="*/ 753269 w 988"/>
                <a:gd name="T25" fmla="*/ 989807 h 1442"/>
                <a:gd name="T26" fmla="*/ 759619 w 988"/>
                <a:gd name="T27" fmla="*/ 944563 h 1442"/>
                <a:gd name="T28" fmla="*/ 763588 w 988"/>
                <a:gd name="T29" fmla="*/ 916782 h 1442"/>
                <a:gd name="T30" fmla="*/ 773906 w 988"/>
                <a:gd name="T31" fmla="*/ 844550 h 1442"/>
                <a:gd name="T32" fmla="*/ 784225 w 988"/>
                <a:gd name="T33" fmla="*/ 770732 h 1442"/>
                <a:gd name="T34" fmla="*/ 774700 w 988"/>
                <a:gd name="T35" fmla="*/ 765175 h 1442"/>
                <a:gd name="T36" fmla="*/ 749300 w 988"/>
                <a:gd name="T37" fmla="*/ 724694 h 1442"/>
                <a:gd name="T38" fmla="*/ 732631 w 988"/>
                <a:gd name="T39" fmla="*/ 754063 h 1442"/>
                <a:gd name="T40" fmla="*/ 644525 w 988"/>
                <a:gd name="T41" fmla="*/ 738982 h 1442"/>
                <a:gd name="T42" fmla="*/ 585788 w 988"/>
                <a:gd name="T43" fmla="*/ 741363 h 1442"/>
                <a:gd name="T44" fmla="*/ 568325 w 988"/>
                <a:gd name="T45" fmla="*/ 761207 h 1442"/>
                <a:gd name="T46" fmla="*/ 509588 w 988"/>
                <a:gd name="T47" fmla="*/ 674688 h 1442"/>
                <a:gd name="T48" fmla="*/ 433388 w 988"/>
                <a:gd name="T49" fmla="*/ 565150 h 1442"/>
                <a:gd name="T50" fmla="*/ 441325 w 988"/>
                <a:gd name="T51" fmla="*/ 415925 h 1442"/>
                <a:gd name="T52" fmla="*/ 454025 w 988"/>
                <a:gd name="T53" fmla="*/ 392906 h 1442"/>
                <a:gd name="T54" fmla="*/ 422275 w 988"/>
                <a:gd name="T55" fmla="*/ 392906 h 1442"/>
                <a:gd name="T56" fmla="*/ 416719 w 988"/>
                <a:gd name="T57" fmla="*/ 376238 h 1442"/>
                <a:gd name="T58" fmla="*/ 406400 w 988"/>
                <a:gd name="T59" fmla="*/ 373063 h 1442"/>
                <a:gd name="T60" fmla="*/ 357188 w 988"/>
                <a:gd name="T61" fmla="*/ 289719 h 1442"/>
                <a:gd name="T62" fmla="*/ 329406 w 988"/>
                <a:gd name="T63" fmla="*/ 250031 h 1442"/>
                <a:gd name="T64" fmla="*/ 295275 w 988"/>
                <a:gd name="T65" fmla="*/ 168275 h 1442"/>
                <a:gd name="T66" fmla="*/ 310356 w 988"/>
                <a:gd name="T67" fmla="*/ 97631 h 1442"/>
                <a:gd name="T68" fmla="*/ 325438 w 988"/>
                <a:gd name="T69" fmla="*/ 22225 h 1442"/>
                <a:gd name="T70" fmla="*/ 215900 w 988"/>
                <a:gd name="T71" fmla="*/ 5556 h 1442"/>
                <a:gd name="T72" fmla="*/ 195263 w 988"/>
                <a:gd name="T73" fmla="*/ 104775 h 1442"/>
                <a:gd name="T74" fmla="*/ 185738 w 988"/>
                <a:gd name="T75" fmla="*/ 144463 h 1442"/>
                <a:gd name="T76" fmla="*/ 177800 w 988"/>
                <a:gd name="T77" fmla="*/ 183356 h 1442"/>
                <a:gd name="T78" fmla="*/ 162719 w 988"/>
                <a:gd name="T79" fmla="*/ 254794 h 1442"/>
                <a:gd name="T80" fmla="*/ 146844 w 988"/>
                <a:gd name="T81" fmla="*/ 330994 h 1442"/>
                <a:gd name="T82" fmla="*/ 138113 w 988"/>
                <a:gd name="T83" fmla="*/ 367506 h 1442"/>
                <a:gd name="T84" fmla="*/ 139700 w 988"/>
                <a:gd name="T85" fmla="*/ 406400 h 1442"/>
                <a:gd name="T86" fmla="*/ 145256 w 988"/>
                <a:gd name="T87" fmla="*/ 465138 h 1442"/>
                <a:gd name="T88" fmla="*/ 177800 w 988"/>
                <a:gd name="T89" fmla="*/ 508794 h 1442"/>
                <a:gd name="T90" fmla="*/ 129381 w 988"/>
                <a:gd name="T91" fmla="*/ 577850 h 1442"/>
                <a:gd name="T92" fmla="*/ 103981 w 988"/>
                <a:gd name="T93" fmla="*/ 617538 h 1442"/>
                <a:gd name="T94" fmla="*/ 49212 w 988"/>
                <a:gd name="T95" fmla="*/ 690563 h 1442"/>
                <a:gd name="T96" fmla="*/ 83344 w 988"/>
                <a:gd name="T97" fmla="*/ 719138 h 14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88"/>
                <a:gd name="T148" fmla="*/ 0 h 1442"/>
                <a:gd name="T149" fmla="*/ 988 w 988"/>
                <a:gd name="T150" fmla="*/ 1442 h 14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88" h="1442">
                  <a:moveTo>
                    <a:pt x="105" y="906"/>
                  </a:moveTo>
                  <a:lnTo>
                    <a:pt x="100" y="912"/>
                  </a:lnTo>
                  <a:lnTo>
                    <a:pt x="99" y="912"/>
                  </a:lnTo>
                  <a:lnTo>
                    <a:pt x="80" y="955"/>
                  </a:lnTo>
                  <a:lnTo>
                    <a:pt x="77" y="958"/>
                  </a:lnTo>
                  <a:lnTo>
                    <a:pt x="71" y="968"/>
                  </a:lnTo>
                  <a:lnTo>
                    <a:pt x="67" y="992"/>
                  </a:lnTo>
                  <a:lnTo>
                    <a:pt x="62" y="1012"/>
                  </a:lnTo>
                  <a:lnTo>
                    <a:pt x="45" y="1089"/>
                  </a:lnTo>
                  <a:lnTo>
                    <a:pt x="0" y="1309"/>
                  </a:lnTo>
                  <a:lnTo>
                    <a:pt x="9" y="1310"/>
                  </a:lnTo>
                  <a:lnTo>
                    <a:pt x="150" y="1334"/>
                  </a:lnTo>
                  <a:lnTo>
                    <a:pt x="305" y="1359"/>
                  </a:lnTo>
                  <a:lnTo>
                    <a:pt x="349" y="1365"/>
                  </a:lnTo>
                  <a:lnTo>
                    <a:pt x="372" y="1369"/>
                  </a:lnTo>
                  <a:lnTo>
                    <a:pt x="422" y="1377"/>
                  </a:lnTo>
                  <a:lnTo>
                    <a:pt x="426" y="1377"/>
                  </a:lnTo>
                  <a:lnTo>
                    <a:pt x="429" y="1377"/>
                  </a:lnTo>
                  <a:lnTo>
                    <a:pt x="458" y="1382"/>
                  </a:lnTo>
                  <a:lnTo>
                    <a:pt x="503" y="1389"/>
                  </a:lnTo>
                  <a:lnTo>
                    <a:pt x="581" y="1398"/>
                  </a:lnTo>
                  <a:lnTo>
                    <a:pt x="618" y="1404"/>
                  </a:lnTo>
                  <a:lnTo>
                    <a:pt x="743" y="1419"/>
                  </a:lnTo>
                  <a:lnTo>
                    <a:pt x="746" y="1421"/>
                  </a:lnTo>
                  <a:lnTo>
                    <a:pt x="748" y="1421"/>
                  </a:lnTo>
                  <a:lnTo>
                    <a:pt x="754" y="1422"/>
                  </a:lnTo>
                  <a:lnTo>
                    <a:pt x="757" y="1422"/>
                  </a:lnTo>
                  <a:lnTo>
                    <a:pt x="774" y="1423"/>
                  </a:lnTo>
                  <a:lnTo>
                    <a:pt x="812" y="1429"/>
                  </a:lnTo>
                  <a:lnTo>
                    <a:pt x="850" y="1432"/>
                  </a:lnTo>
                  <a:lnTo>
                    <a:pt x="857" y="1434"/>
                  </a:lnTo>
                  <a:lnTo>
                    <a:pt x="863" y="1434"/>
                  </a:lnTo>
                  <a:lnTo>
                    <a:pt x="921" y="1442"/>
                  </a:lnTo>
                  <a:lnTo>
                    <a:pt x="924" y="1418"/>
                  </a:lnTo>
                  <a:lnTo>
                    <a:pt x="934" y="1351"/>
                  </a:lnTo>
                  <a:lnTo>
                    <a:pt x="936" y="1344"/>
                  </a:lnTo>
                  <a:lnTo>
                    <a:pt x="941" y="1298"/>
                  </a:lnTo>
                  <a:lnTo>
                    <a:pt x="949" y="1251"/>
                  </a:lnTo>
                  <a:lnTo>
                    <a:pt x="949" y="1247"/>
                  </a:lnTo>
                  <a:lnTo>
                    <a:pt x="950" y="1239"/>
                  </a:lnTo>
                  <a:lnTo>
                    <a:pt x="956" y="1204"/>
                  </a:lnTo>
                  <a:lnTo>
                    <a:pt x="957" y="1190"/>
                  </a:lnTo>
                  <a:lnTo>
                    <a:pt x="960" y="1166"/>
                  </a:lnTo>
                  <a:lnTo>
                    <a:pt x="962" y="1156"/>
                  </a:lnTo>
                  <a:lnTo>
                    <a:pt x="962" y="1155"/>
                  </a:lnTo>
                  <a:lnTo>
                    <a:pt x="969" y="1109"/>
                  </a:lnTo>
                  <a:lnTo>
                    <a:pt x="972" y="1084"/>
                  </a:lnTo>
                  <a:lnTo>
                    <a:pt x="975" y="1064"/>
                  </a:lnTo>
                  <a:lnTo>
                    <a:pt x="979" y="1035"/>
                  </a:lnTo>
                  <a:lnTo>
                    <a:pt x="982" y="1013"/>
                  </a:lnTo>
                  <a:lnTo>
                    <a:pt x="988" y="971"/>
                  </a:lnTo>
                  <a:lnTo>
                    <a:pt x="982" y="968"/>
                  </a:lnTo>
                  <a:lnTo>
                    <a:pt x="981" y="968"/>
                  </a:lnTo>
                  <a:lnTo>
                    <a:pt x="976" y="964"/>
                  </a:lnTo>
                  <a:lnTo>
                    <a:pt x="963" y="935"/>
                  </a:lnTo>
                  <a:lnTo>
                    <a:pt x="947" y="913"/>
                  </a:lnTo>
                  <a:lnTo>
                    <a:pt x="944" y="913"/>
                  </a:lnTo>
                  <a:lnTo>
                    <a:pt x="931" y="918"/>
                  </a:lnTo>
                  <a:lnTo>
                    <a:pt x="923" y="930"/>
                  </a:lnTo>
                  <a:lnTo>
                    <a:pt x="923" y="950"/>
                  </a:lnTo>
                  <a:lnTo>
                    <a:pt x="905" y="946"/>
                  </a:lnTo>
                  <a:lnTo>
                    <a:pt x="828" y="941"/>
                  </a:lnTo>
                  <a:lnTo>
                    <a:pt x="812" y="931"/>
                  </a:lnTo>
                  <a:lnTo>
                    <a:pt x="793" y="942"/>
                  </a:lnTo>
                  <a:lnTo>
                    <a:pt x="771" y="946"/>
                  </a:lnTo>
                  <a:lnTo>
                    <a:pt x="738" y="934"/>
                  </a:lnTo>
                  <a:lnTo>
                    <a:pt x="719" y="947"/>
                  </a:lnTo>
                  <a:lnTo>
                    <a:pt x="722" y="956"/>
                  </a:lnTo>
                  <a:lnTo>
                    <a:pt x="716" y="959"/>
                  </a:lnTo>
                  <a:lnTo>
                    <a:pt x="695" y="939"/>
                  </a:lnTo>
                  <a:lnTo>
                    <a:pt x="685" y="878"/>
                  </a:lnTo>
                  <a:lnTo>
                    <a:pt x="642" y="850"/>
                  </a:lnTo>
                  <a:lnTo>
                    <a:pt x="647" y="826"/>
                  </a:lnTo>
                  <a:lnTo>
                    <a:pt x="597" y="684"/>
                  </a:lnTo>
                  <a:lnTo>
                    <a:pt x="546" y="712"/>
                  </a:lnTo>
                  <a:lnTo>
                    <a:pt x="525" y="712"/>
                  </a:lnTo>
                  <a:lnTo>
                    <a:pt x="500" y="697"/>
                  </a:lnTo>
                  <a:lnTo>
                    <a:pt x="556" y="524"/>
                  </a:lnTo>
                  <a:lnTo>
                    <a:pt x="560" y="524"/>
                  </a:lnTo>
                  <a:lnTo>
                    <a:pt x="572" y="503"/>
                  </a:lnTo>
                  <a:lnTo>
                    <a:pt x="572" y="495"/>
                  </a:lnTo>
                  <a:lnTo>
                    <a:pt x="566" y="494"/>
                  </a:lnTo>
                  <a:lnTo>
                    <a:pt x="547" y="495"/>
                  </a:lnTo>
                  <a:lnTo>
                    <a:pt x="532" y="495"/>
                  </a:lnTo>
                  <a:lnTo>
                    <a:pt x="530" y="490"/>
                  </a:lnTo>
                  <a:lnTo>
                    <a:pt x="531" y="479"/>
                  </a:lnTo>
                  <a:lnTo>
                    <a:pt x="525" y="474"/>
                  </a:lnTo>
                  <a:lnTo>
                    <a:pt x="511" y="479"/>
                  </a:lnTo>
                  <a:lnTo>
                    <a:pt x="508" y="476"/>
                  </a:lnTo>
                  <a:lnTo>
                    <a:pt x="512" y="470"/>
                  </a:lnTo>
                  <a:lnTo>
                    <a:pt x="490" y="430"/>
                  </a:lnTo>
                  <a:lnTo>
                    <a:pt x="477" y="416"/>
                  </a:lnTo>
                  <a:lnTo>
                    <a:pt x="450" y="365"/>
                  </a:lnTo>
                  <a:lnTo>
                    <a:pt x="428" y="354"/>
                  </a:lnTo>
                  <a:lnTo>
                    <a:pt x="396" y="319"/>
                  </a:lnTo>
                  <a:lnTo>
                    <a:pt x="415" y="315"/>
                  </a:lnTo>
                  <a:lnTo>
                    <a:pt x="399" y="300"/>
                  </a:lnTo>
                  <a:lnTo>
                    <a:pt x="406" y="267"/>
                  </a:lnTo>
                  <a:lnTo>
                    <a:pt x="372" y="212"/>
                  </a:lnTo>
                  <a:lnTo>
                    <a:pt x="374" y="208"/>
                  </a:lnTo>
                  <a:lnTo>
                    <a:pt x="381" y="169"/>
                  </a:lnTo>
                  <a:lnTo>
                    <a:pt x="391" y="123"/>
                  </a:lnTo>
                  <a:lnTo>
                    <a:pt x="393" y="115"/>
                  </a:lnTo>
                  <a:lnTo>
                    <a:pt x="406" y="46"/>
                  </a:lnTo>
                  <a:lnTo>
                    <a:pt x="410" y="28"/>
                  </a:lnTo>
                  <a:lnTo>
                    <a:pt x="410" y="23"/>
                  </a:lnTo>
                  <a:lnTo>
                    <a:pt x="273" y="0"/>
                  </a:lnTo>
                  <a:lnTo>
                    <a:pt x="272" y="7"/>
                  </a:lnTo>
                  <a:lnTo>
                    <a:pt x="271" y="15"/>
                  </a:lnTo>
                  <a:lnTo>
                    <a:pt x="268" y="28"/>
                  </a:lnTo>
                  <a:lnTo>
                    <a:pt x="246" y="132"/>
                  </a:lnTo>
                  <a:lnTo>
                    <a:pt x="239" y="161"/>
                  </a:lnTo>
                  <a:lnTo>
                    <a:pt x="236" y="177"/>
                  </a:lnTo>
                  <a:lnTo>
                    <a:pt x="234" y="182"/>
                  </a:lnTo>
                  <a:lnTo>
                    <a:pt x="234" y="185"/>
                  </a:lnTo>
                  <a:lnTo>
                    <a:pt x="233" y="188"/>
                  </a:lnTo>
                  <a:lnTo>
                    <a:pt x="224" y="231"/>
                  </a:lnTo>
                  <a:lnTo>
                    <a:pt x="220" y="254"/>
                  </a:lnTo>
                  <a:lnTo>
                    <a:pt x="209" y="302"/>
                  </a:lnTo>
                  <a:lnTo>
                    <a:pt x="205" y="321"/>
                  </a:lnTo>
                  <a:lnTo>
                    <a:pt x="205" y="324"/>
                  </a:lnTo>
                  <a:lnTo>
                    <a:pt x="199" y="346"/>
                  </a:lnTo>
                  <a:lnTo>
                    <a:pt x="185" y="417"/>
                  </a:lnTo>
                  <a:lnTo>
                    <a:pt x="183" y="427"/>
                  </a:lnTo>
                  <a:lnTo>
                    <a:pt x="177" y="455"/>
                  </a:lnTo>
                  <a:lnTo>
                    <a:pt x="174" y="463"/>
                  </a:lnTo>
                  <a:lnTo>
                    <a:pt x="172" y="476"/>
                  </a:lnTo>
                  <a:lnTo>
                    <a:pt x="169" y="486"/>
                  </a:lnTo>
                  <a:lnTo>
                    <a:pt x="176" y="512"/>
                  </a:lnTo>
                  <a:lnTo>
                    <a:pt x="173" y="561"/>
                  </a:lnTo>
                  <a:lnTo>
                    <a:pt x="177" y="569"/>
                  </a:lnTo>
                  <a:lnTo>
                    <a:pt x="183" y="586"/>
                  </a:lnTo>
                  <a:lnTo>
                    <a:pt x="186" y="590"/>
                  </a:lnTo>
                  <a:lnTo>
                    <a:pt x="218" y="616"/>
                  </a:lnTo>
                  <a:lnTo>
                    <a:pt x="224" y="641"/>
                  </a:lnTo>
                  <a:lnTo>
                    <a:pt x="179" y="703"/>
                  </a:lnTo>
                  <a:lnTo>
                    <a:pt x="177" y="704"/>
                  </a:lnTo>
                  <a:lnTo>
                    <a:pt x="163" y="728"/>
                  </a:lnTo>
                  <a:lnTo>
                    <a:pt x="157" y="736"/>
                  </a:lnTo>
                  <a:lnTo>
                    <a:pt x="144" y="749"/>
                  </a:lnTo>
                  <a:lnTo>
                    <a:pt x="131" y="778"/>
                  </a:lnTo>
                  <a:lnTo>
                    <a:pt x="108" y="791"/>
                  </a:lnTo>
                  <a:lnTo>
                    <a:pt x="62" y="856"/>
                  </a:lnTo>
                  <a:lnTo>
                    <a:pt x="62" y="870"/>
                  </a:lnTo>
                  <a:lnTo>
                    <a:pt x="81" y="883"/>
                  </a:lnTo>
                  <a:lnTo>
                    <a:pt x="92" y="887"/>
                  </a:lnTo>
                  <a:lnTo>
                    <a:pt x="105" y="906"/>
                  </a:lnTo>
                  <a:close/>
                </a:path>
              </a:pathLst>
            </a:custGeom>
            <a:solidFill>
              <a:srgbClr val="8064A2"/>
            </a:solidFill>
            <a:ln w="1651">
              <a:solidFill>
                <a:srgbClr val="000000"/>
              </a:solidFill>
              <a:round/>
              <a:headEnd/>
              <a:tailEnd/>
            </a:ln>
          </p:spPr>
          <p:txBody>
            <a:bodyPr/>
            <a:lstStyle/>
            <a:p>
              <a:endParaRPr lang="en-US"/>
            </a:p>
          </p:txBody>
        </p:sp>
        <p:sp>
          <p:nvSpPr>
            <p:cNvPr id="20539" name="Freeform 58" descr="Wide downward diagonal"/>
            <p:cNvSpPr>
              <a:spLocks/>
            </p:cNvSpPr>
            <p:nvPr/>
          </p:nvSpPr>
          <p:spPr bwMode="auto">
            <a:xfrm>
              <a:off x="1430338" y="2281238"/>
              <a:ext cx="1111250" cy="1625600"/>
            </a:xfrm>
            <a:custGeom>
              <a:avLst/>
              <a:gdLst>
                <a:gd name="T0" fmla="*/ 1014413 w 1400"/>
                <a:gd name="T1" fmla="*/ 1624807 h 2049"/>
                <a:gd name="T2" fmla="*/ 1000125 w 1400"/>
                <a:gd name="T3" fmla="*/ 1568478 h 2049"/>
                <a:gd name="T4" fmla="*/ 1045369 w 1400"/>
                <a:gd name="T5" fmla="*/ 1482794 h 2049"/>
                <a:gd name="T6" fmla="*/ 1065213 w 1400"/>
                <a:gd name="T7" fmla="*/ 1425672 h 2049"/>
                <a:gd name="T8" fmla="*/ 1111250 w 1400"/>
                <a:gd name="T9" fmla="*/ 1397111 h 2049"/>
                <a:gd name="T10" fmla="*/ 1074738 w 1400"/>
                <a:gd name="T11" fmla="*/ 1326502 h 2049"/>
                <a:gd name="T12" fmla="*/ 1031875 w 1400"/>
                <a:gd name="T13" fmla="*/ 1240819 h 2049"/>
                <a:gd name="T14" fmla="*/ 940594 w 1400"/>
                <a:gd name="T15" fmla="*/ 1124988 h 2049"/>
                <a:gd name="T16" fmla="*/ 885825 w 1400"/>
                <a:gd name="T17" fmla="*/ 1055966 h 2049"/>
                <a:gd name="T18" fmla="*/ 748506 w 1400"/>
                <a:gd name="T19" fmla="*/ 880632 h 2049"/>
                <a:gd name="T20" fmla="*/ 712787 w 1400"/>
                <a:gd name="T21" fmla="*/ 834617 h 2049"/>
                <a:gd name="T22" fmla="*/ 623094 w 1400"/>
                <a:gd name="T23" fmla="*/ 720373 h 2049"/>
                <a:gd name="T24" fmla="*/ 572294 w 1400"/>
                <a:gd name="T25" fmla="*/ 655317 h 2049"/>
                <a:gd name="T26" fmla="*/ 545306 w 1400"/>
                <a:gd name="T27" fmla="*/ 622790 h 2049"/>
                <a:gd name="T28" fmla="*/ 511969 w 1400"/>
                <a:gd name="T29" fmla="*/ 579155 h 2049"/>
                <a:gd name="T30" fmla="*/ 496094 w 1400"/>
                <a:gd name="T31" fmla="*/ 558527 h 2049"/>
                <a:gd name="T32" fmla="*/ 499269 w 1400"/>
                <a:gd name="T33" fmla="*/ 539487 h 2049"/>
                <a:gd name="T34" fmla="*/ 506413 w 1400"/>
                <a:gd name="T35" fmla="*/ 511719 h 2049"/>
                <a:gd name="T36" fmla="*/ 512763 w 1400"/>
                <a:gd name="T37" fmla="*/ 483951 h 2049"/>
                <a:gd name="T38" fmla="*/ 530225 w 1400"/>
                <a:gd name="T39" fmla="*/ 415722 h 2049"/>
                <a:gd name="T40" fmla="*/ 581025 w 1400"/>
                <a:gd name="T41" fmla="*/ 207861 h 2049"/>
                <a:gd name="T42" fmla="*/ 580231 w 1400"/>
                <a:gd name="T43" fmla="*/ 106311 h 2049"/>
                <a:gd name="T44" fmla="*/ 474663 w 1400"/>
                <a:gd name="T45" fmla="*/ 84890 h 2049"/>
                <a:gd name="T46" fmla="*/ 364331 w 1400"/>
                <a:gd name="T47" fmla="*/ 59502 h 2049"/>
                <a:gd name="T48" fmla="*/ 238125 w 1400"/>
                <a:gd name="T49" fmla="*/ 31735 h 2049"/>
                <a:gd name="T50" fmla="*/ 200819 w 1400"/>
                <a:gd name="T51" fmla="*/ 24594 h 2049"/>
                <a:gd name="T52" fmla="*/ 167481 w 1400"/>
                <a:gd name="T53" fmla="*/ 15867 h 2049"/>
                <a:gd name="T54" fmla="*/ 122238 w 1400"/>
                <a:gd name="T55" fmla="*/ 6347 h 2049"/>
                <a:gd name="T56" fmla="*/ 82550 w 1400"/>
                <a:gd name="T57" fmla="*/ 32528 h 2049"/>
                <a:gd name="T58" fmla="*/ 88106 w 1400"/>
                <a:gd name="T59" fmla="*/ 95997 h 2049"/>
                <a:gd name="T60" fmla="*/ 63500 w 1400"/>
                <a:gd name="T61" fmla="*/ 142012 h 2049"/>
                <a:gd name="T62" fmla="*/ 55563 w 1400"/>
                <a:gd name="T63" fmla="*/ 167399 h 2049"/>
                <a:gd name="T64" fmla="*/ 0 w 1400"/>
                <a:gd name="T65" fmla="*/ 250703 h 2049"/>
                <a:gd name="T66" fmla="*/ 46037 w 1400"/>
                <a:gd name="T67" fmla="*/ 343526 h 2049"/>
                <a:gd name="T68" fmla="*/ 30956 w 1400"/>
                <a:gd name="T69" fmla="*/ 478398 h 2049"/>
                <a:gd name="T70" fmla="*/ 80169 w 1400"/>
                <a:gd name="T71" fmla="*/ 559321 h 2049"/>
                <a:gd name="T72" fmla="*/ 92869 w 1400"/>
                <a:gd name="T73" fmla="*/ 591055 h 2049"/>
                <a:gd name="T74" fmla="*/ 82550 w 1400"/>
                <a:gd name="T75" fmla="*/ 629136 h 2049"/>
                <a:gd name="T76" fmla="*/ 106363 w 1400"/>
                <a:gd name="T77" fmla="*/ 644210 h 2049"/>
                <a:gd name="T78" fmla="*/ 136525 w 1400"/>
                <a:gd name="T79" fmla="*/ 668011 h 2049"/>
                <a:gd name="T80" fmla="*/ 128588 w 1400"/>
                <a:gd name="T81" fmla="*/ 684672 h 2049"/>
                <a:gd name="T82" fmla="*/ 127000 w 1400"/>
                <a:gd name="T83" fmla="*/ 737034 h 2049"/>
                <a:gd name="T84" fmla="*/ 131763 w 1400"/>
                <a:gd name="T85" fmla="*/ 780669 h 2049"/>
                <a:gd name="T86" fmla="*/ 177006 w 1400"/>
                <a:gd name="T87" fmla="*/ 813990 h 2049"/>
                <a:gd name="T88" fmla="*/ 165100 w 1400"/>
                <a:gd name="T89" fmla="*/ 867145 h 2049"/>
                <a:gd name="T90" fmla="*/ 154781 w 1400"/>
                <a:gd name="T91" fmla="*/ 920301 h 2049"/>
                <a:gd name="T92" fmla="*/ 190500 w 1400"/>
                <a:gd name="T93" fmla="*/ 986943 h 2049"/>
                <a:gd name="T94" fmla="*/ 219869 w 1400"/>
                <a:gd name="T95" fmla="*/ 1032958 h 2049"/>
                <a:gd name="T96" fmla="*/ 250031 w 1400"/>
                <a:gd name="T97" fmla="*/ 1078973 h 2049"/>
                <a:gd name="T98" fmla="*/ 269081 w 1400"/>
                <a:gd name="T99" fmla="*/ 1121815 h 2049"/>
                <a:gd name="T100" fmla="*/ 250031 w 1400"/>
                <a:gd name="T101" fmla="*/ 1207498 h 2049"/>
                <a:gd name="T102" fmla="*/ 344487 w 1400"/>
                <a:gd name="T103" fmla="*/ 1250339 h 2049"/>
                <a:gd name="T104" fmla="*/ 419100 w 1400"/>
                <a:gd name="T105" fmla="*/ 1290007 h 2049"/>
                <a:gd name="T106" fmla="*/ 497681 w 1400"/>
                <a:gd name="T107" fmla="*/ 1337609 h 2049"/>
                <a:gd name="T108" fmla="*/ 522288 w 1400"/>
                <a:gd name="T109" fmla="*/ 1389178 h 2049"/>
                <a:gd name="T110" fmla="*/ 569912 w 1400"/>
                <a:gd name="T111" fmla="*/ 1410598 h 2049"/>
                <a:gd name="T112" fmla="*/ 626269 w 1400"/>
                <a:gd name="T113" fmla="*/ 1470894 h 2049"/>
                <a:gd name="T114" fmla="*/ 654050 w 1400"/>
                <a:gd name="T115" fmla="*/ 1585932 h 2049"/>
                <a:gd name="T116" fmla="*/ 984250 w 1400"/>
                <a:gd name="T117" fmla="*/ 1625600 h 20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0"/>
                <a:gd name="T178" fmla="*/ 0 h 2049"/>
                <a:gd name="T179" fmla="*/ 1400 w 1400"/>
                <a:gd name="T180" fmla="*/ 2049 h 20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0" h="2049">
                  <a:moveTo>
                    <a:pt x="1240" y="2049"/>
                  </a:moveTo>
                  <a:lnTo>
                    <a:pt x="1246" y="2049"/>
                  </a:lnTo>
                  <a:lnTo>
                    <a:pt x="1278" y="2048"/>
                  </a:lnTo>
                  <a:lnTo>
                    <a:pt x="1293" y="2000"/>
                  </a:lnTo>
                  <a:lnTo>
                    <a:pt x="1278" y="1994"/>
                  </a:lnTo>
                  <a:lnTo>
                    <a:pt x="1260" y="1977"/>
                  </a:lnTo>
                  <a:lnTo>
                    <a:pt x="1271" y="1924"/>
                  </a:lnTo>
                  <a:lnTo>
                    <a:pt x="1287" y="1915"/>
                  </a:lnTo>
                  <a:lnTo>
                    <a:pt x="1317" y="1869"/>
                  </a:lnTo>
                  <a:lnTo>
                    <a:pt x="1326" y="1818"/>
                  </a:lnTo>
                  <a:lnTo>
                    <a:pt x="1335" y="1812"/>
                  </a:lnTo>
                  <a:lnTo>
                    <a:pt x="1342" y="1797"/>
                  </a:lnTo>
                  <a:lnTo>
                    <a:pt x="1375" y="1783"/>
                  </a:lnTo>
                  <a:lnTo>
                    <a:pt x="1393" y="1772"/>
                  </a:lnTo>
                  <a:lnTo>
                    <a:pt x="1400" y="1761"/>
                  </a:lnTo>
                  <a:lnTo>
                    <a:pt x="1364" y="1728"/>
                  </a:lnTo>
                  <a:lnTo>
                    <a:pt x="1365" y="1718"/>
                  </a:lnTo>
                  <a:lnTo>
                    <a:pt x="1354" y="1672"/>
                  </a:lnTo>
                  <a:lnTo>
                    <a:pt x="1336" y="1643"/>
                  </a:lnTo>
                  <a:lnTo>
                    <a:pt x="1341" y="1616"/>
                  </a:lnTo>
                  <a:lnTo>
                    <a:pt x="1300" y="1564"/>
                  </a:lnTo>
                  <a:lnTo>
                    <a:pt x="1253" y="1506"/>
                  </a:lnTo>
                  <a:lnTo>
                    <a:pt x="1202" y="1439"/>
                  </a:lnTo>
                  <a:lnTo>
                    <a:pt x="1185" y="1418"/>
                  </a:lnTo>
                  <a:lnTo>
                    <a:pt x="1166" y="1393"/>
                  </a:lnTo>
                  <a:lnTo>
                    <a:pt x="1164" y="1392"/>
                  </a:lnTo>
                  <a:lnTo>
                    <a:pt x="1116" y="1331"/>
                  </a:lnTo>
                  <a:lnTo>
                    <a:pt x="1077" y="1280"/>
                  </a:lnTo>
                  <a:lnTo>
                    <a:pt x="993" y="1173"/>
                  </a:lnTo>
                  <a:lnTo>
                    <a:pt x="943" y="1110"/>
                  </a:lnTo>
                  <a:lnTo>
                    <a:pt x="934" y="1098"/>
                  </a:lnTo>
                  <a:lnTo>
                    <a:pt x="905" y="1060"/>
                  </a:lnTo>
                  <a:lnTo>
                    <a:pt x="898" y="1052"/>
                  </a:lnTo>
                  <a:lnTo>
                    <a:pt x="876" y="1025"/>
                  </a:lnTo>
                  <a:lnTo>
                    <a:pt x="827" y="962"/>
                  </a:lnTo>
                  <a:lnTo>
                    <a:pt x="785" y="908"/>
                  </a:lnTo>
                  <a:lnTo>
                    <a:pt x="763" y="879"/>
                  </a:lnTo>
                  <a:lnTo>
                    <a:pt x="732" y="841"/>
                  </a:lnTo>
                  <a:lnTo>
                    <a:pt x="721" y="826"/>
                  </a:lnTo>
                  <a:lnTo>
                    <a:pt x="716" y="821"/>
                  </a:lnTo>
                  <a:lnTo>
                    <a:pt x="710" y="813"/>
                  </a:lnTo>
                  <a:lnTo>
                    <a:pt x="687" y="785"/>
                  </a:lnTo>
                  <a:lnTo>
                    <a:pt x="677" y="771"/>
                  </a:lnTo>
                  <a:lnTo>
                    <a:pt x="670" y="763"/>
                  </a:lnTo>
                  <a:lnTo>
                    <a:pt x="645" y="730"/>
                  </a:lnTo>
                  <a:lnTo>
                    <a:pt x="636" y="720"/>
                  </a:lnTo>
                  <a:lnTo>
                    <a:pt x="632" y="714"/>
                  </a:lnTo>
                  <a:lnTo>
                    <a:pt x="625" y="704"/>
                  </a:lnTo>
                  <a:lnTo>
                    <a:pt x="627" y="692"/>
                  </a:lnTo>
                  <a:lnTo>
                    <a:pt x="629" y="683"/>
                  </a:lnTo>
                  <a:lnTo>
                    <a:pt x="629" y="680"/>
                  </a:lnTo>
                  <a:lnTo>
                    <a:pt x="632" y="672"/>
                  </a:lnTo>
                  <a:lnTo>
                    <a:pt x="635" y="656"/>
                  </a:lnTo>
                  <a:lnTo>
                    <a:pt x="638" y="645"/>
                  </a:lnTo>
                  <a:lnTo>
                    <a:pt x="641" y="633"/>
                  </a:lnTo>
                  <a:lnTo>
                    <a:pt x="643" y="620"/>
                  </a:lnTo>
                  <a:lnTo>
                    <a:pt x="646" y="610"/>
                  </a:lnTo>
                  <a:lnTo>
                    <a:pt x="652" y="587"/>
                  </a:lnTo>
                  <a:lnTo>
                    <a:pt x="657" y="568"/>
                  </a:lnTo>
                  <a:lnTo>
                    <a:pt x="668" y="524"/>
                  </a:lnTo>
                  <a:lnTo>
                    <a:pt x="694" y="421"/>
                  </a:lnTo>
                  <a:lnTo>
                    <a:pt x="725" y="292"/>
                  </a:lnTo>
                  <a:lnTo>
                    <a:pt x="732" y="262"/>
                  </a:lnTo>
                  <a:lnTo>
                    <a:pt x="751" y="183"/>
                  </a:lnTo>
                  <a:lnTo>
                    <a:pt x="761" y="141"/>
                  </a:lnTo>
                  <a:lnTo>
                    <a:pt x="731" y="134"/>
                  </a:lnTo>
                  <a:lnTo>
                    <a:pt x="723" y="133"/>
                  </a:lnTo>
                  <a:lnTo>
                    <a:pt x="627" y="113"/>
                  </a:lnTo>
                  <a:lnTo>
                    <a:pt x="598" y="107"/>
                  </a:lnTo>
                  <a:lnTo>
                    <a:pt x="563" y="99"/>
                  </a:lnTo>
                  <a:lnTo>
                    <a:pt x="542" y="95"/>
                  </a:lnTo>
                  <a:lnTo>
                    <a:pt x="459" y="75"/>
                  </a:lnTo>
                  <a:lnTo>
                    <a:pt x="432" y="69"/>
                  </a:lnTo>
                  <a:lnTo>
                    <a:pt x="415" y="65"/>
                  </a:lnTo>
                  <a:lnTo>
                    <a:pt x="300" y="40"/>
                  </a:lnTo>
                  <a:lnTo>
                    <a:pt x="284" y="36"/>
                  </a:lnTo>
                  <a:lnTo>
                    <a:pt x="271" y="33"/>
                  </a:lnTo>
                  <a:lnTo>
                    <a:pt x="253" y="31"/>
                  </a:lnTo>
                  <a:lnTo>
                    <a:pt x="240" y="27"/>
                  </a:lnTo>
                  <a:lnTo>
                    <a:pt x="227" y="24"/>
                  </a:lnTo>
                  <a:lnTo>
                    <a:pt x="211" y="20"/>
                  </a:lnTo>
                  <a:lnTo>
                    <a:pt x="207" y="20"/>
                  </a:lnTo>
                  <a:lnTo>
                    <a:pt x="182" y="15"/>
                  </a:lnTo>
                  <a:lnTo>
                    <a:pt x="154" y="8"/>
                  </a:lnTo>
                  <a:lnTo>
                    <a:pt x="136" y="3"/>
                  </a:lnTo>
                  <a:lnTo>
                    <a:pt x="122" y="0"/>
                  </a:lnTo>
                  <a:lnTo>
                    <a:pt x="104" y="41"/>
                  </a:lnTo>
                  <a:lnTo>
                    <a:pt x="118" y="57"/>
                  </a:lnTo>
                  <a:lnTo>
                    <a:pt x="115" y="104"/>
                  </a:lnTo>
                  <a:lnTo>
                    <a:pt x="111" y="121"/>
                  </a:lnTo>
                  <a:lnTo>
                    <a:pt x="86" y="162"/>
                  </a:lnTo>
                  <a:lnTo>
                    <a:pt x="80" y="162"/>
                  </a:lnTo>
                  <a:lnTo>
                    <a:pt x="80" y="179"/>
                  </a:lnTo>
                  <a:lnTo>
                    <a:pt x="83" y="179"/>
                  </a:lnTo>
                  <a:lnTo>
                    <a:pt x="83" y="190"/>
                  </a:lnTo>
                  <a:lnTo>
                    <a:pt x="70" y="211"/>
                  </a:lnTo>
                  <a:lnTo>
                    <a:pt x="13" y="272"/>
                  </a:lnTo>
                  <a:lnTo>
                    <a:pt x="10" y="296"/>
                  </a:lnTo>
                  <a:lnTo>
                    <a:pt x="0" y="316"/>
                  </a:lnTo>
                  <a:lnTo>
                    <a:pt x="34" y="354"/>
                  </a:lnTo>
                  <a:lnTo>
                    <a:pt x="44" y="379"/>
                  </a:lnTo>
                  <a:lnTo>
                    <a:pt x="58" y="433"/>
                  </a:lnTo>
                  <a:lnTo>
                    <a:pt x="60" y="458"/>
                  </a:lnTo>
                  <a:lnTo>
                    <a:pt x="41" y="503"/>
                  </a:lnTo>
                  <a:lnTo>
                    <a:pt x="39" y="603"/>
                  </a:lnTo>
                  <a:lnTo>
                    <a:pt x="53" y="626"/>
                  </a:lnTo>
                  <a:lnTo>
                    <a:pt x="85" y="685"/>
                  </a:lnTo>
                  <a:lnTo>
                    <a:pt x="101" y="705"/>
                  </a:lnTo>
                  <a:lnTo>
                    <a:pt x="104" y="733"/>
                  </a:lnTo>
                  <a:lnTo>
                    <a:pt x="112" y="735"/>
                  </a:lnTo>
                  <a:lnTo>
                    <a:pt x="117" y="745"/>
                  </a:lnTo>
                  <a:lnTo>
                    <a:pt x="111" y="746"/>
                  </a:lnTo>
                  <a:lnTo>
                    <a:pt x="112" y="768"/>
                  </a:lnTo>
                  <a:lnTo>
                    <a:pt x="104" y="793"/>
                  </a:lnTo>
                  <a:lnTo>
                    <a:pt x="111" y="788"/>
                  </a:lnTo>
                  <a:lnTo>
                    <a:pt x="120" y="792"/>
                  </a:lnTo>
                  <a:lnTo>
                    <a:pt x="134" y="812"/>
                  </a:lnTo>
                  <a:lnTo>
                    <a:pt x="150" y="822"/>
                  </a:lnTo>
                  <a:lnTo>
                    <a:pt x="163" y="842"/>
                  </a:lnTo>
                  <a:lnTo>
                    <a:pt x="172" y="842"/>
                  </a:lnTo>
                  <a:lnTo>
                    <a:pt x="169" y="848"/>
                  </a:lnTo>
                  <a:lnTo>
                    <a:pt x="163" y="848"/>
                  </a:lnTo>
                  <a:lnTo>
                    <a:pt x="162" y="863"/>
                  </a:lnTo>
                  <a:lnTo>
                    <a:pt x="152" y="902"/>
                  </a:lnTo>
                  <a:lnTo>
                    <a:pt x="156" y="904"/>
                  </a:lnTo>
                  <a:lnTo>
                    <a:pt x="160" y="929"/>
                  </a:lnTo>
                  <a:lnTo>
                    <a:pt x="153" y="952"/>
                  </a:lnTo>
                  <a:lnTo>
                    <a:pt x="159" y="977"/>
                  </a:lnTo>
                  <a:lnTo>
                    <a:pt x="166" y="984"/>
                  </a:lnTo>
                  <a:lnTo>
                    <a:pt x="176" y="1006"/>
                  </a:lnTo>
                  <a:lnTo>
                    <a:pt x="197" y="1022"/>
                  </a:lnTo>
                  <a:lnTo>
                    <a:pt x="223" y="1026"/>
                  </a:lnTo>
                  <a:lnTo>
                    <a:pt x="230" y="1048"/>
                  </a:lnTo>
                  <a:lnTo>
                    <a:pt x="218" y="1084"/>
                  </a:lnTo>
                  <a:lnTo>
                    <a:pt x="208" y="1093"/>
                  </a:lnTo>
                  <a:lnTo>
                    <a:pt x="201" y="1084"/>
                  </a:lnTo>
                  <a:lnTo>
                    <a:pt x="189" y="1093"/>
                  </a:lnTo>
                  <a:lnTo>
                    <a:pt x="195" y="1160"/>
                  </a:lnTo>
                  <a:lnTo>
                    <a:pt x="208" y="1172"/>
                  </a:lnTo>
                  <a:lnTo>
                    <a:pt x="239" y="1221"/>
                  </a:lnTo>
                  <a:lnTo>
                    <a:pt x="240" y="1244"/>
                  </a:lnTo>
                  <a:lnTo>
                    <a:pt x="255" y="1264"/>
                  </a:lnTo>
                  <a:lnTo>
                    <a:pt x="256" y="1282"/>
                  </a:lnTo>
                  <a:lnTo>
                    <a:pt x="277" y="1302"/>
                  </a:lnTo>
                  <a:lnTo>
                    <a:pt x="290" y="1330"/>
                  </a:lnTo>
                  <a:lnTo>
                    <a:pt x="312" y="1347"/>
                  </a:lnTo>
                  <a:lnTo>
                    <a:pt x="315" y="1360"/>
                  </a:lnTo>
                  <a:lnTo>
                    <a:pt x="303" y="1382"/>
                  </a:lnTo>
                  <a:lnTo>
                    <a:pt x="322" y="1405"/>
                  </a:lnTo>
                  <a:lnTo>
                    <a:pt x="339" y="1414"/>
                  </a:lnTo>
                  <a:lnTo>
                    <a:pt x="331" y="1443"/>
                  </a:lnTo>
                  <a:lnTo>
                    <a:pt x="329" y="1461"/>
                  </a:lnTo>
                  <a:lnTo>
                    <a:pt x="315" y="1522"/>
                  </a:lnTo>
                  <a:lnTo>
                    <a:pt x="352" y="1549"/>
                  </a:lnTo>
                  <a:lnTo>
                    <a:pt x="415" y="1561"/>
                  </a:lnTo>
                  <a:lnTo>
                    <a:pt x="434" y="1576"/>
                  </a:lnTo>
                  <a:lnTo>
                    <a:pt x="476" y="1581"/>
                  </a:lnTo>
                  <a:lnTo>
                    <a:pt x="499" y="1595"/>
                  </a:lnTo>
                  <a:lnTo>
                    <a:pt x="528" y="1626"/>
                  </a:lnTo>
                  <a:lnTo>
                    <a:pt x="540" y="1652"/>
                  </a:lnTo>
                  <a:lnTo>
                    <a:pt x="574" y="1674"/>
                  </a:lnTo>
                  <a:lnTo>
                    <a:pt x="627" y="1686"/>
                  </a:lnTo>
                  <a:lnTo>
                    <a:pt x="648" y="1695"/>
                  </a:lnTo>
                  <a:lnTo>
                    <a:pt x="657" y="1719"/>
                  </a:lnTo>
                  <a:lnTo>
                    <a:pt x="658" y="1751"/>
                  </a:lnTo>
                  <a:lnTo>
                    <a:pt x="674" y="1760"/>
                  </a:lnTo>
                  <a:lnTo>
                    <a:pt x="700" y="1758"/>
                  </a:lnTo>
                  <a:lnTo>
                    <a:pt x="718" y="1778"/>
                  </a:lnTo>
                  <a:lnTo>
                    <a:pt x="737" y="1794"/>
                  </a:lnTo>
                  <a:lnTo>
                    <a:pt x="776" y="1841"/>
                  </a:lnTo>
                  <a:lnTo>
                    <a:pt x="789" y="1854"/>
                  </a:lnTo>
                  <a:lnTo>
                    <a:pt x="811" y="1899"/>
                  </a:lnTo>
                  <a:lnTo>
                    <a:pt x="809" y="1971"/>
                  </a:lnTo>
                  <a:lnTo>
                    <a:pt x="824" y="1999"/>
                  </a:lnTo>
                  <a:lnTo>
                    <a:pt x="822" y="2016"/>
                  </a:lnTo>
                  <a:lnTo>
                    <a:pt x="1001" y="2031"/>
                  </a:lnTo>
                  <a:lnTo>
                    <a:pt x="1240" y="2049"/>
                  </a:lnTo>
                  <a:close/>
                </a:path>
              </a:pathLst>
            </a:custGeom>
            <a:solidFill>
              <a:srgbClr val="C0504D"/>
            </a:solidFill>
            <a:ln w="1651">
              <a:solidFill>
                <a:srgbClr val="000000"/>
              </a:solidFill>
              <a:round/>
              <a:headEnd/>
              <a:tailEnd/>
            </a:ln>
          </p:spPr>
          <p:txBody>
            <a:bodyPr/>
            <a:lstStyle/>
            <a:p>
              <a:endParaRPr lang="en-US"/>
            </a:p>
          </p:txBody>
        </p:sp>
        <p:sp>
          <p:nvSpPr>
            <p:cNvPr id="20540" name="Freeform 59" descr="Wide downward diagonal"/>
            <p:cNvSpPr>
              <a:spLocks/>
            </p:cNvSpPr>
            <p:nvPr/>
          </p:nvSpPr>
          <p:spPr bwMode="auto">
            <a:xfrm>
              <a:off x="1755775" y="3579813"/>
              <a:ext cx="47625" cy="20638"/>
            </a:xfrm>
            <a:custGeom>
              <a:avLst/>
              <a:gdLst>
                <a:gd name="T0" fmla="*/ 0 w 61"/>
                <a:gd name="T1" fmla="*/ 0 h 28"/>
                <a:gd name="T2" fmla="*/ 35133 w 61"/>
                <a:gd name="T3" fmla="*/ 15479 h 28"/>
                <a:gd name="T4" fmla="*/ 42941 w 61"/>
                <a:gd name="T5" fmla="*/ 11793 h 28"/>
                <a:gd name="T6" fmla="*/ 47625 w 61"/>
                <a:gd name="T7" fmla="*/ 17690 h 28"/>
                <a:gd name="T8" fmla="*/ 41379 w 61"/>
                <a:gd name="T9" fmla="*/ 20638 h 28"/>
                <a:gd name="T10" fmla="*/ 5465 w 61"/>
                <a:gd name="T11" fmla="*/ 17690 h 28"/>
                <a:gd name="T12" fmla="*/ 0 w 61"/>
                <a:gd name="T13" fmla="*/ 0 h 28"/>
                <a:gd name="T14" fmla="*/ 0 60000 65536"/>
                <a:gd name="T15" fmla="*/ 0 60000 65536"/>
                <a:gd name="T16" fmla="*/ 0 60000 65536"/>
                <a:gd name="T17" fmla="*/ 0 60000 65536"/>
                <a:gd name="T18" fmla="*/ 0 60000 65536"/>
                <a:gd name="T19" fmla="*/ 0 60000 65536"/>
                <a:gd name="T20" fmla="*/ 0 60000 65536"/>
                <a:gd name="T21" fmla="*/ 0 w 61"/>
                <a:gd name="T22" fmla="*/ 0 h 28"/>
                <a:gd name="T23" fmla="*/ 61 w 61"/>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28">
                  <a:moveTo>
                    <a:pt x="0" y="0"/>
                  </a:moveTo>
                  <a:lnTo>
                    <a:pt x="45" y="21"/>
                  </a:lnTo>
                  <a:lnTo>
                    <a:pt x="55" y="16"/>
                  </a:lnTo>
                  <a:lnTo>
                    <a:pt x="61" y="24"/>
                  </a:lnTo>
                  <a:lnTo>
                    <a:pt x="53" y="28"/>
                  </a:lnTo>
                  <a:lnTo>
                    <a:pt x="7" y="24"/>
                  </a:lnTo>
                  <a:lnTo>
                    <a:pt x="0" y="0"/>
                  </a:lnTo>
                  <a:close/>
                </a:path>
              </a:pathLst>
            </a:custGeom>
            <a:solidFill>
              <a:srgbClr val="C0504D"/>
            </a:solidFill>
            <a:ln w="1651">
              <a:solidFill>
                <a:srgbClr val="000000"/>
              </a:solidFill>
              <a:round/>
              <a:headEnd/>
              <a:tailEnd/>
            </a:ln>
          </p:spPr>
          <p:txBody>
            <a:bodyPr/>
            <a:lstStyle/>
            <a:p>
              <a:endParaRPr lang="en-US"/>
            </a:p>
          </p:txBody>
        </p:sp>
        <p:sp>
          <p:nvSpPr>
            <p:cNvPr id="20541" name="Freeform 60" descr="Wide downward diagonal"/>
            <p:cNvSpPr>
              <a:spLocks/>
            </p:cNvSpPr>
            <p:nvPr/>
          </p:nvSpPr>
          <p:spPr bwMode="auto">
            <a:xfrm>
              <a:off x="1712913" y="3582988"/>
              <a:ext cx="31750" cy="14288"/>
            </a:xfrm>
            <a:custGeom>
              <a:avLst/>
              <a:gdLst>
                <a:gd name="T0" fmla="*/ 0 w 39"/>
                <a:gd name="T1" fmla="*/ 3572 h 20"/>
                <a:gd name="T2" fmla="*/ 3256 w 39"/>
                <a:gd name="T3" fmla="*/ 12859 h 20"/>
                <a:gd name="T4" fmla="*/ 31750 w 39"/>
                <a:gd name="T5" fmla="*/ 14288 h 20"/>
                <a:gd name="T6" fmla="*/ 23609 w 39"/>
                <a:gd name="T7" fmla="*/ 5715 h 20"/>
                <a:gd name="T8" fmla="*/ 26051 w 39"/>
                <a:gd name="T9" fmla="*/ 0 h 20"/>
                <a:gd name="T10" fmla="*/ 0 w 39"/>
                <a:gd name="T11" fmla="*/ 3572 h 20"/>
                <a:gd name="T12" fmla="*/ 0 60000 65536"/>
                <a:gd name="T13" fmla="*/ 0 60000 65536"/>
                <a:gd name="T14" fmla="*/ 0 60000 65536"/>
                <a:gd name="T15" fmla="*/ 0 60000 65536"/>
                <a:gd name="T16" fmla="*/ 0 60000 65536"/>
                <a:gd name="T17" fmla="*/ 0 60000 65536"/>
                <a:gd name="T18" fmla="*/ 0 w 39"/>
                <a:gd name="T19" fmla="*/ 0 h 20"/>
                <a:gd name="T20" fmla="*/ 39 w 39"/>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39" h="20">
                  <a:moveTo>
                    <a:pt x="0" y="5"/>
                  </a:moveTo>
                  <a:lnTo>
                    <a:pt x="4" y="18"/>
                  </a:lnTo>
                  <a:lnTo>
                    <a:pt x="39" y="20"/>
                  </a:lnTo>
                  <a:lnTo>
                    <a:pt x="29" y="8"/>
                  </a:lnTo>
                  <a:lnTo>
                    <a:pt x="32" y="0"/>
                  </a:lnTo>
                  <a:lnTo>
                    <a:pt x="0" y="5"/>
                  </a:lnTo>
                  <a:close/>
                </a:path>
              </a:pathLst>
            </a:custGeom>
            <a:solidFill>
              <a:srgbClr val="C0504D"/>
            </a:solidFill>
            <a:ln w="1651">
              <a:solidFill>
                <a:srgbClr val="000000"/>
              </a:solidFill>
              <a:round/>
              <a:headEnd/>
              <a:tailEnd/>
            </a:ln>
          </p:spPr>
          <p:txBody>
            <a:bodyPr/>
            <a:lstStyle/>
            <a:p>
              <a:endParaRPr lang="en-US"/>
            </a:p>
          </p:txBody>
        </p:sp>
        <p:sp>
          <p:nvSpPr>
            <p:cNvPr id="20542" name="Freeform 61" descr="Wide downward diagonal"/>
            <p:cNvSpPr>
              <a:spLocks/>
            </p:cNvSpPr>
            <p:nvPr/>
          </p:nvSpPr>
          <p:spPr bwMode="auto">
            <a:xfrm>
              <a:off x="1916113" y="3703638"/>
              <a:ext cx="28575" cy="28575"/>
            </a:xfrm>
            <a:custGeom>
              <a:avLst/>
              <a:gdLst>
                <a:gd name="T0" fmla="*/ 0 w 36"/>
                <a:gd name="T1" fmla="*/ 0 h 34"/>
                <a:gd name="T2" fmla="*/ 0 w 36"/>
                <a:gd name="T3" fmla="*/ 6724 h 34"/>
                <a:gd name="T4" fmla="*/ 7937 w 36"/>
                <a:gd name="T5" fmla="*/ 10085 h 34"/>
                <a:gd name="T6" fmla="*/ 13494 w 36"/>
                <a:gd name="T7" fmla="*/ 28575 h 34"/>
                <a:gd name="T8" fmla="*/ 28575 w 36"/>
                <a:gd name="T9" fmla="*/ 26054 h 34"/>
                <a:gd name="T10" fmla="*/ 23812 w 36"/>
                <a:gd name="T11" fmla="*/ 15128 h 34"/>
                <a:gd name="T12" fmla="*/ 0 w 36"/>
                <a:gd name="T13" fmla="*/ 0 h 34"/>
                <a:gd name="T14" fmla="*/ 0 60000 65536"/>
                <a:gd name="T15" fmla="*/ 0 60000 65536"/>
                <a:gd name="T16" fmla="*/ 0 60000 65536"/>
                <a:gd name="T17" fmla="*/ 0 60000 65536"/>
                <a:gd name="T18" fmla="*/ 0 60000 65536"/>
                <a:gd name="T19" fmla="*/ 0 60000 65536"/>
                <a:gd name="T20" fmla="*/ 0 60000 65536"/>
                <a:gd name="T21" fmla="*/ 0 w 36"/>
                <a:gd name="T22" fmla="*/ 0 h 34"/>
                <a:gd name="T23" fmla="*/ 36 w 36"/>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34">
                  <a:moveTo>
                    <a:pt x="0" y="0"/>
                  </a:moveTo>
                  <a:lnTo>
                    <a:pt x="0" y="8"/>
                  </a:lnTo>
                  <a:lnTo>
                    <a:pt x="10" y="12"/>
                  </a:lnTo>
                  <a:lnTo>
                    <a:pt x="17" y="34"/>
                  </a:lnTo>
                  <a:lnTo>
                    <a:pt x="36" y="31"/>
                  </a:lnTo>
                  <a:lnTo>
                    <a:pt x="30" y="18"/>
                  </a:lnTo>
                  <a:lnTo>
                    <a:pt x="0" y="0"/>
                  </a:lnTo>
                  <a:close/>
                </a:path>
              </a:pathLst>
            </a:custGeom>
            <a:solidFill>
              <a:srgbClr val="C0504D"/>
            </a:solidFill>
            <a:ln w="1651">
              <a:solidFill>
                <a:srgbClr val="000000"/>
              </a:solidFill>
              <a:round/>
              <a:headEnd/>
              <a:tailEnd/>
            </a:ln>
          </p:spPr>
          <p:txBody>
            <a:bodyPr/>
            <a:lstStyle/>
            <a:p>
              <a:endParaRPr lang="en-US"/>
            </a:p>
          </p:txBody>
        </p:sp>
        <p:sp>
          <p:nvSpPr>
            <p:cNvPr id="20543" name="Freeform 62" descr="Wide downward diagonal"/>
            <p:cNvSpPr>
              <a:spLocks/>
            </p:cNvSpPr>
            <p:nvPr/>
          </p:nvSpPr>
          <p:spPr bwMode="auto">
            <a:xfrm>
              <a:off x="1897063" y="3770313"/>
              <a:ext cx="25400" cy="34925"/>
            </a:xfrm>
            <a:custGeom>
              <a:avLst/>
              <a:gdLst>
                <a:gd name="T0" fmla="*/ 0 w 30"/>
                <a:gd name="T1" fmla="*/ 0 h 44"/>
                <a:gd name="T2" fmla="*/ 11853 w 30"/>
                <a:gd name="T3" fmla="*/ 34131 h 44"/>
                <a:gd name="T4" fmla="*/ 25400 w 30"/>
                <a:gd name="T5" fmla="*/ 34925 h 44"/>
                <a:gd name="T6" fmla="*/ 0 w 30"/>
                <a:gd name="T7" fmla="*/ 0 h 44"/>
                <a:gd name="T8" fmla="*/ 0 60000 65536"/>
                <a:gd name="T9" fmla="*/ 0 60000 65536"/>
                <a:gd name="T10" fmla="*/ 0 60000 65536"/>
                <a:gd name="T11" fmla="*/ 0 60000 65536"/>
                <a:gd name="T12" fmla="*/ 0 w 30"/>
                <a:gd name="T13" fmla="*/ 0 h 44"/>
                <a:gd name="T14" fmla="*/ 30 w 30"/>
                <a:gd name="T15" fmla="*/ 44 h 44"/>
              </a:gdLst>
              <a:ahLst/>
              <a:cxnLst>
                <a:cxn ang="T8">
                  <a:pos x="T0" y="T1"/>
                </a:cxn>
                <a:cxn ang="T9">
                  <a:pos x="T2" y="T3"/>
                </a:cxn>
                <a:cxn ang="T10">
                  <a:pos x="T4" y="T5"/>
                </a:cxn>
                <a:cxn ang="T11">
                  <a:pos x="T6" y="T7"/>
                </a:cxn>
              </a:cxnLst>
              <a:rect l="T12" t="T13" r="T14" b="T15"/>
              <a:pathLst>
                <a:path w="30" h="44">
                  <a:moveTo>
                    <a:pt x="0" y="0"/>
                  </a:moveTo>
                  <a:lnTo>
                    <a:pt x="14" y="43"/>
                  </a:lnTo>
                  <a:lnTo>
                    <a:pt x="30" y="44"/>
                  </a:lnTo>
                  <a:lnTo>
                    <a:pt x="0" y="0"/>
                  </a:lnTo>
                  <a:close/>
                </a:path>
              </a:pathLst>
            </a:custGeom>
            <a:solidFill>
              <a:srgbClr val="C0504D"/>
            </a:solidFill>
            <a:ln w="1651">
              <a:solidFill>
                <a:srgbClr val="000000"/>
              </a:solidFill>
              <a:round/>
              <a:headEnd/>
              <a:tailEnd/>
            </a:ln>
          </p:spPr>
          <p:txBody>
            <a:bodyPr/>
            <a:lstStyle/>
            <a:p>
              <a:endParaRPr lang="en-US"/>
            </a:p>
          </p:txBody>
        </p:sp>
        <p:sp>
          <p:nvSpPr>
            <p:cNvPr id="20544" name="Freeform 63"/>
            <p:cNvSpPr>
              <a:spLocks/>
            </p:cNvSpPr>
            <p:nvPr/>
          </p:nvSpPr>
          <p:spPr bwMode="auto">
            <a:xfrm>
              <a:off x="3279775" y="2741613"/>
              <a:ext cx="949325" cy="673100"/>
            </a:xfrm>
            <a:custGeom>
              <a:avLst/>
              <a:gdLst>
                <a:gd name="T0" fmla="*/ 939800 w 1196"/>
                <a:gd name="T1" fmla="*/ 277674 h 846"/>
                <a:gd name="T2" fmla="*/ 939006 w 1196"/>
                <a:gd name="T3" fmla="*/ 307112 h 846"/>
                <a:gd name="T4" fmla="*/ 937419 w 1196"/>
                <a:gd name="T5" fmla="*/ 346098 h 846"/>
                <a:gd name="T6" fmla="*/ 936625 w 1196"/>
                <a:gd name="T7" fmla="*/ 358828 h 846"/>
                <a:gd name="T8" fmla="*/ 935038 w 1196"/>
                <a:gd name="T9" fmla="*/ 396222 h 846"/>
                <a:gd name="T10" fmla="*/ 934244 w 1196"/>
                <a:gd name="T11" fmla="*/ 423273 h 846"/>
                <a:gd name="T12" fmla="*/ 933450 w 1196"/>
                <a:gd name="T13" fmla="*/ 450325 h 846"/>
                <a:gd name="T14" fmla="*/ 931863 w 1196"/>
                <a:gd name="T15" fmla="*/ 477376 h 846"/>
                <a:gd name="T16" fmla="*/ 931069 w 1196"/>
                <a:gd name="T17" fmla="*/ 499653 h 846"/>
                <a:gd name="T18" fmla="*/ 928688 w 1196"/>
                <a:gd name="T19" fmla="*/ 559325 h 846"/>
                <a:gd name="T20" fmla="*/ 927100 w 1196"/>
                <a:gd name="T21" fmla="*/ 576034 h 846"/>
                <a:gd name="T22" fmla="*/ 926306 w 1196"/>
                <a:gd name="T23" fmla="*/ 612632 h 846"/>
                <a:gd name="T24" fmla="*/ 923925 w 1196"/>
                <a:gd name="T25" fmla="*/ 653209 h 846"/>
                <a:gd name="T26" fmla="*/ 846138 w 1196"/>
                <a:gd name="T27" fmla="*/ 669917 h 846"/>
                <a:gd name="T28" fmla="*/ 796925 w 1196"/>
                <a:gd name="T29" fmla="*/ 666735 h 846"/>
                <a:gd name="T30" fmla="*/ 754856 w 1196"/>
                <a:gd name="T31" fmla="*/ 665939 h 846"/>
                <a:gd name="T32" fmla="*/ 663575 w 1196"/>
                <a:gd name="T33" fmla="*/ 661961 h 846"/>
                <a:gd name="T34" fmla="*/ 541337 w 1196"/>
                <a:gd name="T35" fmla="*/ 654801 h 846"/>
                <a:gd name="T36" fmla="*/ 503237 w 1196"/>
                <a:gd name="T37" fmla="*/ 652414 h 846"/>
                <a:gd name="T38" fmla="*/ 434181 w 1196"/>
                <a:gd name="T39" fmla="*/ 646844 h 846"/>
                <a:gd name="T40" fmla="*/ 400844 w 1196"/>
                <a:gd name="T41" fmla="*/ 645253 h 846"/>
                <a:gd name="T42" fmla="*/ 213519 w 1196"/>
                <a:gd name="T43" fmla="*/ 629341 h 846"/>
                <a:gd name="T44" fmla="*/ 205581 w 1196"/>
                <a:gd name="T45" fmla="*/ 629341 h 846"/>
                <a:gd name="T46" fmla="*/ 120650 w 1196"/>
                <a:gd name="T47" fmla="*/ 622180 h 846"/>
                <a:gd name="T48" fmla="*/ 49212 w 1196"/>
                <a:gd name="T49" fmla="*/ 615019 h 846"/>
                <a:gd name="T50" fmla="*/ 0 w 1196"/>
                <a:gd name="T51" fmla="*/ 610246 h 846"/>
                <a:gd name="T52" fmla="*/ 10319 w 1196"/>
                <a:gd name="T53" fmla="*/ 533865 h 846"/>
                <a:gd name="T54" fmla="*/ 16669 w 1196"/>
                <a:gd name="T55" fmla="*/ 475785 h 846"/>
                <a:gd name="T56" fmla="*/ 21431 w 1196"/>
                <a:gd name="T57" fmla="*/ 433616 h 846"/>
                <a:gd name="T58" fmla="*/ 21431 w 1196"/>
                <a:gd name="T59" fmla="*/ 415317 h 846"/>
                <a:gd name="T60" fmla="*/ 30956 w 1196"/>
                <a:gd name="T61" fmla="*/ 342915 h 846"/>
                <a:gd name="T62" fmla="*/ 43656 w 1196"/>
                <a:gd name="T63" fmla="*/ 248235 h 846"/>
                <a:gd name="T64" fmla="*/ 46037 w 1196"/>
                <a:gd name="T65" fmla="*/ 228345 h 846"/>
                <a:gd name="T66" fmla="*/ 48419 w 1196"/>
                <a:gd name="T67" fmla="*/ 209250 h 846"/>
                <a:gd name="T68" fmla="*/ 53181 w 1196"/>
                <a:gd name="T69" fmla="*/ 171060 h 846"/>
                <a:gd name="T70" fmla="*/ 58738 w 1196"/>
                <a:gd name="T71" fmla="*/ 117753 h 846"/>
                <a:gd name="T72" fmla="*/ 66675 w 1196"/>
                <a:gd name="T73" fmla="*/ 56489 h 846"/>
                <a:gd name="T74" fmla="*/ 69056 w 1196"/>
                <a:gd name="T75" fmla="*/ 37394 h 846"/>
                <a:gd name="T76" fmla="*/ 73819 w 1196"/>
                <a:gd name="T77" fmla="*/ 0 h 846"/>
                <a:gd name="T78" fmla="*/ 182562 w 1196"/>
                <a:gd name="T79" fmla="*/ 10343 h 846"/>
                <a:gd name="T80" fmla="*/ 250031 w 1196"/>
                <a:gd name="T81" fmla="*/ 15117 h 846"/>
                <a:gd name="T82" fmla="*/ 289719 w 1196"/>
                <a:gd name="T83" fmla="*/ 18299 h 846"/>
                <a:gd name="T84" fmla="*/ 347662 w 1196"/>
                <a:gd name="T85" fmla="*/ 23869 h 846"/>
                <a:gd name="T86" fmla="*/ 407194 w 1196"/>
                <a:gd name="T87" fmla="*/ 27847 h 846"/>
                <a:gd name="T88" fmla="*/ 419100 w 1196"/>
                <a:gd name="T89" fmla="*/ 30234 h 846"/>
                <a:gd name="T90" fmla="*/ 430213 w 1196"/>
                <a:gd name="T91" fmla="*/ 31029 h 846"/>
                <a:gd name="T92" fmla="*/ 523875 w 1196"/>
                <a:gd name="T93" fmla="*/ 37394 h 846"/>
                <a:gd name="T94" fmla="*/ 548481 w 1196"/>
                <a:gd name="T95" fmla="*/ 38190 h 846"/>
                <a:gd name="T96" fmla="*/ 586581 w 1196"/>
                <a:gd name="T97" fmla="*/ 41373 h 846"/>
                <a:gd name="T98" fmla="*/ 624681 w 1196"/>
                <a:gd name="T99" fmla="*/ 42168 h 846"/>
                <a:gd name="T100" fmla="*/ 751681 w 1196"/>
                <a:gd name="T101" fmla="*/ 50124 h 846"/>
                <a:gd name="T102" fmla="*/ 782637 w 1196"/>
                <a:gd name="T103" fmla="*/ 50920 h 846"/>
                <a:gd name="T104" fmla="*/ 877888 w 1196"/>
                <a:gd name="T105" fmla="*/ 54898 h 846"/>
                <a:gd name="T106" fmla="*/ 947738 w 1196"/>
                <a:gd name="T107" fmla="*/ 97066 h 846"/>
                <a:gd name="T108" fmla="*/ 946944 w 1196"/>
                <a:gd name="T109" fmla="*/ 115366 h 846"/>
                <a:gd name="T110" fmla="*/ 946150 w 1196"/>
                <a:gd name="T111" fmla="*/ 144008 h 846"/>
                <a:gd name="T112" fmla="*/ 942181 w 1196"/>
                <a:gd name="T113" fmla="*/ 210841 h 8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96"/>
                <a:gd name="T172" fmla="*/ 0 h 846"/>
                <a:gd name="T173" fmla="*/ 1196 w 1196"/>
                <a:gd name="T174" fmla="*/ 846 h 8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96" h="846">
                  <a:moveTo>
                    <a:pt x="1184" y="348"/>
                  </a:moveTo>
                  <a:lnTo>
                    <a:pt x="1184" y="349"/>
                  </a:lnTo>
                  <a:lnTo>
                    <a:pt x="1183" y="362"/>
                  </a:lnTo>
                  <a:lnTo>
                    <a:pt x="1183" y="386"/>
                  </a:lnTo>
                  <a:lnTo>
                    <a:pt x="1181" y="433"/>
                  </a:lnTo>
                  <a:lnTo>
                    <a:pt x="1181" y="435"/>
                  </a:lnTo>
                  <a:lnTo>
                    <a:pt x="1180" y="444"/>
                  </a:lnTo>
                  <a:lnTo>
                    <a:pt x="1180" y="451"/>
                  </a:lnTo>
                  <a:lnTo>
                    <a:pt x="1180" y="460"/>
                  </a:lnTo>
                  <a:lnTo>
                    <a:pt x="1178" y="498"/>
                  </a:lnTo>
                  <a:lnTo>
                    <a:pt x="1177" y="518"/>
                  </a:lnTo>
                  <a:lnTo>
                    <a:pt x="1177" y="532"/>
                  </a:lnTo>
                  <a:lnTo>
                    <a:pt x="1177" y="533"/>
                  </a:lnTo>
                  <a:lnTo>
                    <a:pt x="1176" y="566"/>
                  </a:lnTo>
                  <a:lnTo>
                    <a:pt x="1174" y="579"/>
                  </a:lnTo>
                  <a:lnTo>
                    <a:pt x="1174" y="600"/>
                  </a:lnTo>
                  <a:lnTo>
                    <a:pt x="1174" y="602"/>
                  </a:lnTo>
                  <a:lnTo>
                    <a:pt x="1173" y="628"/>
                  </a:lnTo>
                  <a:lnTo>
                    <a:pt x="1171" y="652"/>
                  </a:lnTo>
                  <a:lnTo>
                    <a:pt x="1170" y="703"/>
                  </a:lnTo>
                  <a:lnTo>
                    <a:pt x="1168" y="721"/>
                  </a:lnTo>
                  <a:lnTo>
                    <a:pt x="1168" y="724"/>
                  </a:lnTo>
                  <a:lnTo>
                    <a:pt x="1168" y="749"/>
                  </a:lnTo>
                  <a:lnTo>
                    <a:pt x="1167" y="770"/>
                  </a:lnTo>
                  <a:lnTo>
                    <a:pt x="1165" y="798"/>
                  </a:lnTo>
                  <a:lnTo>
                    <a:pt x="1164" y="821"/>
                  </a:lnTo>
                  <a:lnTo>
                    <a:pt x="1164" y="846"/>
                  </a:lnTo>
                  <a:lnTo>
                    <a:pt x="1066" y="842"/>
                  </a:lnTo>
                  <a:lnTo>
                    <a:pt x="1045" y="841"/>
                  </a:lnTo>
                  <a:lnTo>
                    <a:pt x="1004" y="838"/>
                  </a:lnTo>
                  <a:lnTo>
                    <a:pt x="989" y="838"/>
                  </a:lnTo>
                  <a:lnTo>
                    <a:pt x="951" y="837"/>
                  </a:lnTo>
                  <a:lnTo>
                    <a:pt x="941" y="836"/>
                  </a:lnTo>
                  <a:lnTo>
                    <a:pt x="836" y="832"/>
                  </a:lnTo>
                  <a:lnTo>
                    <a:pt x="775" y="828"/>
                  </a:lnTo>
                  <a:lnTo>
                    <a:pt x="682" y="823"/>
                  </a:lnTo>
                  <a:lnTo>
                    <a:pt x="646" y="820"/>
                  </a:lnTo>
                  <a:lnTo>
                    <a:pt x="634" y="820"/>
                  </a:lnTo>
                  <a:lnTo>
                    <a:pt x="551" y="813"/>
                  </a:lnTo>
                  <a:lnTo>
                    <a:pt x="547" y="813"/>
                  </a:lnTo>
                  <a:lnTo>
                    <a:pt x="526" y="812"/>
                  </a:lnTo>
                  <a:lnTo>
                    <a:pt x="505" y="811"/>
                  </a:lnTo>
                  <a:lnTo>
                    <a:pt x="426" y="806"/>
                  </a:lnTo>
                  <a:lnTo>
                    <a:pt x="269" y="791"/>
                  </a:lnTo>
                  <a:lnTo>
                    <a:pt x="264" y="791"/>
                  </a:lnTo>
                  <a:lnTo>
                    <a:pt x="259" y="791"/>
                  </a:lnTo>
                  <a:lnTo>
                    <a:pt x="257" y="791"/>
                  </a:lnTo>
                  <a:lnTo>
                    <a:pt x="152" y="782"/>
                  </a:lnTo>
                  <a:lnTo>
                    <a:pt x="110" y="778"/>
                  </a:lnTo>
                  <a:lnTo>
                    <a:pt x="62" y="773"/>
                  </a:lnTo>
                  <a:lnTo>
                    <a:pt x="49" y="773"/>
                  </a:lnTo>
                  <a:lnTo>
                    <a:pt x="0" y="767"/>
                  </a:lnTo>
                  <a:lnTo>
                    <a:pt x="11" y="674"/>
                  </a:lnTo>
                  <a:lnTo>
                    <a:pt x="13" y="671"/>
                  </a:lnTo>
                  <a:lnTo>
                    <a:pt x="19" y="623"/>
                  </a:lnTo>
                  <a:lnTo>
                    <a:pt x="21" y="598"/>
                  </a:lnTo>
                  <a:lnTo>
                    <a:pt x="24" y="575"/>
                  </a:lnTo>
                  <a:lnTo>
                    <a:pt x="27" y="545"/>
                  </a:lnTo>
                  <a:lnTo>
                    <a:pt x="27" y="544"/>
                  </a:lnTo>
                  <a:lnTo>
                    <a:pt x="27" y="522"/>
                  </a:lnTo>
                  <a:lnTo>
                    <a:pt x="33" y="478"/>
                  </a:lnTo>
                  <a:lnTo>
                    <a:pt x="39" y="431"/>
                  </a:lnTo>
                  <a:lnTo>
                    <a:pt x="45" y="382"/>
                  </a:lnTo>
                  <a:lnTo>
                    <a:pt x="55" y="312"/>
                  </a:lnTo>
                  <a:lnTo>
                    <a:pt x="55" y="311"/>
                  </a:lnTo>
                  <a:lnTo>
                    <a:pt x="58" y="287"/>
                  </a:lnTo>
                  <a:lnTo>
                    <a:pt x="58" y="286"/>
                  </a:lnTo>
                  <a:lnTo>
                    <a:pt x="61" y="263"/>
                  </a:lnTo>
                  <a:lnTo>
                    <a:pt x="61" y="256"/>
                  </a:lnTo>
                  <a:lnTo>
                    <a:pt x="67" y="215"/>
                  </a:lnTo>
                  <a:lnTo>
                    <a:pt x="69" y="190"/>
                  </a:lnTo>
                  <a:lnTo>
                    <a:pt x="74" y="148"/>
                  </a:lnTo>
                  <a:lnTo>
                    <a:pt x="80" y="106"/>
                  </a:lnTo>
                  <a:lnTo>
                    <a:pt x="84" y="71"/>
                  </a:lnTo>
                  <a:lnTo>
                    <a:pt x="84" y="65"/>
                  </a:lnTo>
                  <a:lnTo>
                    <a:pt x="87" y="47"/>
                  </a:lnTo>
                  <a:lnTo>
                    <a:pt x="90" y="23"/>
                  </a:lnTo>
                  <a:lnTo>
                    <a:pt x="93" y="0"/>
                  </a:lnTo>
                  <a:lnTo>
                    <a:pt x="132" y="3"/>
                  </a:lnTo>
                  <a:lnTo>
                    <a:pt x="230" y="13"/>
                  </a:lnTo>
                  <a:lnTo>
                    <a:pt x="270" y="15"/>
                  </a:lnTo>
                  <a:lnTo>
                    <a:pt x="315" y="19"/>
                  </a:lnTo>
                  <a:lnTo>
                    <a:pt x="356" y="23"/>
                  </a:lnTo>
                  <a:lnTo>
                    <a:pt x="365" y="23"/>
                  </a:lnTo>
                  <a:lnTo>
                    <a:pt x="432" y="28"/>
                  </a:lnTo>
                  <a:lnTo>
                    <a:pt x="438" y="30"/>
                  </a:lnTo>
                  <a:lnTo>
                    <a:pt x="493" y="34"/>
                  </a:lnTo>
                  <a:lnTo>
                    <a:pt x="513" y="35"/>
                  </a:lnTo>
                  <a:lnTo>
                    <a:pt x="522" y="36"/>
                  </a:lnTo>
                  <a:lnTo>
                    <a:pt x="528" y="38"/>
                  </a:lnTo>
                  <a:lnTo>
                    <a:pt x="540" y="38"/>
                  </a:lnTo>
                  <a:lnTo>
                    <a:pt x="542" y="39"/>
                  </a:lnTo>
                  <a:lnTo>
                    <a:pt x="561" y="40"/>
                  </a:lnTo>
                  <a:lnTo>
                    <a:pt x="660" y="47"/>
                  </a:lnTo>
                  <a:lnTo>
                    <a:pt x="687" y="48"/>
                  </a:lnTo>
                  <a:lnTo>
                    <a:pt x="691" y="48"/>
                  </a:lnTo>
                  <a:lnTo>
                    <a:pt x="710" y="49"/>
                  </a:lnTo>
                  <a:lnTo>
                    <a:pt x="739" y="52"/>
                  </a:lnTo>
                  <a:lnTo>
                    <a:pt x="751" y="52"/>
                  </a:lnTo>
                  <a:lnTo>
                    <a:pt x="787" y="53"/>
                  </a:lnTo>
                  <a:lnTo>
                    <a:pt x="880" y="59"/>
                  </a:lnTo>
                  <a:lnTo>
                    <a:pt x="947" y="63"/>
                  </a:lnTo>
                  <a:lnTo>
                    <a:pt x="956" y="63"/>
                  </a:lnTo>
                  <a:lnTo>
                    <a:pt x="986" y="64"/>
                  </a:lnTo>
                  <a:lnTo>
                    <a:pt x="1101" y="69"/>
                  </a:lnTo>
                  <a:lnTo>
                    <a:pt x="1106" y="69"/>
                  </a:lnTo>
                  <a:lnTo>
                    <a:pt x="1196" y="73"/>
                  </a:lnTo>
                  <a:lnTo>
                    <a:pt x="1194" y="122"/>
                  </a:lnTo>
                  <a:lnTo>
                    <a:pt x="1193" y="132"/>
                  </a:lnTo>
                  <a:lnTo>
                    <a:pt x="1193" y="145"/>
                  </a:lnTo>
                  <a:lnTo>
                    <a:pt x="1192" y="170"/>
                  </a:lnTo>
                  <a:lnTo>
                    <a:pt x="1192" y="181"/>
                  </a:lnTo>
                  <a:lnTo>
                    <a:pt x="1190" y="199"/>
                  </a:lnTo>
                  <a:lnTo>
                    <a:pt x="1187" y="265"/>
                  </a:lnTo>
                  <a:lnTo>
                    <a:pt x="1184" y="348"/>
                  </a:lnTo>
                  <a:close/>
                </a:path>
              </a:pathLst>
            </a:custGeom>
            <a:solidFill>
              <a:srgbClr val="4F81BD"/>
            </a:solidFill>
            <a:ln w="1651">
              <a:solidFill>
                <a:srgbClr val="000000"/>
              </a:solidFill>
              <a:round/>
              <a:headEnd/>
              <a:tailEnd/>
            </a:ln>
          </p:spPr>
          <p:txBody>
            <a:bodyPr/>
            <a:lstStyle/>
            <a:p>
              <a:endParaRPr lang="en-US"/>
            </a:p>
          </p:txBody>
        </p:sp>
        <p:sp>
          <p:nvSpPr>
            <p:cNvPr id="20545" name="Freeform 64"/>
            <p:cNvSpPr>
              <a:spLocks/>
            </p:cNvSpPr>
            <p:nvPr/>
          </p:nvSpPr>
          <p:spPr bwMode="auto">
            <a:xfrm>
              <a:off x="2690813" y="1436688"/>
              <a:ext cx="1368425" cy="752475"/>
            </a:xfrm>
            <a:custGeom>
              <a:avLst/>
              <a:gdLst>
                <a:gd name="T0" fmla="*/ 138193 w 1723"/>
                <a:gd name="T1" fmla="*/ 546894 h 948"/>
                <a:gd name="T2" fmla="*/ 101659 w 1723"/>
                <a:gd name="T3" fmla="*/ 534988 h 948"/>
                <a:gd name="T4" fmla="*/ 149312 w 1723"/>
                <a:gd name="T5" fmla="*/ 397669 h 948"/>
                <a:gd name="T6" fmla="*/ 158842 w 1723"/>
                <a:gd name="T7" fmla="*/ 374650 h 948"/>
                <a:gd name="T8" fmla="*/ 138987 w 1723"/>
                <a:gd name="T9" fmla="*/ 374650 h 948"/>
                <a:gd name="T10" fmla="*/ 125485 w 1723"/>
                <a:gd name="T11" fmla="*/ 370681 h 948"/>
                <a:gd name="T12" fmla="*/ 121514 w 1723"/>
                <a:gd name="T13" fmla="*/ 357981 h 948"/>
                <a:gd name="T14" fmla="*/ 108013 w 1723"/>
                <a:gd name="T15" fmla="*/ 359569 h 948"/>
                <a:gd name="T16" fmla="*/ 93717 w 1723"/>
                <a:gd name="T17" fmla="*/ 323056 h 948"/>
                <a:gd name="T18" fmla="*/ 61948 w 1723"/>
                <a:gd name="T19" fmla="*/ 271463 h 948"/>
                <a:gd name="T20" fmla="*/ 19061 w 1723"/>
                <a:gd name="T21" fmla="*/ 234950 h 948"/>
                <a:gd name="T22" fmla="*/ 21444 w 1723"/>
                <a:gd name="T23" fmla="*/ 219869 h 948"/>
                <a:gd name="T24" fmla="*/ 0 w 1723"/>
                <a:gd name="T25" fmla="*/ 150019 h 948"/>
                <a:gd name="T26" fmla="*/ 7148 w 1723"/>
                <a:gd name="T27" fmla="*/ 115888 h 948"/>
                <a:gd name="T28" fmla="*/ 16678 w 1723"/>
                <a:gd name="T29" fmla="*/ 73025 h 948"/>
                <a:gd name="T30" fmla="*/ 30180 w 1723"/>
                <a:gd name="T31" fmla="*/ 3969 h 948"/>
                <a:gd name="T32" fmla="*/ 177109 w 1723"/>
                <a:gd name="T33" fmla="*/ 23019 h 948"/>
                <a:gd name="T34" fmla="*/ 458260 w 1723"/>
                <a:gd name="T35" fmla="*/ 62706 h 948"/>
                <a:gd name="T36" fmla="*/ 619484 w 1723"/>
                <a:gd name="T37" fmla="*/ 80963 h 948"/>
                <a:gd name="T38" fmla="*/ 760060 w 1723"/>
                <a:gd name="T39" fmla="*/ 96837 h 948"/>
                <a:gd name="T40" fmla="*/ 1017384 w 1723"/>
                <a:gd name="T41" fmla="*/ 119856 h 948"/>
                <a:gd name="T42" fmla="*/ 1255647 w 1723"/>
                <a:gd name="T43" fmla="*/ 137319 h 948"/>
                <a:gd name="T44" fmla="*/ 1366837 w 1723"/>
                <a:gd name="T45" fmla="*/ 181769 h 948"/>
                <a:gd name="T46" fmla="*/ 1365248 w 1723"/>
                <a:gd name="T47" fmla="*/ 198437 h 948"/>
                <a:gd name="T48" fmla="*/ 1364454 w 1723"/>
                <a:gd name="T49" fmla="*/ 219075 h 948"/>
                <a:gd name="T50" fmla="*/ 1360483 w 1723"/>
                <a:gd name="T51" fmla="*/ 274638 h 948"/>
                <a:gd name="T52" fmla="*/ 1359689 w 1723"/>
                <a:gd name="T53" fmla="*/ 294481 h 948"/>
                <a:gd name="T54" fmla="*/ 1357306 w 1723"/>
                <a:gd name="T55" fmla="*/ 330994 h 948"/>
                <a:gd name="T56" fmla="*/ 1354129 w 1723"/>
                <a:gd name="T57" fmla="*/ 387350 h 948"/>
                <a:gd name="T58" fmla="*/ 1351747 w 1723"/>
                <a:gd name="T59" fmla="*/ 423863 h 948"/>
                <a:gd name="T60" fmla="*/ 1345393 w 1723"/>
                <a:gd name="T61" fmla="*/ 496888 h 948"/>
                <a:gd name="T62" fmla="*/ 1344599 w 1723"/>
                <a:gd name="T63" fmla="*/ 517525 h 948"/>
                <a:gd name="T64" fmla="*/ 1342216 w 1723"/>
                <a:gd name="T65" fmla="*/ 554831 h 948"/>
                <a:gd name="T66" fmla="*/ 1339833 w 1723"/>
                <a:gd name="T67" fmla="*/ 602456 h 948"/>
                <a:gd name="T68" fmla="*/ 1337451 w 1723"/>
                <a:gd name="T69" fmla="*/ 631031 h 948"/>
                <a:gd name="T70" fmla="*/ 1332686 w 1723"/>
                <a:gd name="T71" fmla="*/ 711994 h 948"/>
                <a:gd name="T72" fmla="*/ 1328714 w 1723"/>
                <a:gd name="T73" fmla="*/ 743744 h 948"/>
                <a:gd name="T74" fmla="*/ 1235792 w 1723"/>
                <a:gd name="T75" fmla="*/ 738981 h 948"/>
                <a:gd name="T76" fmla="*/ 1205612 w 1723"/>
                <a:gd name="T77" fmla="*/ 736600 h 948"/>
                <a:gd name="T78" fmla="*/ 1098393 w 1723"/>
                <a:gd name="T79" fmla="*/ 730250 h 948"/>
                <a:gd name="T80" fmla="*/ 1083303 w 1723"/>
                <a:gd name="T81" fmla="*/ 729456 h 948"/>
                <a:gd name="T82" fmla="*/ 1067419 w 1723"/>
                <a:gd name="T83" fmla="*/ 728663 h 948"/>
                <a:gd name="T84" fmla="*/ 964172 w 1723"/>
                <a:gd name="T85" fmla="*/ 719138 h 948"/>
                <a:gd name="T86" fmla="*/ 831539 w 1723"/>
                <a:gd name="T87" fmla="*/ 707231 h 948"/>
                <a:gd name="T88" fmla="*/ 801359 w 1723"/>
                <a:gd name="T89" fmla="*/ 705644 h 948"/>
                <a:gd name="T90" fmla="*/ 742587 w 1723"/>
                <a:gd name="T91" fmla="*/ 699294 h 948"/>
                <a:gd name="T92" fmla="*/ 648870 w 1723"/>
                <a:gd name="T93" fmla="*/ 689769 h 948"/>
                <a:gd name="T94" fmla="*/ 624250 w 1723"/>
                <a:gd name="T95" fmla="*/ 686594 h 948"/>
                <a:gd name="T96" fmla="*/ 499559 w 1723"/>
                <a:gd name="T97" fmla="*/ 673100 h 948"/>
                <a:gd name="T98" fmla="*/ 489234 w 1723"/>
                <a:gd name="T99" fmla="*/ 748506 h 948"/>
                <a:gd name="T100" fmla="*/ 484469 w 1723"/>
                <a:gd name="T101" fmla="*/ 750094 h 948"/>
                <a:gd name="T102" fmla="*/ 479703 w 1723"/>
                <a:gd name="T103" fmla="*/ 746919 h 948"/>
                <a:gd name="T104" fmla="*/ 456671 w 1723"/>
                <a:gd name="T105" fmla="*/ 706438 h 948"/>
                <a:gd name="T106" fmla="*/ 443964 w 1723"/>
                <a:gd name="T107" fmla="*/ 710406 h 948"/>
                <a:gd name="T108" fmla="*/ 437610 w 1723"/>
                <a:gd name="T109" fmla="*/ 735806 h 948"/>
                <a:gd name="T110" fmla="*/ 362160 w 1723"/>
                <a:gd name="T111" fmla="*/ 728663 h 948"/>
                <a:gd name="T112" fmla="*/ 334363 w 1723"/>
                <a:gd name="T113" fmla="*/ 729456 h 948"/>
                <a:gd name="T114" fmla="*/ 290681 w 1723"/>
                <a:gd name="T115" fmla="*/ 723106 h 948"/>
                <a:gd name="T116" fmla="*/ 277974 w 1723"/>
                <a:gd name="T117" fmla="*/ 740569 h 948"/>
                <a:gd name="T118" fmla="*/ 256530 w 1723"/>
                <a:gd name="T119" fmla="*/ 727075 h 948"/>
                <a:gd name="T120" fmla="*/ 214437 w 1723"/>
                <a:gd name="T121" fmla="*/ 656431 h 948"/>
                <a:gd name="T122" fmla="*/ 178697 w 1723"/>
                <a:gd name="T123" fmla="*/ 524669 h 9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23"/>
                <a:gd name="T187" fmla="*/ 0 h 948"/>
                <a:gd name="T188" fmla="*/ 1723 w 1723"/>
                <a:gd name="T189" fmla="*/ 948 h 9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23" h="948">
                  <a:moveTo>
                    <a:pt x="225" y="661"/>
                  </a:moveTo>
                  <a:lnTo>
                    <a:pt x="174" y="689"/>
                  </a:lnTo>
                  <a:lnTo>
                    <a:pt x="153" y="689"/>
                  </a:lnTo>
                  <a:lnTo>
                    <a:pt x="128" y="674"/>
                  </a:lnTo>
                  <a:lnTo>
                    <a:pt x="184" y="501"/>
                  </a:lnTo>
                  <a:lnTo>
                    <a:pt x="188" y="501"/>
                  </a:lnTo>
                  <a:lnTo>
                    <a:pt x="200" y="480"/>
                  </a:lnTo>
                  <a:lnTo>
                    <a:pt x="200" y="472"/>
                  </a:lnTo>
                  <a:lnTo>
                    <a:pt x="194" y="471"/>
                  </a:lnTo>
                  <a:lnTo>
                    <a:pt x="175" y="472"/>
                  </a:lnTo>
                  <a:lnTo>
                    <a:pt x="160" y="472"/>
                  </a:lnTo>
                  <a:lnTo>
                    <a:pt x="158" y="467"/>
                  </a:lnTo>
                  <a:lnTo>
                    <a:pt x="159" y="456"/>
                  </a:lnTo>
                  <a:lnTo>
                    <a:pt x="153" y="451"/>
                  </a:lnTo>
                  <a:lnTo>
                    <a:pt x="139" y="456"/>
                  </a:lnTo>
                  <a:lnTo>
                    <a:pt x="136" y="453"/>
                  </a:lnTo>
                  <a:lnTo>
                    <a:pt x="140" y="447"/>
                  </a:lnTo>
                  <a:lnTo>
                    <a:pt x="118" y="407"/>
                  </a:lnTo>
                  <a:lnTo>
                    <a:pt x="105" y="393"/>
                  </a:lnTo>
                  <a:lnTo>
                    <a:pt x="78" y="342"/>
                  </a:lnTo>
                  <a:lnTo>
                    <a:pt x="56" y="331"/>
                  </a:lnTo>
                  <a:lnTo>
                    <a:pt x="24" y="296"/>
                  </a:lnTo>
                  <a:lnTo>
                    <a:pt x="43" y="292"/>
                  </a:lnTo>
                  <a:lnTo>
                    <a:pt x="27" y="277"/>
                  </a:lnTo>
                  <a:lnTo>
                    <a:pt x="34" y="244"/>
                  </a:lnTo>
                  <a:lnTo>
                    <a:pt x="0" y="189"/>
                  </a:lnTo>
                  <a:lnTo>
                    <a:pt x="2" y="185"/>
                  </a:lnTo>
                  <a:lnTo>
                    <a:pt x="9" y="146"/>
                  </a:lnTo>
                  <a:lnTo>
                    <a:pt x="19" y="100"/>
                  </a:lnTo>
                  <a:lnTo>
                    <a:pt x="21" y="92"/>
                  </a:lnTo>
                  <a:lnTo>
                    <a:pt x="34" y="23"/>
                  </a:lnTo>
                  <a:lnTo>
                    <a:pt x="38" y="5"/>
                  </a:lnTo>
                  <a:lnTo>
                    <a:pt x="38" y="0"/>
                  </a:lnTo>
                  <a:lnTo>
                    <a:pt x="223" y="29"/>
                  </a:lnTo>
                  <a:lnTo>
                    <a:pt x="315" y="43"/>
                  </a:lnTo>
                  <a:lnTo>
                    <a:pt x="577" y="79"/>
                  </a:lnTo>
                  <a:lnTo>
                    <a:pt x="706" y="94"/>
                  </a:lnTo>
                  <a:lnTo>
                    <a:pt x="780" y="102"/>
                  </a:lnTo>
                  <a:lnTo>
                    <a:pt x="887" y="114"/>
                  </a:lnTo>
                  <a:lnTo>
                    <a:pt x="957" y="122"/>
                  </a:lnTo>
                  <a:lnTo>
                    <a:pt x="1133" y="139"/>
                  </a:lnTo>
                  <a:lnTo>
                    <a:pt x="1281" y="151"/>
                  </a:lnTo>
                  <a:lnTo>
                    <a:pt x="1432" y="163"/>
                  </a:lnTo>
                  <a:lnTo>
                    <a:pt x="1581" y="173"/>
                  </a:lnTo>
                  <a:lnTo>
                    <a:pt x="1723" y="181"/>
                  </a:lnTo>
                  <a:lnTo>
                    <a:pt x="1721" y="229"/>
                  </a:lnTo>
                  <a:lnTo>
                    <a:pt x="1721" y="244"/>
                  </a:lnTo>
                  <a:lnTo>
                    <a:pt x="1719" y="250"/>
                  </a:lnTo>
                  <a:lnTo>
                    <a:pt x="1719" y="252"/>
                  </a:lnTo>
                  <a:lnTo>
                    <a:pt x="1718" y="276"/>
                  </a:lnTo>
                  <a:lnTo>
                    <a:pt x="1716" y="296"/>
                  </a:lnTo>
                  <a:lnTo>
                    <a:pt x="1713" y="346"/>
                  </a:lnTo>
                  <a:lnTo>
                    <a:pt x="1712" y="369"/>
                  </a:lnTo>
                  <a:lnTo>
                    <a:pt x="1712" y="371"/>
                  </a:lnTo>
                  <a:lnTo>
                    <a:pt x="1710" y="393"/>
                  </a:lnTo>
                  <a:lnTo>
                    <a:pt x="1709" y="417"/>
                  </a:lnTo>
                  <a:lnTo>
                    <a:pt x="1705" y="482"/>
                  </a:lnTo>
                  <a:lnTo>
                    <a:pt x="1705" y="488"/>
                  </a:lnTo>
                  <a:lnTo>
                    <a:pt x="1703" y="496"/>
                  </a:lnTo>
                  <a:lnTo>
                    <a:pt x="1702" y="534"/>
                  </a:lnTo>
                  <a:lnTo>
                    <a:pt x="1696" y="605"/>
                  </a:lnTo>
                  <a:lnTo>
                    <a:pt x="1694" y="626"/>
                  </a:lnTo>
                  <a:lnTo>
                    <a:pt x="1694" y="644"/>
                  </a:lnTo>
                  <a:lnTo>
                    <a:pt x="1693" y="652"/>
                  </a:lnTo>
                  <a:lnTo>
                    <a:pt x="1690" y="694"/>
                  </a:lnTo>
                  <a:lnTo>
                    <a:pt x="1690" y="699"/>
                  </a:lnTo>
                  <a:lnTo>
                    <a:pt x="1689" y="728"/>
                  </a:lnTo>
                  <a:lnTo>
                    <a:pt x="1687" y="759"/>
                  </a:lnTo>
                  <a:lnTo>
                    <a:pt x="1686" y="770"/>
                  </a:lnTo>
                  <a:lnTo>
                    <a:pt x="1684" y="795"/>
                  </a:lnTo>
                  <a:lnTo>
                    <a:pt x="1678" y="890"/>
                  </a:lnTo>
                  <a:lnTo>
                    <a:pt x="1678" y="897"/>
                  </a:lnTo>
                  <a:lnTo>
                    <a:pt x="1675" y="937"/>
                  </a:lnTo>
                  <a:lnTo>
                    <a:pt x="1673" y="937"/>
                  </a:lnTo>
                  <a:lnTo>
                    <a:pt x="1572" y="932"/>
                  </a:lnTo>
                  <a:lnTo>
                    <a:pt x="1556" y="931"/>
                  </a:lnTo>
                  <a:lnTo>
                    <a:pt x="1526" y="928"/>
                  </a:lnTo>
                  <a:lnTo>
                    <a:pt x="1518" y="928"/>
                  </a:lnTo>
                  <a:lnTo>
                    <a:pt x="1396" y="920"/>
                  </a:lnTo>
                  <a:lnTo>
                    <a:pt x="1383" y="920"/>
                  </a:lnTo>
                  <a:lnTo>
                    <a:pt x="1380" y="920"/>
                  </a:lnTo>
                  <a:lnTo>
                    <a:pt x="1364" y="919"/>
                  </a:lnTo>
                  <a:lnTo>
                    <a:pt x="1345" y="918"/>
                  </a:lnTo>
                  <a:lnTo>
                    <a:pt x="1344" y="918"/>
                  </a:lnTo>
                  <a:lnTo>
                    <a:pt x="1233" y="908"/>
                  </a:lnTo>
                  <a:lnTo>
                    <a:pt x="1214" y="906"/>
                  </a:lnTo>
                  <a:lnTo>
                    <a:pt x="1098" y="897"/>
                  </a:lnTo>
                  <a:lnTo>
                    <a:pt x="1047" y="891"/>
                  </a:lnTo>
                  <a:lnTo>
                    <a:pt x="1028" y="890"/>
                  </a:lnTo>
                  <a:lnTo>
                    <a:pt x="1009" y="889"/>
                  </a:lnTo>
                  <a:lnTo>
                    <a:pt x="991" y="886"/>
                  </a:lnTo>
                  <a:lnTo>
                    <a:pt x="935" y="881"/>
                  </a:lnTo>
                  <a:lnTo>
                    <a:pt x="916" y="878"/>
                  </a:lnTo>
                  <a:lnTo>
                    <a:pt x="817" y="869"/>
                  </a:lnTo>
                  <a:lnTo>
                    <a:pt x="807" y="868"/>
                  </a:lnTo>
                  <a:lnTo>
                    <a:pt x="786" y="865"/>
                  </a:lnTo>
                  <a:lnTo>
                    <a:pt x="725" y="860"/>
                  </a:lnTo>
                  <a:lnTo>
                    <a:pt x="629" y="848"/>
                  </a:lnTo>
                  <a:lnTo>
                    <a:pt x="620" y="911"/>
                  </a:lnTo>
                  <a:lnTo>
                    <a:pt x="616" y="943"/>
                  </a:lnTo>
                  <a:lnTo>
                    <a:pt x="616" y="948"/>
                  </a:lnTo>
                  <a:lnTo>
                    <a:pt x="610" y="945"/>
                  </a:lnTo>
                  <a:lnTo>
                    <a:pt x="609" y="945"/>
                  </a:lnTo>
                  <a:lnTo>
                    <a:pt x="604" y="941"/>
                  </a:lnTo>
                  <a:lnTo>
                    <a:pt x="591" y="912"/>
                  </a:lnTo>
                  <a:lnTo>
                    <a:pt x="575" y="890"/>
                  </a:lnTo>
                  <a:lnTo>
                    <a:pt x="572" y="890"/>
                  </a:lnTo>
                  <a:lnTo>
                    <a:pt x="559" y="895"/>
                  </a:lnTo>
                  <a:lnTo>
                    <a:pt x="551" y="907"/>
                  </a:lnTo>
                  <a:lnTo>
                    <a:pt x="551" y="927"/>
                  </a:lnTo>
                  <a:lnTo>
                    <a:pt x="533" y="923"/>
                  </a:lnTo>
                  <a:lnTo>
                    <a:pt x="456" y="918"/>
                  </a:lnTo>
                  <a:lnTo>
                    <a:pt x="440" y="908"/>
                  </a:lnTo>
                  <a:lnTo>
                    <a:pt x="421" y="919"/>
                  </a:lnTo>
                  <a:lnTo>
                    <a:pt x="399" y="923"/>
                  </a:lnTo>
                  <a:lnTo>
                    <a:pt x="366" y="911"/>
                  </a:lnTo>
                  <a:lnTo>
                    <a:pt x="347" y="924"/>
                  </a:lnTo>
                  <a:lnTo>
                    <a:pt x="350" y="933"/>
                  </a:lnTo>
                  <a:lnTo>
                    <a:pt x="344" y="936"/>
                  </a:lnTo>
                  <a:lnTo>
                    <a:pt x="323" y="916"/>
                  </a:lnTo>
                  <a:lnTo>
                    <a:pt x="313" y="855"/>
                  </a:lnTo>
                  <a:lnTo>
                    <a:pt x="270" y="827"/>
                  </a:lnTo>
                  <a:lnTo>
                    <a:pt x="275" y="803"/>
                  </a:lnTo>
                  <a:lnTo>
                    <a:pt x="225" y="661"/>
                  </a:lnTo>
                  <a:close/>
                </a:path>
              </a:pathLst>
            </a:custGeom>
            <a:solidFill>
              <a:srgbClr val="4F81BD"/>
            </a:solidFill>
            <a:ln w="1651">
              <a:solidFill>
                <a:srgbClr val="000000"/>
              </a:solidFill>
              <a:round/>
              <a:headEnd/>
              <a:tailEnd/>
            </a:ln>
          </p:spPr>
          <p:txBody>
            <a:bodyPr/>
            <a:lstStyle/>
            <a:p>
              <a:endParaRPr lang="en-US"/>
            </a:p>
          </p:txBody>
        </p:sp>
        <p:sp>
          <p:nvSpPr>
            <p:cNvPr id="20546" name="Freeform 65"/>
            <p:cNvSpPr>
              <a:spLocks/>
            </p:cNvSpPr>
            <p:nvPr/>
          </p:nvSpPr>
          <p:spPr bwMode="auto">
            <a:xfrm>
              <a:off x="1925638" y="2392363"/>
              <a:ext cx="833437" cy="1171575"/>
            </a:xfrm>
            <a:custGeom>
              <a:avLst/>
              <a:gdLst>
                <a:gd name="T0" fmla="*/ 1587 w 1050"/>
                <a:gd name="T1" fmla="*/ 437653 h 1475"/>
                <a:gd name="T2" fmla="*/ 5556 w 1050"/>
                <a:gd name="T3" fmla="*/ 455127 h 1475"/>
                <a:gd name="T4" fmla="*/ 15875 w 1050"/>
                <a:gd name="T5" fmla="*/ 467836 h 1475"/>
                <a:gd name="T6" fmla="*/ 41275 w 1050"/>
                <a:gd name="T7" fmla="*/ 500402 h 1475"/>
                <a:gd name="T8" fmla="*/ 67469 w 1050"/>
                <a:gd name="T9" fmla="*/ 533762 h 1475"/>
                <a:gd name="T10" fmla="*/ 76200 w 1050"/>
                <a:gd name="T11" fmla="*/ 544087 h 1475"/>
                <a:gd name="T12" fmla="*/ 109537 w 1050"/>
                <a:gd name="T13" fmla="*/ 586185 h 1475"/>
                <a:gd name="T14" fmla="*/ 160337 w 1050"/>
                <a:gd name="T15" fmla="*/ 652111 h 1475"/>
                <a:gd name="T16" fmla="*/ 216694 w 1050"/>
                <a:gd name="T17" fmla="*/ 723596 h 1475"/>
                <a:gd name="T18" fmla="*/ 245269 w 1050"/>
                <a:gd name="T19" fmla="*/ 760134 h 1475"/>
                <a:gd name="T20" fmla="*/ 292100 w 1050"/>
                <a:gd name="T21" fmla="*/ 819705 h 1475"/>
                <a:gd name="T22" fmla="*/ 389731 w 1050"/>
                <a:gd name="T23" fmla="*/ 945203 h 1475"/>
                <a:gd name="T24" fmla="*/ 429418 w 1050"/>
                <a:gd name="T25" fmla="*/ 994449 h 1475"/>
                <a:gd name="T26" fmla="*/ 457993 w 1050"/>
                <a:gd name="T27" fmla="*/ 1030986 h 1475"/>
                <a:gd name="T28" fmla="*/ 535781 w 1050"/>
                <a:gd name="T29" fmla="*/ 1130272 h 1475"/>
                <a:gd name="T30" fmla="*/ 581025 w 1050"/>
                <a:gd name="T31" fmla="*/ 1134243 h 1475"/>
                <a:gd name="T32" fmla="*/ 587375 w 1050"/>
                <a:gd name="T33" fmla="*/ 1038135 h 1475"/>
                <a:gd name="T34" fmla="*/ 616743 w 1050"/>
                <a:gd name="T35" fmla="*/ 1000803 h 1475"/>
                <a:gd name="T36" fmla="*/ 676274 w 1050"/>
                <a:gd name="T37" fmla="*/ 1002392 h 1475"/>
                <a:gd name="T38" fmla="*/ 699293 w 1050"/>
                <a:gd name="T39" fmla="*/ 879277 h 1475"/>
                <a:gd name="T40" fmla="*/ 710406 w 1050"/>
                <a:gd name="T41" fmla="*/ 814940 h 1475"/>
                <a:gd name="T42" fmla="*/ 719137 w 1050"/>
                <a:gd name="T43" fmla="*/ 765694 h 1475"/>
                <a:gd name="T44" fmla="*/ 729456 w 1050"/>
                <a:gd name="T45" fmla="*/ 706122 h 1475"/>
                <a:gd name="T46" fmla="*/ 738981 w 1050"/>
                <a:gd name="T47" fmla="*/ 652905 h 1475"/>
                <a:gd name="T48" fmla="*/ 742156 w 1050"/>
                <a:gd name="T49" fmla="*/ 633842 h 1475"/>
                <a:gd name="T50" fmla="*/ 749299 w 1050"/>
                <a:gd name="T51" fmla="*/ 597305 h 1475"/>
                <a:gd name="T52" fmla="*/ 767556 w 1050"/>
                <a:gd name="T53" fmla="*/ 494047 h 1475"/>
                <a:gd name="T54" fmla="*/ 777081 w 1050"/>
                <a:gd name="T55" fmla="*/ 440036 h 1475"/>
                <a:gd name="T56" fmla="*/ 782637 w 1050"/>
                <a:gd name="T57" fmla="*/ 407470 h 1475"/>
                <a:gd name="T58" fmla="*/ 796924 w 1050"/>
                <a:gd name="T59" fmla="*/ 331218 h 1475"/>
                <a:gd name="T60" fmla="*/ 815975 w 1050"/>
                <a:gd name="T61" fmla="*/ 224784 h 1475"/>
                <a:gd name="T62" fmla="*/ 833437 w 1050"/>
                <a:gd name="T63" fmla="*/ 123909 h 1475"/>
                <a:gd name="T64" fmla="*/ 808037 w 1050"/>
                <a:gd name="T65" fmla="*/ 119938 h 1475"/>
                <a:gd name="T66" fmla="*/ 765174 w 1050"/>
                <a:gd name="T67" fmla="*/ 113583 h 1475"/>
                <a:gd name="T68" fmla="*/ 711993 w 1050"/>
                <a:gd name="T69" fmla="*/ 105640 h 1475"/>
                <a:gd name="T70" fmla="*/ 477043 w 1050"/>
                <a:gd name="T71" fmla="*/ 66720 h 1475"/>
                <a:gd name="T72" fmla="*/ 442118 w 1050"/>
                <a:gd name="T73" fmla="*/ 61954 h 1475"/>
                <a:gd name="T74" fmla="*/ 326231 w 1050"/>
                <a:gd name="T75" fmla="*/ 40509 h 1475"/>
                <a:gd name="T76" fmla="*/ 266700 w 1050"/>
                <a:gd name="T77" fmla="*/ 30183 h 1475"/>
                <a:gd name="T78" fmla="*/ 185737 w 1050"/>
                <a:gd name="T79" fmla="*/ 14297 h 1475"/>
                <a:gd name="T80" fmla="*/ 123031 w 1050"/>
                <a:gd name="T81" fmla="*/ 2383 h 1475"/>
                <a:gd name="T82" fmla="*/ 100012 w 1050"/>
                <a:gd name="T83" fmla="*/ 33360 h 1475"/>
                <a:gd name="T84" fmla="*/ 79375 w 1050"/>
                <a:gd name="T85" fmla="*/ 119938 h 1475"/>
                <a:gd name="T86" fmla="*/ 34131 w 1050"/>
                <a:gd name="T87" fmla="*/ 304212 h 1475"/>
                <a:gd name="T88" fmla="*/ 21431 w 1050"/>
                <a:gd name="T89" fmla="*/ 354252 h 1475"/>
                <a:gd name="T90" fmla="*/ 14287 w 1050"/>
                <a:gd name="T91" fmla="*/ 380464 h 1475"/>
                <a:gd name="T92" fmla="*/ 10319 w 1050"/>
                <a:gd name="T93" fmla="*/ 400321 h 1475"/>
                <a:gd name="T94" fmla="*/ 5556 w 1050"/>
                <a:gd name="T95" fmla="*/ 421767 h 1475"/>
                <a:gd name="T96" fmla="*/ 3175 w 1050"/>
                <a:gd name="T97" fmla="*/ 430504 h 14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50"/>
                <a:gd name="T148" fmla="*/ 0 h 1475"/>
                <a:gd name="T149" fmla="*/ 1050 w 1050"/>
                <a:gd name="T150" fmla="*/ 1475 h 14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50" h="1475">
                  <a:moveTo>
                    <a:pt x="4" y="542"/>
                  </a:moveTo>
                  <a:lnTo>
                    <a:pt x="2" y="551"/>
                  </a:lnTo>
                  <a:lnTo>
                    <a:pt x="0" y="563"/>
                  </a:lnTo>
                  <a:lnTo>
                    <a:pt x="7" y="573"/>
                  </a:lnTo>
                  <a:lnTo>
                    <a:pt x="11" y="579"/>
                  </a:lnTo>
                  <a:lnTo>
                    <a:pt x="20" y="589"/>
                  </a:lnTo>
                  <a:lnTo>
                    <a:pt x="45" y="622"/>
                  </a:lnTo>
                  <a:lnTo>
                    <a:pt x="52" y="630"/>
                  </a:lnTo>
                  <a:lnTo>
                    <a:pt x="62" y="644"/>
                  </a:lnTo>
                  <a:lnTo>
                    <a:pt x="85" y="672"/>
                  </a:lnTo>
                  <a:lnTo>
                    <a:pt x="91" y="680"/>
                  </a:lnTo>
                  <a:lnTo>
                    <a:pt x="96" y="685"/>
                  </a:lnTo>
                  <a:lnTo>
                    <a:pt x="107" y="700"/>
                  </a:lnTo>
                  <a:lnTo>
                    <a:pt x="138" y="738"/>
                  </a:lnTo>
                  <a:lnTo>
                    <a:pt x="160" y="767"/>
                  </a:lnTo>
                  <a:lnTo>
                    <a:pt x="202" y="821"/>
                  </a:lnTo>
                  <a:lnTo>
                    <a:pt x="251" y="884"/>
                  </a:lnTo>
                  <a:lnTo>
                    <a:pt x="273" y="911"/>
                  </a:lnTo>
                  <a:lnTo>
                    <a:pt x="280" y="919"/>
                  </a:lnTo>
                  <a:lnTo>
                    <a:pt x="309" y="957"/>
                  </a:lnTo>
                  <a:lnTo>
                    <a:pt x="318" y="969"/>
                  </a:lnTo>
                  <a:lnTo>
                    <a:pt x="368" y="1032"/>
                  </a:lnTo>
                  <a:lnTo>
                    <a:pt x="452" y="1139"/>
                  </a:lnTo>
                  <a:lnTo>
                    <a:pt x="491" y="1190"/>
                  </a:lnTo>
                  <a:lnTo>
                    <a:pt x="539" y="1251"/>
                  </a:lnTo>
                  <a:lnTo>
                    <a:pt x="541" y="1252"/>
                  </a:lnTo>
                  <a:lnTo>
                    <a:pt x="560" y="1277"/>
                  </a:lnTo>
                  <a:lnTo>
                    <a:pt x="577" y="1298"/>
                  </a:lnTo>
                  <a:lnTo>
                    <a:pt x="628" y="1365"/>
                  </a:lnTo>
                  <a:lnTo>
                    <a:pt x="675" y="1423"/>
                  </a:lnTo>
                  <a:lnTo>
                    <a:pt x="716" y="1475"/>
                  </a:lnTo>
                  <a:lnTo>
                    <a:pt x="732" y="1428"/>
                  </a:lnTo>
                  <a:lnTo>
                    <a:pt x="730" y="1331"/>
                  </a:lnTo>
                  <a:lnTo>
                    <a:pt x="740" y="1307"/>
                  </a:lnTo>
                  <a:lnTo>
                    <a:pt x="733" y="1264"/>
                  </a:lnTo>
                  <a:lnTo>
                    <a:pt x="777" y="1260"/>
                  </a:lnTo>
                  <a:lnTo>
                    <a:pt x="814" y="1290"/>
                  </a:lnTo>
                  <a:lnTo>
                    <a:pt x="852" y="1262"/>
                  </a:lnTo>
                  <a:lnTo>
                    <a:pt x="876" y="1137"/>
                  </a:lnTo>
                  <a:lnTo>
                    <a:pt x="881" y="1107"/>
                  </a:lnTo>
                  <a:lnTo>
                    <a:pt x="884" y="1087"/>
                  </a:lnTo>
                  <a:lnTo>
                    <a:pt x="895" y="1026"/>
                  </a:lnTo>
                  <a:lnTo>
                    <a:pt x="900" y="993"/>
                  </a:lnTo>
                  <a:lnTo>
                    <a:pt x="906" y="964"/>
                  </a:lnTo>
                  <a:lnTo>
                    <a:pt x="906" y="960"/>
                  </a:lnTo>
                  <a:lnTo>
                    <a:pt x="919" y="889"/>
                  </a:lnTo>
                  <a:lnTo>
                    <a:pt x="925" y="861"/>
                  </a:lnTo>
                  <a:lnTo>
                    <a:pt x="931" y="822"/>
                  </a:lnTo>
                  <a:lnTo>
                    <a:pt x="934" y="807"/>
                  </a:lnTo>
                  <a:lnTo>
                    <a:pt x="935" y="798"/>
                  </a:lnTo>
                  <a:lnTo>
                    <a:pt x="937" y="788"/>
                  </a:lnTo>
                  <a:lnTo>
                    <a:pt x="944" y="752"/>
                  </a:lnTo>
                  <a:lnTo>
                    <a:pt x="966" y="631"/>
                  </a:lnTo>
                  <a:lnTo>
                    <a:pt x="967" y="622"/>
                  </a:lnTo>
                  <a:lnTo>
                    <a:pt x="975" y="583"/>
                  </a:lnTo>
                  <a:lnTo>
                    <a:pt x="979" y="554"/>
                  </a:lnTo>
                  <a:lnTo>
                    <a:pt x="982" y="535"/>
                  </a:lnTo>
                  <a:lnTo>
                    <a:pt x="986" y="513"/>
                  </a:lnTo>
                  <a:lnTo>
                    <a:pt x="993" y="469"/>
                  </a:lnTo>
                  <a:lnTo>
                    <a:pt x="1004" y="417"/>
                  </a:lnTo>
                  <a:lnTo>
                    <a:pt x="1017" y="345"/>
                  </a:lnTo>
                  <a:lnTo>
                    <a:pt x="1028" y="283"/>
                  </a:lnTo>
                  <a:lnTo>
                    <a:pt x="1047" y="178"/>
                  </a:lnTo>
                  <a:lnTo>
                    <a:pt x="1050" y="156"/>
                  </a:lnTo>
                  <a:lnTo>
                    <a:pt x="1021" y="151"/>
                  </a:lnTo>
                  <a:lnTo>
                    <a:pt x="1018" y="151"/>
                  </a:lnTo>
                  <a:lnTo>
                    <a:pt x="1014" y="151"/>
                  </a:lnTo>
                  <a:lnTo>
                    <a:pt x="964" y="143"/>
                  </a:lnTo>
                  <a:lnTo>
                    <a:pt x="941" y="139"/>
                  </a:lnTo>
                  <a:lnTo>
                    <a:pt x="897" y="133"/>
                  </a:lnTo>
                  <a:lnTo>
                    <a:pt x="742" y="108"/>
                  </a:lnTo>
                  <a:lnTo>
                    <a:pt x="601" y="84"/>
                  </a:lnTo>
                  <a:lnTo>
                    <a:pt x="592" y="83"/>
                  </a:lnTo>
                  <a:lnTo>
                    <a:pt x="557" y="78"/>
                  </a:lnTo>
                  <a:lnTo>
                    <a:pt x="550" y="75"/>
                  </a:lnTo>
                  <a:lnTo>
                    <a:pt x="411" y="51"/>
                  </a:lnTo>
                  <a:lnTo>
                    <a:pt x="366" y="43"/>
                  </a:lnTo>
                  <a:lnTo>
                    <a:pt x="336" y="38"/>
                  </a:lnTo>
                  <a:lnTo>
                    <a:pt x="240" y="20"/>
                  </a:lnTo>
                  <a:lnTo>
                    <a:pt x="234" y="18"/>
                  </a:lnTo>
                  <a:lnTo>
                    <a:pt x="213" y="14"/>
                  </a:lnTo>
                  <a:lnTo>
                    <a:pt x="155" y="3"/>
                  </a:lnTo>
                  <a:lnTo>
                    <a:pt x="136" y="0"/>
                  </a:lnTo>
                  <a:lnTo>
                    <a:pt x="126" y="42"/>
                  </a:lnTo>
                  <a:lnTo>
                    <a:pt x="107" y="121"/>
                  </a:lnTo>
                  <a:lnTo>
                    <a:pt x="100" y="151"/>
                  </a:lnTo>
                  <a:lnTo>
                    <a:pt x="69" y="280"/>
                  </a:lnTo>
                  <a:lnTo>
                    <a:pt x="43" y="383"/>
                  </a:lnTo>
                  <a:lnTo>
                    <a:pt x="32" y="427"/>
                  </a:lnTo>
                  <a:lnTo>
                    <a:pt x="27" y="446"/>
                  </a:lnTo>
                  <a:lnTo>
                    <a:pt x="21" y="469"/>
                  </a:lnTo>
                  <a:lnTo>
                    <a:pt x="18" y="479"/>
                  </a:lnTo>
                  <a:lnTo>
                    <a:pt x="16" y="492"/>
                  </a:lnTo>
                  <a:lnTo>
                    <a:pt x="13" y="504"/>
                  </a:lnTo>
                  <a:lnTo>
                    <a:pt x="10" y="515"/>
                  </a:lnTo>
                  <a:lnTo>
                    <a:pt x="7" y="531"/>
                  </a:lnTo>
                  <a:lnTo>
                    <a:pt x="4" y="539"/>
                  </a:lnTo>
                  <a:lnTo>
                    <a:pt x="4" y="542"/>
                  </a:lnTo>
                  <a:close/>
                </a:path>
              </a:pathLst>
            </a:custGeom>
            <a:solidFill>
              <a:srgbClr val="4F81BD"/>
            </a:solidFill>
            <a:ln w="1651">
              <a:solidFill>
                <a:srgbClr val="000000"/>
              </a:solidFill>
              <a:round/>
              <a:headEnd/>
              <a:tailEnd/>
            </a:ln>
          </p:spPr>
          <p:txBody>
            <a:bodyPr/>
            <a:lstStyle/>
            <a:p>
              <a:endParaRPr lang="en-US"/>
            </a:p>
          </p:txBody>
        </p:sp>
        <p:sp>
          <p:nvSpPr>
            <p:cNvPr id="20547" name="Freeform 66"/>
            <p:cNvSpPr>
              <a:spLocks/>
            </p:cNvSpPr>
            <p:nvPr/>
          </p:nvSpPr>
          <p:spPr bwMode="auto">
            <a:xfrm>
              <a:off x="1512888" y="1663700"/>
              <a:ext cx="1060450" cy="793750"/>
            </a:xfrm>
            <a:custGeom>
              <a:avLst/>
              <a:gdLst>
                <a:gd name="T0" fmla="*/ 955675 w 1336"/>
                <a:gd name="T1" fmla="*/ 459122 h 1001"/>
                <a:gd name="T2" fmla="*/ 961231 w 1336"/>
                <a:gd name="T3" fmla="*/ 478946 h 1001"/>
                <a:gd name="T4" fmla="*/ 939006 w 1336"/>
                <a:gd name="T5" fmla="*/ 523352 h 1001"/>
                <a:gd name="T6" fmla="*/ 918369 w 1336"/>
                <a:gd name="T7" fmla="*/ 619299 h 1001"/>
                <a:gd name="T8" fmla="*/ 849313 w 1336"/>
                <a:gd name="T9" fmla="*/ 787406 h 1001"/>
                <a:gd name="T10" fmla="*/ 679450 w 1336"/>
                <a:gd name="T11" fmla="*/ 758067 h 1001"/>
                <a:gd name="T12" fmla="*/ 581819 w 1336"/>
                <a:gd name="T13" fmla="*/ 739036 h 1001"/>
                <a:gd name="T14" fmla="*/ 496888 w 1336"/>
                <a:gd name="T15" fmla="*/ 722384 h 1001"/>
                <a:gd name="T16" fmla="*/ 391319 w 1336"/>
                <a:gd name="T17" fmla="*/ 700974 h 1001"/>
                <a:gd name="T18" fmla="*/ 280987 w 1336"/>
                <a:gd name="T19" fmla="*/ 675599 h 1001"/>
                <a:gd name="T20" fmla="*/ 154781 w 1336"/>
                <a:gd name="T21" fmla="*/ 647846 h 1001"/>
                <a:gd name="T22" fmla="*/ 117475 w 1336"/>
                <a:gd name="T23" fmla="*/ 640709 h 1001"/>
                <a:gd name="T24" fmla="*/ 84137 w 1336"/>
                <a:gd name="T25" fmla="*/ 631987 h 1001"/>
                <a:gd name="T26" fmla="*/ 38894 w 1336"/>
                <a:gd name="T27" fmla="*/ 622471 h 1001"/>
                <a:gd name="T28" fmla="*/ 0 w 1336"/>
                <a:gd name="T29" fmla="*/ 595511 h 1001"/>
                <a:gd name="T30" fmla="*/ 24606 w 1336"/>
                <a:gd name="T31" fmla="*/ 467052 h 1001"/>
                <a:gd name="T32" fmla="*/ 83344 w 1336"/>
                <a:gd name="T33" fmla="*/ 378241 h 1001"/>
                <a:gd name="T34" fmla="*/ 167481 w 1336"/>
                <a:gd name="T35" fmla="*/ 176036 h 1001"/>
                <a:gd name="T36" fmla="*/ 204788 w 1336"/>
                <a:gd name="T37" fmla="*/ 72952 h 1001"/>
                <a:gd name="T38" fmla="*/ 217488 w 1336"/>
                <a:gd name="T39" fmla="*/ 793 h 1001"/>
                <a:gd name="T40" fmla="*/ 246856 w 1336"/>
                <a:gd name="T41" fmla="*/ 11894 h 1001"/>
                <a:gd name="T42" fmla="*/ 283369 w 1336"/>
                <a:gd name="T43" fmla="*/ 12687 h 1001"/>
                <a:gd name="T44" fmla="*/ 306387 w 1336"/>
                <a:gd name="T45" fmla="*/ 31718 h 1001"/>
                <a:gd name="T46" fmla="*/ 342106 w 1336"/>
                <a:gd name="T47" fmla="*/ 88811 h 1001"/>
                <a:gd name="T48" fmla="*/ 339725 w 1336"/>
                <a:gd name="T49" fmla="*/ 107842 h 1001"/>
                <a:gd name="T50" fmla="*/ 391319 w 1336"/>
                <a:gd name="T51" fmla="*/ 145904 h 1001"/>
                <a:gd name="T52" fmla="*/ 433388 w 1336"/>
                <a:gd name="T53" fmla="*/ 139560 h 1001"/>
                <a:gd name="T54" fmla="*/ 481806 w 1336"/>
                <a:gd name="T55" fmla="*/ 138767 h 1001"/>
                <a:gd name="T56" fmla="*/ 489744 w 1336"/>
                <a:gd name="T57" fmla="*/ 145111 h 1001"/>
                <a:gd name="T58" fmla="*/ 547687 w 1336"/>
                <a:gd name="T59" fmla="*/ 165728 h 1001"/>
                <a:gd name="T60" fmla="*/ 581819 w 1336"/>
                <a:gd name="T61" fmla="*/ 157798 h 1001"/>
                <a:gd name="T62" fmla="*/ 659606 w 1336"/>
                <a:gd name="T63" fmla="*/ 161763 h 1001"/>
                <a:gd name="T64" fmla="*/ 675481 w 1336"/>
                <a:gd name="T65" fmla="*/ 161763 h 1001"/>
                <a:gd name="T66" fmla="*/ 728662 w 1336"/>
                <a:gd name="T67" fmla="*/ 158591 h 1001"/>
                <a:gd name="T68" fmla="*/ 781844 w 1336"/>
                <a:gd name="T69" fmla="*/ 156213 h 1001"/>
                <a:gd name="T70" fmla="*/ 896144 w 1336"/>
                <a:gd name="T71" fmla="*/ 177622 h 1001"/>
                <a:gd name="T72" fmla="*/ 939006 w 1336"/>
                <a:gd name="T73" fmla="*/ 185552 h 1001"/>
                <a:gd name="T74" fmla="*/ 954088 w 1336"/>
                <a:gd name="T75" fmla="*/ 188724 h 1001"/>
                <a:gd name="T76" fmla="*/ 971550 w 1336"/>
                <a:gd name="T77" fmla="*/ 191103 h 1001"/>
                <a:gd name="T78" fmla="*/ 1027906 w 1336"/>
                <a:gd name="T79" fmla="*/ 220442 h 1001"/>
                <a:gd name="T80" fmla="*/ 1060450 w 1336"/>
                <a:gd name="T81" fmla="*/ 264055 h 1001"/>
                <a:gd name="T82" fmla="*/ 1012031 w 1336"/>
                <a:gd name="T83" fmla="*/ 333042 h 1001"/>
                <a:gd name="T84" fmla="*/ 986631 w 1336"/>
                <a:gd name="T85" fmla="*/ 372690 h 1001"/>
                <a:gd name="T86" fmla="*/ 931863 w 1336"/>
                <a:gd name="T87" fmla="*/ 445642 h 10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36"/>
                <a:gd name="T133" fmla="*/ 0 h 1001"/>
                <a:gd name="T134" fmla="*/ 1336 w 1336"/>
                <a:gd name="T135" fmla="*/ 1001 h 10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36" h="1001">
                  <a:moveTo>
                    <a:pt x="1174" y="562"/>
                  </a:moveTo>
                  <a:lnTo>
                    <a:pt x="1193" y="575"/>
                  </a:lnTo>
                  <a:lnTo>
                    <a:pt x="1204" y="579"/>
                  </a:lnTo>
                  <a:lnTo>
                    <a:pt x="1217" y="598"/>
                  </a:lnTo>
                  <a:lnTo>
                    <a:pt x="1212" y="604"/>
                  </a:lnTo>
                  <a:lnTo>
                    <a:pt x="1211" y="604"/>
                  </a:lnTo>
                  <a:lnTo>
                    <a:pt x="1192" y="647"/>
                  </a:lnTo>
                  <a:lnTo>
                    <a:pt x="1189" y="650"/>
                  </a:lnTo>
                  <a:lnTo>
                    <a:pt x="1183" y="660"/>
                  </a:lnTo>
                  <a:lnTo>
                    <a:pt x="1179" y="684"/>
                  </a:lnTo>
                  <a:lnTo>
                    <a:pt x="1174" y="704"/>
                  </a:lnTo>
                  <a:lnTo>
                    <a:pt x="1157" y="781"/>
                  </a:lnTo>
                  <a:lnTo>
                    <a:pt x="1112" y="1001"/>
                  </a:lnTo>
                  <a:lnTo>
                    <a:pt x="1077" y="996"/>
                  </a:lnTo>
                  <a:lnTo>
                    <a:pt x="1070" y="993"/>
                  </a:lnTo>
                  <a:lnTo>
                    <a:pt x="931" y="969"/>
                  </a:lnTo>
                  <a:lnTo>
                    <a:pt x="886" y="961"/>
                  </a:lnTo>
                  <a:lnTo>
                    <a:pt x="856" y="956"/>
                  </a:lnTo>
                  <a:lnTo>
                    <a:pt x="760" y="938"/>
                  </a:lnTo>
                  <a:lnTo>
                    <a:pt x="754" y="936"/>
                  </a:lnTo>
                  <a:lnTo>
                    <a:pt x="733" y="932"/>
                  </a:lnTo>
                  <a:lnTo>
                    <a:pt x="675" y="921"/>
                  </a:lnTo>
                  <a:lnTo>
                    <a:pt x="656" y="918"/>
                  </a:lnTo>
                  <a:lnTo>
                    <a:pt x="626" y="911"/>
                  </a:lnTo>
                  <a:lnTo>
                    <a:pt x="618" y="910"/>
                  </a:lnTo>
                  <a:lnTo>
                    <a:pt x="522" y="890"/>
                  </a:lnTo>
                  <a:lnTo>
                    <a:pt x="493" y="884"/>
                  </a:lnTo>
                  <a:lnTo>
                    <a:pt x="458" y="876"/>
                  </a:lnTo>
                  <a:lnTo>
                    <a:pt x="437" y="872"/>
                  </a:lnTo>
                  <a:lnTo>
                    <a:pt x="354" y="852"/>
                  </a:lnTo>
                  <a:lnTo>
                    <a:pt x="327" y="846"/>
                  </a:lnTo>
                  <a:lnTo>
                    <a:pt x="310" y="842"/>
                  </a:lnTo>
                  <a:lnTo>
                    <a:pt x="195" y="817"/>
                  </a:lnTo>
                  <a:lnTo>
                    <a:pt x="179" y="813"/>
                  </a:lnTo>
                  <a:lnTo>
                    <a:pt x="166" y="810"/>
                  </a:lnTo>
                  <a:lnTo>
                    <a:pt x="148" y="808"/>
                  </a:lnTo>
                  <a:lnTo>
                    <a:pt x="135" y="804"/>
                  </a:lnTo>
                  <a:lnTo>
                    <a:pt x="122" y="801"/>
                  </a:lnTo>
                  <a:lnTo>
                    <a:pt x="106" y="797"/>
                  </a:lnTo>
                  <a:lnTo>
                    <a:pt x="102" y="797"/>
                  </a:lnTo>
                  <a:lnTo>
                    <a:pt x="77" y="792"/>
                  </a:lnTo>
                  <a:lnTo>
                    <a:pt x="49" y="785"/>
                  </a:lnTo>
                  <a:lnTo>
                    <a:pt x="31" y="780"/>
                  </a:lnTo>
                  <a:lnTo>
                    <a:pt x="17" y="777"/>
                  </a:lnTo>
                  <a:lnTo>
                    <a:pt x="0" y="751"/>
                  </a:lnTo>
                  <a:lnTo>
                    <a:pt x="23" y="650"/>
                  </a:lnTo>
                  <a:lnTo>
                    <a:pt x="7" y="608"/>
                  </a:lnTo>
                  <a:lnTo>
                    <a:pt x="31" y="589"/>
                  </a:lnTo>
                  <a:lnTo>
                    <a:pt x="67" y="521"/>
                  </a:lnTo>
                  <a:lnTo>
                    <a:pt x="76" y="517"/>
                  </a:lnTo>
                  <a:lnTo>
                    <a:pt x="105" y="477"/>
                  </a:lnTo>
                  <a:lnTo>
                    <a:pt x="127" y="433"/>
                  </a:lnTo>
                  <a:lnTo>
                    <a:pt x="156" y="358"/>
                  </a:lnTo>
                  <a:lnTo>
                    <a:pt x="211" y="222"/>
                  </a:lnTo>
                  <a:lnTo>
                    <a:pt x="211" y="220"/>
                  </a:lnTo>
                  <a:lnTo>
                    <a:pt x="230" y="183"/>
                  </a:lnTo>
                  <a:lnTo>
                    <a:pt x="258" y="92"/>
                  </a:lnTo>
                  <a:lnTo>
                    <a:pt x="258" y="84"/>
                  </a:lnTo>
                  <a:lnTo>
                    <a:pt x="279" y="23"/>
                  </a:lnTo>
                  <a:lnTo>
                    <a:pt x="274" y="1"/>
                  </a:lnTo>
                  <a:lnTo>
                    <a:pt x="278" y="0"/>
                  </a:lnTo>
                  <a:lnTo>
                    <a:pt x="291" y="16"/>
                  </a:lnTo>
                  <a:lnTo>
                    <a:pt x="311" y="15"/>
                  </a:lnTo>
                  <a:lnTo>
                    <a:pt x="326" y="7"/>
                  </a:lnTo>
                  <a:lnTo>
                    <a:pt x="354" y="12"/>
                  </a:lnTo>
                  <a:lnTo>
                    <a:pt x="357" y="16"/>
                  </a:lnTo>
                  <a:lnTo>
                    <a:pt x="364" y="38"/>
                  </a:lnTo>
                  <a:lnTo>
                    <a:pt x="380" y="41"/>
                  </a:lnTo>
                  <a:lnTo>
                    <a:pt x="386" y="40"/>
                  </a:lnTo>
                  <a:lnTo>
                    <a:pt x="415" y="53"/>
                  </a:lnTo>
                  <a:lnTo>
                    <a:pt x="432" y="91"/>
                  </a:lnTo>
                  <a:lnTo>
                    <a:pt x="431" y="112"/>
                  </a:lnTo>
                  <a:lnTo>
                    <a:pt x="429" y="132"/>
                  </a:lnTo>
                  <a:lnTo>
                    <a:pt x="429" y="134"/>
                  </a:lnTo>
                  <a:lnTo>
                    <a:pt x="428" y="136"/>
                  </a:lnTo>
                  <a:lnTo>
                    <a:pt x="425" y="147"/>
                  </a:lnTo>
                  <a:lnTo>
                    <a:pt x="467" y="176"/>
                  </a:lnTo>
                  <a:lnTo>
                    <a:pt x="493" y="184"/>
                  </a:lnTo>
                  <a:lnTo>
                    <a:pt x="504" y="182"/>
                  </a:lnTo>
                  <a:lnTo>
                    <a:pt x="517" y="183"/>
                  </a:lnTo>
                  <a:lnTo>
                    <a:pt x="546" y="176"/>
                  </a:lnTo>
                  <a:lnTo>
                    <a:pt x="565" y="170"/>
                  </a:lnTo>
                  <a:lnTo>
                    <a:pt x="575" y="174"/>
                  </a:lnTo>
                  <a:lnTo>
                    <a:pt x="607" y="175"/>
                  </a:lnTo>
                  <a:lnTo>
                    <a:pt x="610" y="176"/>
                  </a:lnTo>
                  <a:lnTo>
                    <a:pt x="614" y="182"/>
                  </a:lnTo>
                  <a:lnTo>
                    <a:pt x="617" y="183"/>
                  </a:lnTo>
                  <a:lnTo>
                    <a:pt x="649" y="195"/>
                  </a:lnTo>
                  <a:lnTo>
                    <a:pt x="650" y="207"/>
                  </a:lnTo>
                  <a:lnTo>
                    <a:pt x="690" y="209"/>
                  </a:lnTo>
                  <a:lnTo>
                    <a:pt x="700" y="205"/>
                  </a:lnTo>
                  <a:lnTo>
                    <a:pt x="726" y="201"/>
                  </a:lnTo>
                  <a:lnTo>
                    <a:pt x="733" y="199"/>
                  </a:lnTo>
                  <a:lnTo>
                    <a:pt x="755" y="212"/>
                  </a:lnTo>
                  <a:lnTo>
                    <a:pt x="796" y="214"/>
                  </a:lnTo>
                  <a:lnTo>
                    <a:pt x="831" y="204"/>
                  </a:lnTo>
                  <a:lnTo>
                    <a:pt x="837" y="203"/>
                  </a:lnTo>
                  <a:lnTo>
                    <a:pt x="846" y="204"/>
                  </a:lnTo>
                  <a:lnTo>
                    <a:pt x="851" y="204"/>
                  </a:lnTo>
                  <a:lnTo>
                    <a:pt x="880" y="205"/>
                  </a:lnTo>
                  <a:lnTo>
                    <a:pt x="898" y="195"/>
                  </a:lnTo>
                  <a:lnTo>
                    <a:pt x="918" y="200"/>
                  </a:lnTo>
                  <a:lnTo>
                    <a:pt x="944" y="201"/>
                  </a:lnTo>
                  <a:lnTo>
                    <a:pt x="962" y="207"/>
                  </a:lnTo>
                  <a:lnTo>
                    <a:pt x="985" y="197"/>
                  </a:lnTo>
                  <a:lnTo>
                    <a:pt x="1016" y="203"/>
                  </a:lnTo>
                  <a:lnTo>
                    <a:pt x="1091" y="217"/>
                  </a:lnTo>
                  <a:lnTo>
                    <a:pt x="1129" y="224"/>
                  </a:lnTo>
                  <a:lnTo>
                    <a:pt x="1132" y="225"/>
                  </a:lnTo>
                  <a:lnTo>
                    <a:pt x="1170" y="232"/>
                  </a:lnTo>
                  <a:lnTo>
                    <a:pt x="1183" y="234"/>
                  </a:lnTo>
                  <a:lnTo>
                    <a:pt x="1186" y="234"/>
                  </a:lnTo>
                  <a:lnTo>
                    <a:pt x="1201" y="237"/>
                  </a:lnTo>
                  <a:lnTo>
                    <a:pt x="1202" y="238"/>
                  </a:lnTo>
                  <a:lnTo>
                    <a:pt x="1204" y="238"/>
                  </a:lnTo>
                  <a:lnTo>
                    <a:pt x="1222" y="241"/>
                  </a:lnTo>
                  <a:lnTo>
                    <a:pt x="1224" y="241"/>
                  </a:lnTo>
                  <a:lnTo>
                    <a:pt x="1285" y="253"/>
                  </a:lnTo>
                  <a:lnTo>
                    <a:pt x="1289" y="261"/>
                  </a:lnTo>
                  <a:lnTo>
                    <a:pt x="1295" y="278"/>
                  </a:lnTo>
                  <a:lnTo>
                    <a:pt x="1298" y="282"/>
                  </a:lnTo>
                  <a:lnTo>
                    <a:pt x="1330" y="308"/>
                  </a:lnTo>
                  <a:lnTo>
                    <a:pt x="1336" y="333"/>
                  </a:lnTo>
                  <a:lnTo>
                    <a:pt x="1291" y="395"/>
                  </a:lnTo>
                  <a:lnTo>
                    <a:pt x="1289" y="396"/>
                  </a:lnTo>
                  <a:lnTo>
                    <a:pt x="1275" y="420"/>
                  </a:lnTo>
                  <a:lnTo>
                    <a:pt x="1269" y="428"/>
                  </a:lnTo>
                  <a:lnTo>
                    <a:pt x="1256" y="441"/>
                  </a:lnTo>
                  <a:lnTo>
                    <a:pt x="1243" y="470"/>
                  </a:lnTo>
                  <a:lnTo>
                    <a:pt x="1220" y="483"/>
                  </a:lnTo>
                  <a:lnTo>
                    <a:pt x="1174" y="548"/>
                  </a:lnTo>
                  <a:lnTo>
                    <a:pt x="1174" y="562"/>
                  </a:lnTo>
                  <a:close/>
                </a:path>
              </a:pathLst>
            </a:custGeom>
            <a:solidFill>
              <a:srgbClr val="4F81BD"/>
            </a:solidFill>
            <a:ln w="1651">
              <a:solidFill>
                <a:srgbClr val="000000"/>
              </a:solidFill>
              <a:round/>
              <a:headEnd/>
              <a:tailEnd/>
            </a:ln>
          </p:spPr>
          <p:txBody>
            <a:bodyPr/>
            <a:lstStyle/>
            <a:p>
              <a:endParaRPr lang="en-US"/>
            </a:p>
          </p:txBody>
        </p:sp>
        <p:sp>
          <p:nvSpPr>
            <p:cNvPr id="20548" name="Freeform 67"/>
            <p:cNvSpPr>
              <a:spLocks/>
            </p:cNvSpPr>
            <p:nvPr/>
          </p:nvSpPr>
          <p:spPr bwMode="auto">
            <a:xfrm>
              <a:off x="2625725" y="2516188"/>
              <a:ext cx="728662" cy="835025"/>
            </a:xfrm>
            <a:custGeom>
              <a:avLst/>
              <a:gdLst>
                <a:gd name="T0" fmla="*/ 19822 w 919"/>
                <a:gd name="T1" fmla="*/ 638175 h 1052"/>
                <a:gd name="T2" fmla="*/ 15065 w 919"/>
                <a:gd name="T3" fmla="*/ 664369 h 1052"/>
                <a:gd name="T4" fmla="*/ 2379 w 919"/>
                <a:gd name="T5" fmla="*/ 738981 h 1052"/>
                <a:gd name="T6" fmla="*/ 42023 w 919"/>
                <a:gd name="T7" fmla="*/ 761206 h 1052"/>
                <a:gd name="T8" fmla="*/ 150648 w 919"/>
                <a:gd name="T9" fmla="*/ 776287 h 1052"/>
                <a:gd name="T10" fmla="*/ 169678 w 919"/>
                <a:gd name="T11" fmla="*/ 778669 h 1052"/>
                <a:gd name="T12" fmla="*/ 300504 w 919"/>
                <a:gd name="T13" fmla="*/ 795337 h 1052"/>
                <a:gd name="T14" fmla="*/ 344112 w 919"/>
                <a:gd name="T15" fmla="*/ 800894 h 1052"/>
                <a:gd name="T16" fmla="*/ 398822 w 919"/>
                <a:gd name="T17" fmla="*/ 807244 h 1052"/>
                <a:gd name="T18" fmla="*/ 465424 w 919"/>
                <a:gd name="T19" fmla="*/ 814388 h 1052"/>
                <a:gd name="T20" fmla="*/ 529648 w 919"/>
                <a:gd name="T21" fmla="*/ 821531 h 1052"/>
                <a:gd name="T22" fmla="*/ 595457 w 919"/>
                <a:gd name="T23" fmla="*/ 829469 h 1052"/>
                <a:gd name="T24" fmla="*/ 663645 w 919"/>
                <a:gd name="T25" fmla="*/ 761206 h 1052"/>
                <a:gd name="T26" fmla="*/ 669988 w 919"/>
                <a:gd name="T27" fmla="*/ 720725 h 1052"/>
                <a:gd name="T28" fmla="*/ 673953 w 919"/>
                <a:gd name="T29" fmla="*/ 682625 h 1052"/>
                <a:gd name="T30" fmla="*/ 676332 w 919"/>
                <a:gd name="T31" fmla="*/ 658019 h 1052"/>
                <a:gd name="T32" fmla="*/ 681089 w 919"/>
                <a:gd name="T33" fmla="*/ 605631 h 1052"/>
                <a:gd name="T34" fmla="*/ 690603 w 919"/>
                <a:gd name="T35" fmla="*/ 529431 h 1052"/>
                <a:gd name="T36" fmla="*/ 698532 w 919"/>
                <a:gd name="T37" fmla="*/ 473075 h 1052"/>
                <a:gd name="T38" fmla="*/ 700911 w 919"/>
                <a:gd name="T39" fmla="*/ 453231 h 1052"/>
                <a:gd name="T40" fmla="*/ 703290 w 919"/>
                <a:gd name="T41" fmla="*/ 429419 h 1052"/>
                <a:gd name="T42" fmla="*/ 709633 w 919"/>
                <a:gd name="T43" fmla="*/ 377031 h 1052"/>
                <a:gd name="T44" fmla="*/ 718354 w 919"/>
                <a:gd name="T45" fmla="*/ 310356 h 1052"/>
                <a:gd name="T46" fmla="*/ 721526 w 919"/>
                <a:gd name="T47" fmla="*/ 277812 h 1052"/>
                <a:gd name="T48" fmla="*/ 726283 w 919"/>
                <a:gd name="T49" fmla="*/ 244475 h 1052"/>
                <a:gd name="T50" fmla="*/ 671574 w 919"/>
                <a:gd name="T51" fmla="*/ 219869 h 1052"/>
                <a:gd name="T52" fmla="*/ 609729 w 919"/>
                <a:gd name="T53" fmla="*/ 213519 h 1052"/>
                <a:gd name="T54" fmla="*/ 574842 w 919"/>
                <a:gd name="T55" fmla="*/ 210344 h 1052"/>
                <a:gd name="T56" fmla="*/ 485246 w 919"/>
                <a:gd name="T57" fmla="*/ 161131 h 1052"/>
                <a:gd name="T58" fmla="*/ 490796 w 919"/>
                <a:gd name="T59" fmla="*/ 122237 h 1052"/>
                <a:gd name="T60" fmla="*/ 495554 w 919"/>
                <a:gd name="T61" fmla="*/ 84931 h 1052"/>
                <a:gd name="T62" fmla="*/ 501104 w 919"/>
                <a:gd name="T63" fmla="*/ 47625 h 1052"/>
                <a:gd name="T64" fmla="*/ 450359 w 919"/>
                <a:gd name="T65" fmla="*/ 41275 h 1052"/>
                <a:gd name="T66" fmla="*/ 414679 w 919"/>
                <a:gd name="T67" fmla="*/ 37306 h 1052"/>
                <a:gd name="T68" fmla="*/ 371071 w 919"/>
                <a:gd name="T69" fmla="*/ 31750 h 1052"/>
                <a:gd name="T70" fmla="*/ 363935 w 919"/>
                <a:gd name="T71" fmla="*/ 30956 h 1052"/>
                <a:gd name="T72" fmla="*/ 359970 w 919"/>
                <a:gd name="T73" fmla="*/ 29369 h 1052"/>
                <a:gd name="T74" fmla="*/ 231523 w 919"/>
                <a:gd name="T75" fmla="*/ 12700 h 1052"/>
                <a:gd name="T76" fmla="*/ 133998 w 919"/>
                <a:gd name="T77" fmla="*/ 0 h 1052"/>
                <a:gd name="T78" fmla="*/ 116554 w 919"/>
                <a:gd name="T79" fmla="*/ 100806 h 1052"/>
                <a:gd name="T80" fmla="*/ 97525 w 919"/>
                <a:gd name="T81" fmla="*/ 207169 h 1052"/>
                <a:gd name="T82" fmla="*/ 83253 w 919"/>
                <a:gd name="T83" fmla="*/ 283369 h 1052"/>
                <a:gd name="T84" fmla="*/ 77703 w 919"/>
                <a:gd name="T85" fmla="*/ 315912 h 1052"/>
                <a:gd name="T86" fmla="*/ 68188 w 919"/>
                <a:gd name="T87" fmla="*/ 369887 h 1052"/>
                <a:gd name="T88" fmla="*/ 49952 w 919"/>
                <a:gd name="T89" fmla="*/ 473075 h 1052"/>
                <a:gd name="T90" fmla="*/ 42816 w 919"/>
                <a:gd name="T91" fmla="*/ 509587 h 1052"/>
                <a:gd name="T92" fmla="*/ 39644 w 919"/>
                <a:gd name="T93" fmla="*/ 528637 h 1052"/>
                <a:gd name="T94" fmla="*/ 30130 w 919"/>
                <a:gd name="T95" fmla="*/ 581819 h 10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19"/>
                <a:gd name="T145" fmla="*/ 0 h 1052"/>
                <a:gd name="T146" fmla="*/ 919 w 919"/>
                <a:gd name="T147" fmla="*/ 1052 h 10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19" h="1052">
                  <a:moveTo>
                    <a:pt x="38" y="733"/>
                  </a:moveTo>
                  <a:lnTo>
                    <a:pt x="25" y="804"/>
                  </a:lnTo>
                  <a:lnTo>
                    <a:pt x="25" y="808"/>
                  </a:lnTo>
                  <a:lnTo>
                    <a:pt x="19" y="837"/>
                  </a:lnTo>
                  <a:lnTo>
                    <a:pt x="14" y="870"/>
                  </a:lnTo>
                  <a:lnTo>
                    <a:pt x="3" y="931"/>
                  </a:lnTo>
                  <a:lnTo>
                    <a:pt x="0" y="951"/>
                  </a:lnTo>
                  <a:lnTo>
                    <a:pt x="53" y="959"/>
                  </a:lnTo>
                  <a:lnTo>
                    <a:pt x="108" y="967"/>
                  </a:lnTo>
                  <a:lnTo>
                    <a:pt x="190" y="978"/>
                  </a:lnTo>
                  <a:lnTo>
                    <a:pt x="193" y="979"/>
                  </a:lnTo>
                  <a:lnTo>
                    <a:pt x="214" y="981"/>
                  </a:lnTo>
                  <a:lnTo>
                    <a:pt x="248" y="985"/>
                  </a:lnTo>
                  <a:lnTo>
                    <a:pt x="379" y="1002"/>
                  </a:lnTo>
                  <a:lnTo>
                    <a:pt x="420" y="1006"/>
                  </a:lnTo>
                  <a:lnTo>
                    <a:pt x="434" y="1009"/>
                  </a:lnTo>
                  <a:lnTo>
                    <a:pt x="462" y="1012"/>
                  </a:lnTo>
                  <a:lnTo>
                    <a:pt x="503" y="1017"/>
                  </a:lnTo>
                  <a:lnTo>
                    <a:pt x="543" y="1021"/>
                  </a:lnTo>
                  <a:lnTo>
                    <a:pt x="587" y="1026"/>
                  </a:lnTo>
                  <a:lnTo>
                    <a:pt x="590" y="1027"/>
                  </a:lnTo>
                  <a:lnTo>
                    <a:pt x="668" y="1035"/>
                  </a:lnTo>
                  <a:lnTo>
                    <a:pt x="730" y="1043"/>
                  </a:lnTo>
                  <a:lnTo>
                    <a:pt x="751" y="1045"/>
                  </a:lnTo>
                  <a:lnTo>
                    <a:pt x="826" y="1052"/>
                  </a:lnTo>
                  <a:lnTo>
                    <a:pt x="837" y="959"/>
                  </a:lnTo>
                  <a:lnTo>
                    <a:pt x="839" y="956"/>
                  </a:lnTo>
                  <a:lnTo>
                    <a:pt x="845" y="908"/>
                  </a:lnTo>
                  <a:lnTo>
                    <a:pt x="847" y="883"/>
                  </a:lnTo>
                  <a:lnTo>
                    <a:pt x="850" y="860"/>
                  </a:lnTo>
                  <a:lnTo>
                    <a:pt x="853" y="830"/>
                  </a:lnTo>
                  <a:lnTo>
                    <a:pt x="853" y="829"/>
                  </a:lnTo>
                  <a:lnTo>
                    <a:pt x="853" y="807"/>
                  </a:lnTo>
                  <a:lnTo>
                    <a:pt x="859" y="763"/>
                  </a:lnTo>
                  <a:lnTo>
                    <a:pt x="865" y="716"/>
                  </a:lnTo>
                  <a:lnTo>
                    <a:pt x="871" y="667"/>
                  </a:lnTo>
                  <a:lnTo>
                    <a:pt x="881" y="597"/>
                  </a:lnTo>
                  <a:lnTo>
                    <a:pt x="881" y="596"/>
                  </a:lnTo>
                  <a:lnTo>
                    <a:pt x="884" y="572"/>
                  </a:lnTo>
                  <a:lnTo>
                    <a:pt x="884" y="571"/>
                  </a:lnTo>
                  <a:lnTo>
                    <a:pt x="887" y="548"/>
                  </a:lnTo>
                  <a:lnTo>
                    <a:pt x="887" y="541"/>
                  </a:lnTo>
                  <a:lnTo>
                    <a:pt x="893" y="500"/>
                  </a:lnTo>
                  <a:lnTo>
                    <a:pt x="895" y="475"/>
                  </a:lnTo>
                  <a:lnTo>
                    <a:pt x="900" y="433"/>
                  </a:lnTo>
                  <a:lnTo>
                    <a:pt x="906" y="391"/>
                  </a:lnTo>
                  <a:lnTo>
                    <a:pt x="910" y="356"/>
                  </a:lnTo>
                  <a:lnTo>
                    <a:pt x="910" y="350"/>
                  </a:lnTo>
                  <a:lnTo>
                    <a:pt x="913" y="332"/>
                  </a:lnTo>
                  <a:lnTo>
                    <a:pt x="916" y="308"/>
                  </a:lnTo>
                  <a:lnTo>
                    <a:pt x="919" y="285"/>
                  </a:lnTo>
                  <a:lnTo>
                    <a:pt x="847" y="277"/>
                  </a:lnTo>
                  <a:lnTo>
                    <a:pt x="842" y="277"/>
                  </a:lnTo>
                  <a:lnTo>
                    <a:pt x="769" y="269"/>
                  </a:lnTo>
                  <a:lnTo>
                    <a:pt x="762" y="269"/>
                  </a:lnTo>
                  <a:lnTo>
                    <a:pt x="725" y="265"/>
                  </a:lnTo>
                  <a:lnTo>
                    <a:pt x="604" y="250"/>
                  </a:lnTo>
                  <a:lnTo>
                    <a:pt x="612" y="203"/>
                  </a:lnTo>
                  <a:lnTo>
                    <a:pt x="617" y="166"/>
                  </a:lnTo>
                  <a:lnTo>
                    <a:pt x="619" y="154"/>
                  </a:lnTo>
                  <a:lnTo>
                    <a:pt x="620" y="140"/>
                  </a:lnTo>
                  <a:lnTo>
                    <a:pt x="625" y="107"/>
                  </a:lnTo>
                  <a:lnTo>
                    <a:pt x="628" y="91"/>
                  </a:lnTo>
                  <a:lnTo>
                    <a:pt x="632" y="60"/>
                  </a:lnTo>
                  <a:lnTo>
                    <a:pt x="574" y="52"/>
                  </a:lnTo>
                  <a:lnTo>
                    <a:pt x="568" y="52"/>
                  </a:lnTo>
                  <a:lnTo>
                    <a:pt x="561" y="50"/>
                  </a:lnTo>
                  <a:lnTo>
                    <a:pt x="523" y="47"/>
                  </a:lnTo>
                  <a:lnTo>
                    <a:pt x="485" y="41"/>
                  </a:lnTo>
                  <a:lnTo>
                    <a:pt x="468" y="40"/>
                  </a:lnTo>
                  <a:lnTo>
                    <a:pt x="465" y="40"/>
                  </a:lnTo>
                  <a:lnTo>
                    <a:pt x="459" y="39"/>
                  </a:lnTo>
                  <a:lnTo>
                    <a:pt x="457" y="39"/>
                  </a:lnTo>
                  <a:lnTo>
                    <a:pt x="454" y="37"/>
                  </a:lnTo>
                  <a:lnTo>
                    <a:pt x="329" y="22"/>
                  </a:lnTo>
                  <a:lnTo>
                    <a:pt x="292" y="16"/>
                  </a:lnTo>
                  <a:lnTo>
                    <a:pt x="214" y="7"/>
                  </a:lnTo>
                  <a:lnTo>
                    <a:pt x="169" y="0"/>
                  </a:lnTo>
                  <a:lnTo>
                    <a:pt x="166" y="22"/>
                  </a:lnTo>
                  <a:lnTo>
                    <a:pt x="147" y="127"/>
                  </a:lnTo>
                  <a:lnTo>
                    <a:pt x="136" y="189"/>
                  </a:lnTo>
                  <a:lnTo>
                    <a:pt x="123" y="261"/>
                  </a:lnTo>
                  <a:lnTo>
                    <a:pt x="112" y="313"/>
                  </a:lnTo>
                  <a:lnTo>
                    <a:pt x="105" y="357"/>
                  </a:lnTo>
                  <a:lnTo>
                    <a:pt x="101" y="379"/>
                  </a:lnTo>
                  <a:lnTo>
                    <a:pt x="98" y="398"/>
                  </a:lnTo>
                  <a:lnTo>
                    <a:pt x="94" y="427"/>
                  </a:lnTo>
                  <a:lnTo>
                    <a:pt x="86" y="466"/>
                  </a:lnTo>
                  <a:lnTo>
                    <a:pt x="85" y="475"/>
                  </a:lnTo>
                  <a:lnTo>
                    <a:pt x="63" y="596"/>
                  </a:lnTo>
                  <a:lnTo>
                    <a:pt x="56" y="632"/>
                  </a:lnTo>
                  <a:lnTo>
                    <a:pt x="54" y="642"/>
                  </a:lnTo>
                  <a:lnTo>
                    <a:pt x="53" y="651"/>
                  </a:lnTo>
                  <a:lnTo>
                    <a:pt x="50" y="666"/>
                  </a:lnTo>
                  <a:lnTo>
                    <a:pt x="44" y="705"/>
                  </a:lnTo>
                  <a:lnTo>
                    <a:pt x="38" y="733"/>
                  </a:lnTo>
                  <a:close/>
                </a:path>
              </a:pathLst>
            </a:custGeom>
            <a:solidFill>
              <a:srgbClr val="4F81BD"/>
            </a:solidFill>
            <a:ln w="1651">
              <a:solidFill>
                <a:srgbClr val="000000"/>
              </a:solidFill>
              <a:round/>
              <a:headEnd/>
              <a:tailEnd/>
            </a:ln>
          </p:spPr>
          <p:txBody>
            <a:bodyPr/>
            <a:lstStyle/>
            <a:p>
              <a:endParaRPr lang="en-US"/>
            </a:p>
          </p:txBody>
        </p:sp>
        <p:sp>
          <p:nvSpPr>
            <p:cNvPr id="20549" name="Freeform 68"/>
            <p:cNvSpPr>
              <a:spLocks/>
            </p:cNvSpPr>
            <p:nvPr/>
          </p:nvSpPr>
          <p:spPr bwMode="auto">
            <a:xfrm>
              <a:off x="1725613" y="1295400"/>
              <a:ext cx="887412" cy="568325"/>
            </a:xfrm>
            <a:custGeom>
              <a:avLst/>
              <a:gdLst>
                <a:gd name="T0" fmla="*/ 810349 w 1117"/>
                <a:gd name="T1" fmla="*/ 529486 h 717"/>
                <a:gd name="T2" fmla="*/ 757915 w 1117"/>
                <a:gd name="T3" fmla="*/ 558813 h 717"/>
                <a:gd name="T4" fmla="*/ 741231 w 1117"/>
                <a:gd name="T5" fmla="*/ 555643 h 717"/>
                <a:gd name="T6" fmla="*/ 716603 w 1117"/>
                <a:gd name="T7" fmla="*/ 551680 h 717"/>
                <a:gd name="T8" fmla="*/ 653841 w 1117"/>
                <a:gd name="T9" fmla="*/ 539790 h 717"/>
                <a:gd name="T10" fmla="*/ 551355 w 1117"/>
                <a:gd name="T11" fmla="*/ 531863 h 717"/>
                <a:gd name="T12" fmla="*/ 500510 w 1117"/>
                <a:gd name="T13" fmla="*/ 522352 h 717"/>
                <a:gd name="T14" fmla="*/ 459198 w 1117"/>
                <a:gd name="T15" fmla="*/ 529486 h 717"/>
                <a:gd name="T16" fmla="*/ 419475 w 1117"/>
                <a:gd name="T17" fmla="*/ 537412 h 717"/>
                <a:gd name="T18" fmla="*/ 363863 w 1117"/>
                <a:gd name="T19" fmla="*/ 527108 h 717"/>
                <a:gd name="T20" fmla="*/ 303484 w 1117"/>
                <a:gd name="T21" fmla="*/ 531863 h 717"/>
                <a:gd name="T22" fmla="*/ 274883 w 1117"/>
                <a:gd name="T23" fmla="*/ 512047 h 717"/>
                <a:gd name="T24" fmla="*/ 243899 w 1117"/>
                <a:gd name="T25" fmla="*/ 505706 h 717"/>
                <a:gd name="T26" fmla="*/ 197821 w 1117"/>
                <a:gd name="T27" fmla="*/ 512840 h 717"/>
                <a:gd name="T28" fmla="*/ 158098 w 1117"/>
                <a:gd name="T29" fmla="*/ 507292 h 717"/>
                <a:gd name="T30" fmla="*/ 127908 w 1117"/>
                <a:gd name="T31" fmla="*/ 474001 h 717"/>
                <a:gd name="T32" fmla="*/ 130291 w 1117"/>
                <a:gd name="T33" fmla="*/ 439917 h 717"/>
                <a:gd name="T34" fmla="*/ 88980 w 1117"/>
                <a:gd name="T35" fmla="*/ 400285 h 717"/>
                <a:gd name="T36" fmla="*/ 68324 w 1117"/>
                <a:gd name="T37" fmla="*/ 377298 h 717"/>
                <a:gd name="T38" fmla="*/ 21450 w 1117"/>
                <a:gd name="T39" fmla="*/ 370957 h 717"/>
                <a:gd name="T40" fmla="*/ 4767 w 1117"/>
                <a:gd name="T41" fmla="*/ 363030 h 717"/>
                <a:gd name="T42" fmla="*/ 13506 w 1117"/>
                <a:gd name="T43" fmla="*/ 334495 h 717"/>
                <a:gd name="T44" fmla="*/ 28601 w 1117"/>
                <a:gd name="T45" fmla="*/ 312301 h 717"/>
                <a:gd name="T46" fmla="*/ 27806 w 1117"/>
                <a:gd name="T47" fmla="*/ 300412 h 717"/>
                <a:gd name="T48" fmla="*/ 20656 w 1117"/>
                <a:gd name="T49" fmla="*/ 271877 h 717"/>
                <a:gd name="T50" fmla="*/ 50845 w 1117"/>
                <a:gd name="T51" fmla="*/ 268706 h 717"/>
                <a:gd name="T52" fmla="*/ 27806 w 1117"/>
                <a:gd name="T53" fmla="*/ 248097 h 717"/>
                <a:gd name="T54" fmla="*/ 25423 w 1117"/>
                <a:gd name="T55" fmla="*/ 221940 h 717"/>
                <a:gd name="T56" fmla="*/ 23039 w 1117"/>
                <a:gd name="T57" fmla="*/ 171211 h 717"/>
                <a:gd name="T58" fmla="*/ 6356 w 1117"/>
                <a:gd name="T59" fmla="*/ 112555 h 717"/>
                <a:gd name="T60" fmla="*/ 6356 w 1117"/>
                <a:gd name="T61" fmla="*/ 69753 h 717"/>
                <a:gd name="T62" fmla="*/ 23834 w 1117"/>
                <a:gd name="T63" fmla="*/ 37254 h 717"/>
                <a:gd name="T64" fmla="*/ 148564 w 1117"/>
                <a:gd name="T65" fmla="*/ 108592 h 717"/>
                <a:gd name="T66" fmla="*/ 211326 w 1117"/>
                <a:gd name="T67" fmla="*/ 133164 h 717"/>
                <a:gd name="T68" fmla="*/ 218477 w 1117"/>
                <a:gd name="T69" fmla="*/ 129993 h 717"/>
                <a:gd name="T70" fmla="*/ 227216 w 1117"/>
                <a:gd name="T71" fmla="*/ 166455 h 717"/>
                <a:gd name="T72" fmla="*/ 234366 w 1117"/>
                <a:gd name="T73" fmla="*/ 166455 h 717"/>
                <a:gd name="T74" fmla="*/ 238338 w 1117"/>
                <a:gd name="T75" fmla="*/ 187856 h 717"/>
                <a:gd name="T76" fmla="*/ 231982 w 1117"/>
                <a:gd name="T77" fmla="*/ 234622 h 717"/>
                <a:gd name="T78" fmla="*/ 218477 w 1117"/>
                <a:gd name="T79" fmla="*/ 242549 h 717"/>
                <a:gd name="T80" fmla="*/ 229599 w 1117"/>
                <a:gd name="T81" fmla="*/ 251268 h 717"/>
                <a:gd name="T82" fmla="*/ 251049 w 1117"/>
                <a:gd name="T83" fmla="*/ 185478 h 717"/>
                <a:gd name="T84" fmla="*/ 278061 w 1117"/>
                <a:gd name="T85" fmla="*/ 155358 h 717"/>
                <a:gd name="T86" fmla="*/ 261377 w 1117"/>
                <a:gd name="T87" fmla="*/ 134749 h 717"/>
                <a:gd name="T88" fmla="*/ 252638 w 1117"/>
                <a:gd name="T89" fmla="*/ 131579 h 717"/>
                <a:gd name="T90" fmla="*/ 272500 w 1117"/>
                <a:gd name="T91" fmla="*/ 110177 h 717"/>
                <a:gd name="T92" fmla="*/ 239927 w 1117"/>
                <a:gd name="T93" fmla="*/ 110177 h 717"/>
                <a:gd name="T94" fmla="*/ 249460 w 1117"/>
                <a:gd name="T95" fmla="*/ 135542 h 717"/>
                <a:gd name="T96" fmla="*/ 248666 w 1117"/>
                <a:gd name="T97" fmla="*/ 152187 h 717"/>
                <a:gd name="T98" fmla="*/ 228805 w 1117"/>
                <a:gd name="T99" fmla="*/ 113348 h 717"/>
                <a:gd name="T100" fmla="*/ 265350 w 1117"/>
                <a:gd name="T101" fmla="*/ 83228 h 717"/>
                <a:gd name="T102" fmla="*/ 264555 w 1117"/>
                <a:gd name="T103" fmla="*/ 38840 h 717"/>
                <a:gd name="T104" fmla="*/ 258994 w 1117"/>
                <a:gd name="T105" fmla="*/ 0 h 717"/>
                <a:gd name="T106" fmla="*/ 759504 w 1117"/>
                <a:gd name="T107" fmla="*/ 101458 h 717"/>
                <a:gd name="T108" fmla="*/ 886618 w 1117"/>
                <a:gd name="T109" fmla="*/ 129201 h 717"/>
                <a:gd name="T110" fmla="*/ 865962 w 1117"/>
                <a:gd name="T111" fmla="*/ 228281 h 717"/>
                <a:gd name="T112" fmla="*/ 856428 w 1117"/>
                <a:gd name="T113" fmla="*/ 267913 h 717"/>
                <a:gd name="T114" fmla="*/ 848483 w 1117"/>
                <a:gd name="T115" fmla="*/ 306753 h 717"/>
                <a:gd name="T116" fmla="*/ 833389 w 1117"/>
                <a:gd name="T117" fmla="*/ 378091 h 717"/>
                <a:gd name="T118" fmla="*/ 817500 w 1117"/>
                <a:gd name="T119" fmla="*/ 454184 h 717"/>
                <a:gd name="T120" fmla="*/ 808760 w 1117"/>
                <a:gd name="T121" fmla="*/ 490646 h 7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7"/>
                <a:gd name="T184" fmla="*/ 0 h 717"/>
                <a:gd name="T185" fmla="*/ 1117 w 1117"/>
                <a:gd name="T186" fmla="*/ 717 h 7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7" h="717">
                  <a:moveTo>
                    <a:pt x="1016" y="632"/>
                  </a:moveTo>
                  <a:lnTo>
                    <a:pt x="1013" y="642"/>
                  </a:lnTo>
                  <a:lnTo>
                    <a:pt x="1020" y="668"/>
                  </a:lnTo>
                  <a:lnTo>
                    <a:pt x="1017" y="717"/>
                  </a:lnTo>
                  <a:lnTo>
                    <a:pt x="956" y="705"/>
                  </a:lnTo>
                  <a:lnTo>
                    <a:pt x="954" y="705"/>
                  </a:lnTo>
                  <a:lnTo>
                    <a:pt x="936" y="702"/>
                  </a:lnTo>
                  <a:lnTo>
                    <a:pt x="934" y="702"/>
                  </a:lnTo>
                  <a:lnTo>
                    <a:pt x="933" y="701"/>
                  </a:lnTo>
                  <a:lnTo>
                    <a:pt x="918" y="698"/>
                  </a:lnTo>
                  <a:lnTo>
                    <a:pt x="915" y="698"/>
                  </a:lnTo>
                  <a:lnTo>
                    <a:pt x="902" y="696"/>
                  </a:lnTo>
                  <a:lnTo>
                    <a:pt x="864" y="689"/>
                  </a:lnTo>
                  <a:lnTo>
                    <a:pt x="861" y="688"/>
                  </a:lnTo>
                  <a:lnTo>
                    <a:pt x="823" y="681"/>
                  </a:lnTo>
                  <a:lnTo>
                    <a:pt x="748" y="667"/>
                  </a:lnTo>
                  <a:lnTo>
                    <a:pt x="717" y="661"/>
                  </a:lnTo>
                  <a:lnTo>
                    <a:pt x="694" y="671"/>
                  </a:lnTo>
                  <a:lnTo>
                    <a:pt x="676" y="665"/>
                  </a:lnTo>
                  <a:lnTo>
                    <a:pt x="650" y="664"/>
                  </a:lnTo>
                  <a:lnTo>
                    <a:pt x="630" y="659"/>
                  </a:lnTo>
                  <a:lnTo>
                    <a:pt x="612" y="669"/>
                  </a:lnTo>
                  <a:lnTo>
                    <a:pt x="583" y="668"/>
                  </a:lnTo>
                  <a:lnTo>
                    <a:pt x="578" y="668"/>
                  </a:lnTo>
                  <a:lnTo>
                    <a:pt x="569" y="667"/>
                  </a:lnTo>
                  <a:lnTo>
                    <a:pt x="563" y="668"/>
                  </a:lnTo>
                  <a:lnTo>
                    <a:pt x="528" y="678"/>
                  </a:lnTo>
                  <a:lnTo>
                    <a:pt x="487" y="676"/>
                  </a:lnTo>
                  <a:lnTo>
                    <a:pt x="465" y="663"/>
                  </a:lnTo>
                  <a:lnTo>
                    <a:pt x="458" y="665"/>
                  </a:lnTo>
                  <a:lnTo>
                    <a:pt x="432" y="669"/>
                  </a:lnTo>
                  <a:lnTo>
                    <a:pt x="422" y="673"/>
                  </a:lnTo>
                  <a:lnTo>
                    <a:pt x="382" y="671"/>
                  </a:lnTo>
                  <a:lnTo>
                    <a:pt x="381" y="659"/>
                  </a:lnTo>
                  <a:lnTo>
                    <a:pt x="349" y="647"/>
                  </a:lnTo>
                  <a:lnTo>
                    <a:pt x="346" y="646"/>
                  </a:lnTo>
                  <a:lnTo>
                    <a:pt x="342" y="640"/>
                  </a:lnTo>
                  <a:lnTo>
                    <a:pt x="339" y="639"/>
                  </a:lnTo>
                  <a:lnTo>
                    <a:pt x="307" y="638"/>
                  </a:lnTo>
                  <a:lnTo>
                    <a:pt x="297" y="634"/>
                  </a:lnTo>
                  <a:lnTo>
                    <a:pt x="278" y="640"/>
                  </a:lnTo>
                  <a:lnTo>
                    <a:pt x="249" y="647"/>
                  </a:lnTo>
                  <a:lnTo>
                    <a:pt x="236" y="646"/>
                  </a:lnTo>
                  <a:lnTo>
                    <a:pt x="225" y="648"/>
                  </a:lnTo>
                  <a:lnTo>
                    <a:pt x="199" y="640"/>
                  </a:lnTo>
                  <a:lnTo>
                    <a:pt x="157" y="611"/>
                  </a:lnTo>
                  <a:lnTo>
                    <a:pt x="160" y="600"/>
                  </a:lnTo>
                  <a:lnTo>
                    <a:pt x="161" y="598"/>
                  </a:lnTo>
                  <a:lnTo>
                    <a:pt x="161" y="596"/>
                  </a:lnTo>
                  <a:lnTo>
                    <a:pt x="163" y="576"/>
                  </a:lnTo>
                  <a:lnTo>
                    <a:pt x="164" y="555"/>
                  </a:lnTo>
                  <a:lnTo>
                    <a:pt x="147" y="517"/>
                  </a:lnTo>
                  <a:lnTo>
                    <a:pt x="118" y="504"/>
                  </a:lnTo>
                  <a:lnTo>
                    <a:pt x="112" y="505"/>
                  </a:lnTo>
                  <a:lnTo>
                    <a:pt x="96" y="502"/>
                  </a:lnTo>
                  <a:lnTo>
                    <a:pt x="89" y="480"/>
                  </a:lnTo>
                  <a:lnTo>
                    <a:pt x="86" y="476"/>
                  </a:lnTo>
                  <a:lnTo>
                    <a:pt x="58" y="471"/>
                  </a:lnTo>
                  <a:lnTo>
                    <a:pt x="51" y="464"/>
                  </a:lnTo>
                  <a:lnTo>
                    <a:pt x="27" y="468"/>
                  </a:lnTo>
                  <a:lnTo>
                    <a:pt x="16" y="460"/>
                  </a:lnTo>
                  <a:lnTo>
                    <a:pt x="13" y="450"/>
                  </a:lnTo>
                  <a:lnTo>
                    <a:pt x="6" y="458"/>
                  </a:lnTo>
                  <a:lnTo>
                    <a:pt x="0" y="456"/>
                  </a:lnTo>
                  <a:lnTo>
                    <a:pt x="22" y="388"/>
                  </a:lnTo>
                  <a:lnTo>
                    <a:pt x="17" y="422"/>
                  </a:lnTo>
                  <a:lnTo>
                    <a:pt x="24" y="417"/>
                  </a:lnTo>
                  <a:lnTo>
                    <a:pt x="36" y="417"/>
                  </a:lnTo>
                  <a:lnTo>
                    <a:pt x="36" y="394"/>
                  </a:lnTo>
                  <a:lnTo>
                    <a:pt x="51" y="385"/>
                  </a:lnTo>
                  <a:lnTo>
                    <a:pt x="54" y="377"/>
                  </a:lnTo>
                  <a:lnTo>
                    <a:pt x="35" y="379"/>
                  </a:lnTo>
                  <a:lnTo>
                    <a:pt x="23" y="369"/>
                  </a:lnTo>
                  <a:lnTo>
                    <a:pt x="26" y="359"/>
                  </a:lnTo>
                  <a:lnTo>
                    <a:pt x="26" y="343"/>
                  </a:lnTo>
                  <a:lnTo>
                    <a:pt x="23" y="337"/>
                  </a:lnTo>
                  <a:lnTo>
                    <a:pt x="30" y="344"/>
                  </a:lnTo>
                  <a:lnTo>
                    <a:pt x="64" y="339"/>
                  </a:lnTo>
                  <a:lnTo>
                    <a:pt x="65" y="335"/>
                  </a:lnTo>
                  <a:lnTo>
                    <a:pt x="46" y="326"/>
                  </a:lnTo>
                  <a:lnTo>
                    <a:pt x="35" y="313"/>
                  </a:lnTo>
                  <a:lnTo>
                    <a:pt x="29" y="330"/>
                  </a:lnTo>
                  <a:lnTo>
                    <a:pt x="20" y="331"/>
                  </a:lnTo>
                  <a:lnTo>
                    <a:pt x="32" y="280"/>
                  </a:lnTo>
                  <a:lnTo>
                    <a:pt x="32" y="262"/>
                  </a:lnTo>
                  <a:lnTo>
                    <a:pt x="23" y="248"/>
                  </a:lnTo>
                  <a:lnTo>
                    <a:pt x="29" y="216"/>
                  </a:lnTo>
                  <a:lnTo>
                    <a:pt x="24" y="168"/>
                  </a:lnTo>
                  <a:lnTo>
                    <a:pt x="24" y="163"/>
                  </a:lnTo>
                  <a:lnTo>
                    <a:pt x="8" y="142"/>
                  </a:lnTo>
                  <a:lnTo>
                    <a:pt x="6" y="118"/>
                  </a:lnTo>
                  <a:lnTo>
                    <a:pt x="10" y="110"/>
                  </a:lnTo>
                  <a:lnTo>
                    <a:pt x="8" y="88"/>
                  </a:lnTo>
                  <a:lnTo>
                    <a:pt x="26" y="57"/>
                  </a:lnTo>
                  <a:lnTo>
                    <a:pt x="22" y="46"/>
                  </a:lnTo>
                  <a:lnTo>
                    <a:pt x="30" y="47"/>
                  </a:lnTo>
                  <a:lnTo>
                    <a:pt x="112" y="110"/>
                  </a:lnTo>
                  <a:lnTo>
                    <a:pt x="187" y="134"/>
                  </a:lnTo>
                  <a:lnTo>
                    <a:pt x="187" y="137"/>
                  </a:lnTo>
                  <a:lnTo>
                    <a:pt x="237" y="149"/>
                  </a:lnTo>
                  <a:lnTo>
                    <a:pt x="256" y="164"/>
                  </a:lnTo>
                  <a:lnTo>
                    <a:pt x="266" y="168"/>
                  </a:lnTo>
                  <a:lnTo>
                    <a:pt x="269" y="156"/>
                  </a:lnTo>
                  <a:lnTo>
                    <a:pt x="282" y="160"/>
                  </a:lnTo>
                  <a:lnTo>
                    <a:pt x="275" y="164"/>
                  </a:lnTo>
                  <a:lnTo>
                    <a:pt x="278" y="175"/>
                  </a:lnTo>
                  <a:lnTo>
                    <a:pt x="281" y="174"/>
                  </a:lnTo>
                  <a:lnTo>
                    <a:pt x="286" y="210"/>
                  </a:lnTo>
                  <a:lnTo>
                    <a:pt x="265" y="225"/>
                  </a:lnTo>
                  <a:lnTo>
                    <a:pt x="265" y="229"/>
                  </a:lnTo>
                  <a:lnTo>
                    <a:pt x="295" y="210"/>
                  </a:lnTo>
                  <a:lnTo>
                    <a:pt x="304" y="212"/>
                  </a:lnTo>
                  <a:lnTo>
                    <a:pt x="302" y="237"/>
                  </a:lnTo>
                  <a:lnTo>
                    <a:pt x="300" y="237"/>
                  </a:lnTo>
                  <a:lnTo>
                    <a:pt x="288" y="279"/>
                  </a:lnTo>
                  <a:lnTo>
                    <a:pt x="289" y="280"/>
                  </a:lnTo>
                  <a:lnTo>
                    <a:pt x="292" y="296"/>
                  </a:lnTo>
                  <a:lnTo>
                    <a:pt x="298" y="306"/>
                  </a:lnTo>
                  <a:lnTo>
                    <a:pt x="278" y="313"/>
                  </a:lnTo>
                  <a:lnTo>
                    <a:pt x="275" y="306"/>
                  </a:lnTo>
                  <a:lnTo>
                    <a:pt x="273" y="305"/>
                  </a:lnTo>
                  <a:lnTo>
                    <a:pt x="276" y="318"/>
                  </a:lnTo>
                  <a:lnTo>
                    <a:pt x="289" y="317"/>
                  </a:lnTo>
                  <a:lnTo>
                    <a:pt x="305" y="310"/>
                  </a:lnTo>
                  <a:lnTo>
                    <a:pt x="301" y="295"/>
                  </a:lnTo>
                  <a:lnTo>
                    <a:pt x="316" y="234"/>
                  </a:lnTo>
                  <a:lnTo>
                    <a:pt x="340" y="205"/>
                  </a:lnTo>
                  <a:lnTo>
                    <a:pt x="346" y="204"/>
                  </a:lnTo>
                  <a:lnTo>
                    <a:pt x="350" y="196"/>
                  </a:lnTo>
                  <a:lnTo>
                    <a:pt x="337" y="171"/>
                  </a:lnTo>
                  <a:lnTo>
                    <a:pt x="337" y="153"/>
                  </a:lnTo>
                  <a:lnTo>
                    <a:pt x="329" y="170"/>
                  </a:lnTo>
                  <a:lnTo>
                    <a:pt x="332" y="183"/>
                  </a:lnTo>
                  <a:lnTo>
                    <a:pt x="323" y="168"/>
                  </a:lnTo>
                  <a:lnTo>
                    <a:pt x="318" y="166"/>
                  </a:lnTo>
                  <a:lnTo>
                    <a:pt x="320" y="143"/>
                  </a:lnTo>
                  <a:lnTo>
                    <a:pt x="337" y="146"/>
                  </a:lnTo>
                  <a:lnTo>
                    <a:pt x="343" y="139"/>
                  </a:lnTo>
                  <a:lnTo>
                    <a:pt x="330" y="124"/>
                  </a:lnTo>
                  <a:lnTo>
                    <a:pt x="320" y="116"/>
                  </a:lnTo>
                  <a:lnTo>
                    <a:pt x="302" y="139"/>
                  </a:lnTo>
                  <a:lnTo>
                    <a:pt x="308" y="177"/>
                  </a:lnTo>
                  <a:lnTo>
                    <a:pt x="313" y="179"/>
                  </a:lnTo>
                  <a:lnTo>
                    <a:pt x="314" y="171"/>
                  </a:lnTo>
                  <a:lnTo>
                    <a:pt x="330" y="187"/>
                  </a:lnTo>
                  <a:lnTo>
                    <a:pt x="324" y="210"/>
                  </a:lnTo>
                  <a:lnTo>
                    <a:pt x="313" y="192"/>
                  </a:lnTo>
                  <a:lnTo>
                    <a:pt x="298" y="180"/>
                  </a:lnTo>
                  <a:lnTo>
                    <a:pt x="302" y="156"/>
                  </a:lnTo>
                  <a:lnTo>
                    <a:pt x="288" y="143"/>
                  </a:lnTo>
                  <a:lnTo>
                    <a:pt x="308" y="109"/>
                  </a:lnTo>
                  <a:lnTo>
                    <a:pt x="320" y="70"/>
                  </a:lnTo>
                  <a:lnTo>
                    <a:pt x="334" y="105"/>
                  </a:lnTo>
                  <a:lnTo>
                    <a:pt x="346" y="72"/>
                  </a:lnTo>
                  <a:lnTo>
                    <a:pt x="349" y="54"/>
                  </a:lnTo>
                  <a:lnTo>
                    <a:pt x="333" y="49"/>
                  </a:lnTo>
                  <a:lnTo>
                    <a:pt x="329" y="68"/>
                  </a:lnTo>
                  <a:lnTo>
                    <a:pt x="320" y="24"/>
                  </a:lnTo>
                  <a:lnTo>
                    <a:pt x="326" y="0"/>
                  </a:lnTo>
                  <a:lnTo>
                    <a:pt x="589" y="55"/>
                  </a:lnTo>
                  <a:lnTo>
                    <a:pt x="867" y="110"/>
                  </a:lnTo>
                  <a:lnTo>
                    <a:pt x="956" y="128"/>
                  </a:lnTo>
                  <a:lnTo>
                    <a:pt x="1062" y="146"/>
                  </a:lnTo>
                  <a:lnTo>
                    <a:pt x="1117" y="156"/>
                  </a:lnTo>
                  <a:lnTo>
                    <a:pt x="1116" y="163"/>
                  </a:lnTo>
                  <a:lnTo>
                    <a:pt x="1115" y="171"/>
                  </a:lnTo>
                  <a:lnTo>
                    <a:pt x="1112" y="184"/>
                  </a:lnTo>
                  <a:lnTo>
                    <a:pt x="1090" y="288"/>
                  </a:lnTo>
                  <a:lnTo>
                    <a:pt x="1083" y="317"/>
                  </a:lnTo>
                  <a:lnTo>
                    <a:pt x="1080" y="333"/>
                  </a:lnTo>
                  <a:lnTo>
                    <a:pt x="1078" y="338"/>
                  </a:lnTo>
                  <a:lnTo>
                    <a:pt x="1078" y="341"/>
                  </a:lnTo>
                  <a:lnTo>
                    <a:pt x="1077" y="344"/>
                  </a:lnTo>
                  <a:lnTo>
                    <a:pt x="1068" y="387"/>
                  </a:lnTo>
                  <a:lnTo>
                    <a:pt x="1064" y="410"/>
                  </a:lnTo>
                  <a:lnTo>
                    <a:pt x="1053" y="458"/>
                  </a:lnTo>
                  <a:lnTo>
                    <a:pt x="1049" y="477"/>
                  </a:lnTo>
                  <a:lnTo>
                    <a:pt x="1049" y="480"/>
                  </a:lnTo>
                  <a:lnTo>
                    <a:pt x="1043" y="502"/>
                  </a:lnTo>
                  <a:lnTo>
                    <a:pt x="1029" y="573"/>
                  </a:lnTo>
                  <a:lnTo>
                    <a:pt x="1027" y="583"/>
                  </a:lnTo>
                  <a:lnTo>
                    <a:pt x="1021" y="611"/>
                  </a:lnTo>
                  <a:lnTo>
                    <a:pt x="1018" y="619"/>
                  </a:lnTo>
                  <a:lnTo>
                    <a:pt x="1016" y="632"/>
                  </a:lnTo>
                  <a:close/>
                </a:path>
              </a:pathLst>
            </a:custGeom>
            <a:solidFill>
              <a:srgbClr val="9BBB59"/>
            </a:solidFill>
            <a:ln w="1651">
              <a:solidFill>
                <a:srgbClr val="000000"/>
              </a:solidFill>
              <a:round/>
              <a:headEnd/>
              <a:tailEnd/>
            </a:ln>
          </p:spPr>
          <p:txBody>
            <a:bodyPr/>
            <a:lstStyle/>
            <a:p>
              <a:endParaRPr lang="en-US"/>
            </a:p>
          </p:txBody>
        </p:sp>
        <p:sp>
          <p:nvSpPr>
            <p:cNvPr id="20550" name="Freeform 69"/>
            <p:cNvSpPr>
              <a:spLocks/>
            </p:cNvSpPr>
            <p:nvPr/>
          </p:nvSpPr>
          <p:spPr bwMode="auto">
            <a:xfrm>
              <a:off x="1924050" y="1333500"/>
              <a:ext cx="49212" cy="34925"/>
            </a:xfrm>
            <a:custGeom>
              <a:avLst/>
              <a:gdLst>
                <a:gd name="T0" fmla="*/ 5647 w 61"/>
                <a:gd name="T1" fmla="*/ 0 h 43"/>
                <a:gd name="T2" fmla="*/ 12101 w 61"/>
                <a:gd name="T3" fmla="*/ 15432 h 43"/>
                <a:gd name="T4" fmla="*/ 16135 w 61"/>
                <a:gd name="T5" fmla="*/ 18681 h 43"/>
                <a:gd name="T6" fmla="*/ 20169 w 61"/>
                <a:gd name="T7" fmla="*/ 4061 h 43"/>
                <a:gd name="T8" fmla="*/ 49212 w 61"/>
                <a:gd name="T9" fmla="*/ 10559 h 43"/>
                <a:gd name="T10" fmla="*/ 33884 w 61"/>
                <a:gd name="T11" fmla="*/ 34925 h 43"/>
                <a:gd name="T12" fmla="*/ 12101 w 61"/>
                <a:gd name="T13" fmla="*/ 34113 h 43"/>
                <a:gd name="T14" fmla="*/ 0 w 61"/>
                <a:gd name="T15" fmla="*/ 24366 h 43"/>
                <a:gd name="T16" fmla="*/ 5647 w 61"/>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43"/>
                <a:gd name="T29" fmla="*/ 61 w 61"/>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43">
                  <a:moveTo>
                    <a:pt x="7" y="0"/>
                  </a:moveTo>
                  <a:lnTo>
                    <a:pt x="15" y="19"/>
                  </a:lnTo>
                  <a:lnTo>
                    <a:pt x="20" y="23"/>
                  </a:lnTo>
                  <a:lnTo>
                    <a:pt x="25" y="5"/>
                  </a:lnTo>
                  <a:lnTo>
                    <a:pt x="61" y="13"/>
                  </a:lnTo>
                  <a:lnTo>
                    <a:pt x="42" y="43"/>
                  </a:lnTo>
                  <a:lnTo>
                    <a:pt x="15" y="42"/>
                  </a:lnTo>
                  <a:lnTo>
                    <a:pt x="0" y="30"/>
                  </a:lnTo>
                  <a:lnTo>
                    <a:pt x="7" y="0"/>
                  </a:lnTo>
                  <a:close/>
                </a:path>
              </a:pathLst>
            </a:custGeom>
            <a:solidFill>
              <a:srgbClr val="9BBB59"/>
            </a:solidFill>
            <a:ln w="1651">
              <a:solidFill>
                <a:srgbClr val="000000"/>
              </a:solidFill>
              <a:round/>
              <a:headEnd/>
              <a:tailEnd/>
            </a:ln>
          </p:spPr>
          <p:txBody>
            <a:bodyPr/>
            <a:lstStyle/>
            <a:p>
              <a:endParaRPr lang="en-US"/>
            </a:p>
          </p:txBody>
        </p:sp>
        <p:sp>
          <p:nvSpPr>
            <p:cNvPr id="20551" name="Freeform 70"/>
            <p:cNvSpPr>
              <a:spLocks/>
            </p:cNvSpPr>
            <p:nvPr/>
          </p:nvSpPr>
          <p:spPr bwMode="auto">
            <a:xfrm>
              <a:off x="2401888" y="3271838"/>
              <a:ext cx="877887" cy="942975"/>
            </a:xfrm>
            <a:custGeom>
              <a:avLst/>
              <a:gdLst>
                <a:gd name="T0" fmla="*/ 17431 w 1108"/>
                <a:gd name="T1" fmla="*/ 635259 h 1189"/>
                <a:gd name="T2" fmla="*/ 54670 w 1108"/>
                <a:gd name="T3" fmla="*/ 596398 h 1189"/>
                <a:gd name="T4" fmla="*/ 28523 w 1108"/>
                <a:gd name="T5" fmla="*/ 578157 h 1189"/>
                <a:gd name="T6" fmla="*/ 49916 w 1108"/>
                <a:gd name="T7" fmla="*/ 528986 h 1189"/>
                <a:gd name="T8" fmla="*/ 80816 w 1108"/>
                <a:gd name="T9" fmla="*/ 452057 h 1189"/>
                <a:gd name="T10" fmla="*/ 93493 w 1108"/>
                <a:gd name="T11" fmla="*/ 435402 h 1189"/>
                <a:gd name="T12" fmla="*/ 133902 w 1108"/>
                <a:gd name="T13" fmla="*/ 415575 h 1189"/>
                <a:gd name="T14" fmla="*/ 110924 w 1108"/>
                <a:gd name="T15" fmla="*/ 380680 h 1189"/>
                <a:gd name="T16" fmla="*/ 103001 w 1108"/>
                <a:gd name="T17" fmla="*/ 336267 h 1189"/>
                <a:gd name="T18" fmla="*/ 92701 w 1108"/>
                <a:gd name="T19" fmla="*/ 291854 h 1189"/>
                <a:gd name="T20" fmla="*/ 103794 w 1108"/>
                <a:gd name="T21" fmla="*/ 177650 h 1189"/>
                <a:gd name="T22" fmla="*/ 106170 w 1108"/>
                <a:gd name="T23" fmla="*/ 124514 h 1189"/>
                <a:gd name="T24" fmla="*/ 170348 w 1108"/>
                <a:gd name="T25" fmla="*/ 145134 h 1189"/>
                <a:gd name="T26" fmla="*/ 219472 w 1108"/>
                <a:gd name="T27" fmla="*/ 23792 h 1189"/>
                <a:gd name="T28" fmla="*/ 265426 w 1108"/>
                <a:gd name="T29" fmla="*/ 6345 h 1189"/>
                <a:gd name="T30" fmla="*/ 373973 w 1108"/>
                <a:gd name="T31" fmla="*/ 21413 h 1189"/>
                <a:gd name="T32" fmla="*/ 392989 w 1108"/>
                <a:gd name="T33" fmla="*/ 23792 h 1189"/>
                <a:gd name="T34" fmla="*/ 523721 w 1108"/>
                <a:gd name="T35" fmla="*/ 40447 h 1189"/>
                <a:gd name="T36" fmla="*/ 567299 w 1108"/>
                <a:gd name="T37" fmla="*/ 45999 h 1189"/>
                <a:gd name="T38" fmla="*/ 621969 w 1108"/>
                <a:gd name="T39" fmla="*/ 52343 h 1189"/>
                <a:gd name="T40" fmla="*/ 688523 w 1108"/>
                <a:gd name="T41" fmla="*/ 59481 h 1189"/>
                <a:gd name="T42" fmla="*/ 752701 w 1108"/>
                <a:gd name="T43" fmla="*/ 66619 h 1189"/>
                <a:gd name="T44" fmla="*/ 818463 w 1108"/>
                <a:gd name="T45" fmla="*/ 74550 h 1189"/>
                <a:gd name="T46" fmla="*/ 873133 w 1108"/>
                <a:gd name="T47" fmla="*/ 118169 h 1189"/>
                <a:gd name="T48" fmla="*/ 858871 w 1108"/>
                <a:gd name="T49" fmla="*/ 231580 h 1189"/>
                <a:gd name="T50" fmla="*/ 850156 w 1108"/>
                <a:gd name="T51" fmla="*/ 308509 h 1189"/>
                <a:gd name="T52" fmla="*/ 837479 w 1108"/>
                <a:gd name="T53" fmla="*/ 418748 h 1189"/>
                <a:gd name="T54" fmla="*/ 833517 w 1108"/>
                <a:gd name="T55" fmla="*/ 449678 h 1189"/>
                <a:gd name="T56" fmla="*/ 822425 w 1108"/>
                <a:gd name="T57" fmla="*/ 536917 h 1189"/>
                <a:gd name="T58" fmla="*/ 817671 w 1108"/>
                <a:gd name="T59" fmla="*/ 574985 h 1189"/>
                <a:gd name="T60" fmla="*/ 808163 w 1108"/>
                <a:gd name="T61" fmla="*/ 658258 h 1189"/>
                <a:gd name="T62" fmla="*/ 803409 w 1108"/>
                <a:gd name="T63" fmla="*/ 689189 h 1189"/>
                <a:gd name="T64" fmla="*/ 799447 w 1108"/>
                <a:gd name="T65" fmla="*/ 728050 h 1189"/>
                <a:gd name="T66" fmla="*/ 793109 w 1108"/>
                <a:gd name="T67" fmla="*/ 777221 h 1189"/>
                <a:gd name="T68" fmla="*/ 776470 w 1108"/>
                <a:gd name="T69" fmla="*/ 914424 h 1189"/>
                <a:gd name="T70" fmla="*/ 574430 w 1108"/>
                <a:gd name="T71" fmla="*/ 922355 h 1189"/>
                <a:gd name="T72" fmla="*/ 453205 w 1108"/>
                <a:gd name="T73" fmla="*/ 896183 h 1189"/>
                <a:gd name="T74" fmla="*/ 431020 w 1108"/>
                <a:gd name="T75" fmla="*/ 884287 h 1189"/>
                <a:gd name="T76" fmla="*/ 15846 w 1108"/>
                <a:gd name="T77" fmla="*/ 677292 h 11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08"/>
                <a:gd name="T118" fmla="*/ 0 h 1189"/>
                <a:gd name="T119" fmla="*/ 1108 w 1108"/>
                <a:gd name="T120" fmla="*/ 1189 h 11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08" h="1189">
                  <a:moveTo>
                    <a:pt x="0" y="825"/>
                  </a:moveTo>
                  <a:lnTo>
                    <a:pt x="22" y="801"/>
                  </a:lnTo>
                  <a:lnTo>
                    <a:pt x="54" y="800"/>
                  </a:lnTo>
                  <a:lnTo>
                    <a:pt x="69" y="752"/>
                  </a:lnTo>
                  <a:lnTo>
                    <a:pt x="54" y="746"/>
                  </a:lnTo>
                  <a:lnTo>
                    <a:pt x="36" y="729"/>
                  </a:lnTo>
                  <a:lnTo>
                    <a:pt x="47" y="676"/>
                  </a:lnTo>
                  <a:lnTo>
                    <a:pt x="63" y="667"/>
                  </a:lnTo>
                  <a:lnTo>
                    <a:pt x="93" y="621"/>
                  </a:lnTo>
                  <a:lnTo>
                    <a:pt x="102" y="570"/>
                  </a:lnTo>
                  <a:lnTo>
                    <a:pt x="111" y="564"/>
                  </a:lnTo>
                  <a:lnTo>
                    <a:pt x="118" y="549"/>
                  </a:lnTo>
                  <a:lnTo>
                    <a:pt x="151" y="535"/>
                  </a:lnTo>
                  <a:lnTo>
                    <a:pt x="169" y="524"/>
                  </a:lnTo>
                  <a:lnTo>
                    <a:pt x="176" y="513"/>
                  </a:lnTo>
                  <a:lnTo>
                    <a:pt x="140" y="480"/>
                  </a:lnTo>
                  <a:lnTo>
                    <a:pt x="141" y="470"/>
                  </a:lnTo>
                  <a:lnTo>
                    <a:pt x="130" y="424"/>
                  </a:lnTo>
                  <a:lnTo>
                    <a:pt x="112" y="395"/>
                  </a:lnTo>
                  <a:lnTo>
                    <a:pt x="117" y="368"/>
                  </a:lnTo>
                  <a:lnTo>
                    <a:pt x="133" y="321"/>
                  </a:lnTo>
                  <a:lnTo>
                    <a:pt x="131" y="224"/>
                  </a:lnTo>
                  <a:lnTo>
                    <a:pt x="141" y="200"/>
                  </a:lnTo>
                  <a:lnTo>
                    <a:pt x="134" y="157"/>
                  </a:lnTo>
                  <a:lnTo>
                    <a:pt x="178" y="153"/>
                  </a:lnTo>
                  <a:lnTo>
                    <a:pt x="215" y="183"/>
                  </a:lnTo>
                  <a:lnTo>
                    <a:pt x="253" y="155"/>
                  </a:lnTo>
                  <a:lnTo>
                    <a:pt x="277" y="30"/>
                  </a:lnTo>
                  <a:lnTo>
                    <a:pt x="282" y="0"/>
                  </a:lnTo>
                  <a:lnTo>
                    <a:pt x="335" y="8"/>
                  </a:lnTo>
                  <a:lnTo>
                    <a:pt x="390" y="16"/>
                  </a:lnTo>
                  <a:lnTo>
                    <a:pt x="472" y="27"/>
                  </a:lnTo>
                  <a:lnTo>
                    <a:pt x="475" y="28"/>
                  </a:lnTo>
                  <a:lnTo>
                    <a:pt x="496" y="30"/>
                  </a:lnTo>
                  <a:lnTo>
                    <a:pt x="530" y="34"/>
                  </a:lnTo>
                  <a:lnTo>
                    <a:pt x="661" y="51"/>
                  </a:lnTo>
                  <a:lnTo>
                    <a:pt x="702" y="55"/>
                  </a:lnTo>
                  <a:lnTo>
                    <a:pt x="716" y="58"/>
                  </a:lnTo>
                  <a:lnTo>
                    <a:pt x="744" y="61"/>
                  </a:lnTo>
                  <a:lnTo>
                    <a:pt x="785" y="66"/>
                  </a:lnTo>
                  <a:lnTo>
                    <a:pt x="825" y="70"/>
                  </a:lnTo>
                  <a:lnTo>
                    <a:pt x="869" y="75"/>
                  </a:lnTo>
                  <a:lnTo>
                    <a:pt x="872" y="76"/>
                  </a:lnTo>
                  <a:lnTo>
                    <a:pt x="950" y="84"/>
                  </a:lnTo>
                  <a:lnTo>
                    <a:pt x="1012" y="92"/>
                  </a:lnTo>
                  <a:lnTo>
                    <a:pt x="1033" y="94"/>
                  </a:lnTo>
                  <a:lnTo>
                    <a:pt x="1108" y="101"/>
                  </a:lnTo>
                  <a:lnTo>
                    <a:pt x="1102" y="149"/>
                  </a:lnTo>
                  <a:lnTo>
                    <a:pt x="1096" y="197"/>
                  </a:lnTo>
                  <a:lnTo>
                    <a:pt x="1084" y="292"/>
                  </a:lnTo>
                  <a:lnTo>
                    <a:pt x="1074" y="383"/>
                  </a:lnTo>
                  <a:lnTo>
                    <a:pt x="1073" y="389"/>
                  </a:lnTo>
                  <a:lnTo>
                    <a:pt x="1061" y="493"/>
                  </a:lnTo>
                  <a:lnTo>
                    <a:pt x="1057" y="528"/>
                  </a:lnTo>
                  <a:lnTo>
                    <a:pt x="1057" y="530"/>
                  </a:lnTo>
                  <a:lnTo>
                    <a:pt x="1052" y="567"/>
                  </a:lnTo>
                  <a:lnTo>
                    <a:pt x="1046" y="605"/>
                  </a:lnTo>
                  <a:lnTo>
                    <a:pt x="1038" y="677"/>
                  </a:lnTo>
                  <a:lnTo>
                    <a:pt x="1033" y="721"/>
                  </a:lnTo>
                  <a:lnTo>
                    <a:pt x="1032" y="725"/>
                  </a:lnTo>
                  <a:lnTo>
                    <a:pt x="1032" y="726"/>
                  </a:lnTo>
                  <a:lnTo>
                    <a:pt x="1020" y="830"/>
                  </a:lnTo>
                  <a:lnTo>
                    <a:pt x="1019" y="840"/>
                  </a:lnTo>
                  <a:lnTo>
                    <a:pt x="1014" y="869"/>
                  </a:lnTo>
                  <a:lnTo>
                    <a:pt x="1010" y="913"/>
                  </a:lnTo>
                  <a:lnTo>
                    <a:pt x="1009" y="918"/>
                  </a:lnTo>
                  <a:lnTo>
                    <a:pt x="1003" y="965"/>
                  </a:lnTo>
                  <a:lnTo>
                    <a:pt x="1001" y="980"/>
                  </a:lnTo>
                  <a:lnTo>
                    <a:pt x="981" y="1148"/>
                  </a:lnTo>
                  <a:lnTo>
                    <a:pt x="980" y="1153"/>
                  </a:lnTo>
                  <a:lnTo>
                    <a:pt x="975" y="1189"/>
                  </a:lnTo>
                  <a:lnTo>
                    <a:pt x="725" y="1163"/>
                  </a:lnTo>
                  <a:lnTo>
                    <a:pt x="616" y="1151"/>
                  </a:lnTo>
                  <a:lnTo>
                    <a:pt x="572" y="1130"/>
                  </a:lnTo>
                  <a:lnTo>
                    <a:pt x="568" y="1127"/>
                  </a:lnTo>
                  <a:lnTo>
                    <a:pt x="544" y="1115"/>
                  </a:lnTo>
                  <a:lnTo>
                    <a:pt x="240" y="965"/>
                  </a:lnTo>
                  <a:lnTo>
                    <a:pt x="20" y="854"/>
                  </a:lnTo>
                  <a:lnTo>
                    <a:pt x="0" y="825"/>
                  </a:lnTo>
                  <a:close/>
                </a:path>
              </a:pathLst>
            </a:custGeom>
            <a:solidFill>
              <a:srgbClr val="8064A2"/>
            </a:solidFill>
            <a:ln w="1651">
              <a:solidFill>
                <a:srgbClr val="000000"/>
              </a:solidFill>
              <a:round/>
              <a:headEnd/>
              <a:tailEnd/>
            </a:ln>
          </p:spPr>
          <p:txBody>
            <a:bodyPr/>
            <a:lstStyle/>
            <a:p>
              <a:endParaRPr lang="en-US"/>
            </a:p>
          </p:txBody>
        </p:sp>
        <p:sp>
          <p:nvSpPr>
            <p:cNvPr id="20552" name="Freeform 71"/>
            <p:cNvSpPr>
              <a:spLocks/>
            </p:cNvSpPr>
            <p:nvPr/>
          </p:nvSpPr>
          <p:spPr bwMode="auto">
            <a:xfrm>
              <a:off x="4464050" y="5264150"/>
              <a:ext cx="188912" cy="203200"/>
            </a:xfrm>
            <a:custGeom>
              <a:avLst/>
              <a:gdLst>
                <a:gd name="T0" fmla="*/ 0 w 238"/>
                <a:gd name="T1" fmla="*/ 74905 h 255"/>
                <a:gd name="T2" fmla="*/ 23019 w 238"/>
                <a:gd name="T3" fmla="*/ 143435 h 255"/>
                <a:gd name="T4" fmla="*/ 17462 w 238"/>
                <a:gd name="T5" fmla="*/ 172919 h 255"/>
                <a:gd name="T6" fmla="*/ 24606 w 238"/>
                <a:gd name="T7" fmla="*/ 186466 h 255"/>
                <a:gd name="T8" fmla="*/ 57944 w 238"/>
                <a:gd name="T9" fmla="*/ 203200 h 255"/>
                <a:gd name="T10" fmla="*/ 80962 w 238"/>
                <a:gd name="T11" fmla="*/ 172919 h 255"/>
                <a:gd name="T12" fmla="*/ 121443 w 238"/>
                <a:gd name="T13" fmla="*/ 151404 h 255"/>
                <a:gd name="T14" fmla="*/ 129381 w 238"/>
                <a:gd name="T15" fmla="*/ 153795 h 255"/>
                <a:gd name="T16" fmla="*/ 157162 w 238"/>
                <a:gd name="T17" fmla="*/ 142638 h 255"/>
                <a:gd name="T18" fmla="*/ 179387 w 238"/>
                <a:gd name="T19" fmla="*/ 126701 h 255"/>
                <a:gd name="T20" fmla="*/ 188912 w 238"/>
                <a:gd name="T21" fmla="*/ 114748 h 255"/>
                <a:gd name="T22" fmla="*/ 174625 w 238"/>
                <a:gd name="T23" fmla="*/ 105983 h 255"/>
                <a:gd name="T24" fmla="*/ 163512 w 238"/>
                <a:gd name="T25" fmla="*/ 94827 h 255"/>
                <a:gd name="T26" fmla="*/ 161131 w 238"/>
                <a:gd name="T27" fmla="*/ 82874 h 255"/>
                <a:gd name="T28" fmla="*/ 146843 w 238"/>
                <a:gd name="T29" fmla="*/ 79686 h 255"/>
                <a:gd name="T30" fmla="*/ 146843 w 238"/>
                <a:gd name="T31" fmla="*/ 62952 h 255"/>
                <a:gd name="T32" fmla="*/ 133350 w 238"/>
                <a:gd name="T33" fmla="*/ 47812 h 255"/>
                <a:gd name="T34" fmla="*/ 96043 w 238"/>
                <a:gd name="T35" fmla="*/ 27890 h 255"/>
                <a:gd name="T36" fmla="*/ 65881 w 238"/>
                <a:gd name="T37" fmla="*/ 18328 h 255"/>
                <a:gd name="T38" fmla="*/ 47625 w 238"/>
                <a:gd name="T39" fmla="*/ 4781 h 255"/>
                <a:gd name="T40" fmla="*/ 27781 w 238"/>
                <a:gd name="T41" fmla="*/ 0 h 255"/>
                <a:gd name="T42" fmla="*/ 34131 w 238"/>
                <a:gd name="T43" fmla="*/ 40640 h 255"/>
                <a:gd name="T44" fmla="*/ 0 w 238"/>
                <a:gd name="T45" fmla="*/ 74905 h 2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8"/>
                <a:gd name="T70" fmla="*/ 0 h 255"/>
                <a:gd name="T71" fmla="*/ 238 w 238"/>
                <a:gd name="T72" fmla="*/ 255 h 2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8" h="255">
                  <a:moveTo>
                    <a:pt x="0" y="94"/>
                  </a:moveTo>
                  <a:lnTo>
                    <a:pt x="29" y="180"/>
                  </a:lnTo>
                  <a:lnTo>
                    <a:pt x="22" y="217"/>
                  </a:lnTo>
                  <a:lnTo>
                    <a:pt x="31" y="234"/>
                  </a:lnTo>
                  <a:lnTo>
                    <a:pt x="73" y="255"/>
                  </a:lnTo>
                  <a:lnTo>
                    <a:pt x="102" y="217"/>
                  </a:lnTo>
                  <a:lnTo>
                    <a:pt x="153" y="190"/>
                  </a:lnTo>
                  <a:lnTo>
                    <a:pt x="163" y="193"/>
                  </a:lnTo>
                  <a:lnTo>
                    <a:pt x="198" y="179"/>
                  </a:lnTo>
                  <a:lnTo>
                    <a:pt x="226" y="159"/>
                  </a:lnTo>
                  <a:lnTo>
                    <a:pt x="238" y="144"/>
                  </a:lnTo>
                  <a:lnTo>
                    <a:pt x="220" y="133"/>
                  </a:lnTo>
                  <a:lnTo>
                    <a:pt x="206" y="119"/>
                  </a:lnTo>
                  <a:lnTo>
                    <a:pt x="203" y="104"/>
                  </a:lnTo>
                  <a:lnTo>
                    <a:pt x="185" y="100"/>
                  </a:lnTo>
                  <a:lnTo>
                    <a:pt x="185" y="79"/>
                  </a:lnTo>
                  <a:lnTo>
                    <a:pt x="168" y="60"/>
                  </a:lnTo>
                  <a:lnTo>
                    <a:pt x="121" y="35"/>
                  </a:lnTo>
                  <a:lnTo>
                    <a:pt x="83" y="23"/>
                  </a:lnTo>
                  <a:lnTo>
                    <a:pt x="60" y="6"/>
                  </a:lnTo>
                  <a:lnTo>
                    <a:pt x="35" y="0"/>
                  </a:lnTo>
                  <a:lnTo>
                    <a:pt x="43" y="51"/>
                  </a:lnTo>
                  <a:lnTo>
                    <a:pt x="0" y="94"/>
                  </a:lnTo>
                  <a:close/>
                </a:path>
              </a:pathLst>
            </a:custGeom>
            <a:solidFill>
              <a:srgbClr val="4F81BD"/>
            </a:solidFill>
            <a:ln w="1651">
              <a:solidFill>
                <a:srgbClr val="000000"/>
              </a:solidFill>
              <a:round/>
              <a:headEnd/>
              <a:tailEnd/>
            </a:ln>
          </p:spPr>
          <p:txBody>
            <a:bodyPr/>
            <a:lstStyle/>
            <a:p>
              <a:endParaRPr lang="en-US"/>
            </a:p>
          </p:txBody>
        </p:sp>
        <p:sp>
          <p:nvSpPr>
            <p:cNvPr id="20553" name="Freeform 72"/>
            <p:cNvSpPr>
              <a:spLocks/>
            </p:cNvSpPr>
            <p:nvPr/>
          </p:nvSpPr>
          <p:spPr bwMode="auto">
            <a:xfrm>
              <a:off x="4371975" y="5146675"/>
              <a:ext cx="103187" cy="68263"/>
            </a:xfrm>
            <a:custGeom>
              <a:avLst/>
              <a:gdLst>
                <a:gd name="T0" fmla="*/ 0 w 131"/>
                <a:gd name="T1" fmla="*/ 23813 h 86"/>
                <a:gd name="T2" fmla="*/ 788 w 131"/>
                <a:gd name="T3" fmla="*/ 7144 h 86"/>
                <a:gd name="T4" fmla="*/ 11028 w 131"/>
                <a:gd name="T5" fmla="*/ 0 h 86"/>
                <a:gd name="T6" fmla="*/ 33083 w 131"/>
                <a:gd name="T7" fmla="*/ 21431 h 86"/>
                <a:gd name="T8" fmla="*/ 53563 w 131"/>
                <a:gd name="T9" fmla="*/ 13494 h 86"/>
                <a:gd name="T10" fmla="*/ 66166 w 131"/>
                <a:gd name="T11" fmla="*/ 15875 h 86"/>
                <a:gd name="T12" fmla="*/ 85070 w 131"/>
                <a:gd name="T13" fmla="*/ 31750 h 86"/>
                <a:gd name="T14" fmla="*/ 98461 w 131"/>
                <a:gd name="T15" fmla="*/ 36513 h 86"/>
                <a:gd name="T16" fmla="*/ 103187 w 131"/>
                <a:gd name="T17" fmla="*/ 51594 h 86"/>
                <a:gd name="T18" fmla="*/ 80344 w 131"/>
                <a:gd name="T19" fmla="*/ 63500 h 86"/>
                <a:gd name="T20" fmla="*/ 70104 w 131"/>
                <a:gd name="T21" fmla="*/ 62707 h 86"/>
                <a:gd name="T22" fmla="*/ 53563 w 131"/>
                <a:gd name="T23" fmla="*/ 68263 h 86"/>
                <a:gd name="T24" fmla="*/ 38597 w 131"/>
                <a:gd name="T25" fmla="*/ 68263 h 86"/>
                <a:gd name="T26" fmla="*/ 33083 w 131"/>
                <a:gd name="T27" fmla="*/ 46038 h 86"/>
                <a:gd name="T28" fmla="*/ 0 w 131"/>
                <a:gd name="T29" fmla="*/ 23813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
                <a:gd name="T46" fmla="*/ 0 h 86"/>
                <a:gd name="T47" fmla="*/ 131 w 131"/>
                <a:gd name="T48" fmla="*/ 86 h 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 h="86">
                  <a:moveTo>
                    <a:pt x="0" y="30"/>
                  </a:moveTo>
                  <a:lnTo>
                    <a:pt x="1" y="9"/>
                  </a:lnTo>
                  <a:lnTo>
                    <a:pt x="14" y="0"/>
                  </a:lnTo>
                  <a:lnTo>
                    <a:pt x="42" y="27"/>
                  </a:lnTo>
                  <a:lnTo>
                    <a:pt x="68" y="17"/>
                  </a:lnTo>
                  <a:lnTo>
                    <a:pt x="84" y="20"/>
                  </a:lnTo>
                  <a:lnTo>
                    <a:pt x="108" y="40"/>
                  </a:lnTo>
                  <a:lnTo>
                    <a:pt x="125" y="46"/>
                  </a:lnTo>
                  <a:lnTo>
                    <a:pt x="131" y="65"/>
                  </a:lnTo>
                  <a:lnTo>
                    <a:pt x="102" y="80"/>
                  </a:lnTo>
                  <a:lnTo>
                    <a:pt x="89" y="79"/>
                  </a:lnTo>
                  <a:lnTo>
                    <a:pt x="68" y="86"/>
                  </a:lnTo>
                  <a:lnTo>
                    <a:pt x="49" y="86"/>
                  </a:lnTo>
                  <a:lnTo>
                    <a:pt x="42" y="58"/>
                  </a:lnTo>
                  <a:lnTo>
                    <a:pt x="0" y="30"/>
                  </a:lnTo>
                  <a:close/>
                </a:path>
              </a:pathLst>
            </a:custGeom>
            <a:solidFill>
              <a:srgbClr val="4F81BD"/>
            </a:solidFill>
            <a:ln w="1651">
              <a:solidFill>
                <a:srgbClr val="000000"/>
              </a:solidFill>
              <a:round/>
              <a:headEnd/>
              <a:tailEnd/>
            </a:ln>
          </p:spPr>
          <p:txBody>
            <a:bodyPr/>
            <a:lstStyle/>
            <a:p>
              <a:endParaRPr lang="en-US"/>
            </a:p>
          </p:txBody>
        </p:sp>
        <p:sp>
          <p:nvSpPr>
            <p:cNvPr id="20554" name="Freeform 73"/>
            <p:cNvSpPr>
              <a:spLocks/>
            </p:cNvSpPr>
            <p:nvPr/>
          </p:nvSpPr>
          <p:spPr bwMode="auto">
            <a:xfrm>
              <a:off x="4135438" y="5041900"/>
              <a:ext cx="90487" cy="65088"/>
            </a:xfrm>
            <a:custGeom>
              <a:avLst/>
              <a:gdLst>
                <a:gd name="T0" fmla="*/ 0 w 115"/>
                <a:gd name="T1" fmla="*/ 15684 h 83"/>
                <a:gd name="T2" fmla="*/ 22818 w 115"/>
                <a:gd name="T3" fmla="*/ 58030 h 83"/>
                <a:gd name="T4" fmla="*/ 53505 w 115"/>
                <a:gd name="T5" fmla="*/ 58030 h 83"/>
                <a:gd name="T6" fmla="*/ 64521 w 115"/>
                <a:gd name="T7" fmla="*/ 64304 h 83"/>
                <a:gd name="T8" fmla="*/ 78684 w 115"/>
                <a:gd name="T9" fmla="*/ 63520 h 83"/>
                <a:gd name="T10" fmla="*/ 84192 w 115"/>
                <a:gd name="T11" fmla="*/ 65088 h 83"/>
                <a:gd name="T12" fmla="*/ 90487 w 115"/>
                <a:gd name="T13" fmla="*/ 55678 h 83"/>
                <a:gd name="T14" fmla="*/ 83405 w 115"/>
                <a:gd name="T15" fmla="*/ 48620 h 83"/>
                <a:gd name="T16" fmla="*/ 73963 w 115"/>
                <a:gd name="T17" fmla="*/ 36073 h 83"/>
                <a:gd name="T18" fmla="*/ 62947 w 115"/>
                <a:gd name="T19" fmla="*/ 30584 h 83"/>
                <a:gd name="T20" fmla="*/ 64521 w 115"/>
                <a:gd name="T21" fmla="*/ 25094 h 83"/>
                <a:gd name="T22" fmla="*/ 50358 w 115"/>
                <a:gd name="T23" fmla="*/ 2353 h 83"/>
                <a:gd name="T24" fmla="*/ 37768 w 115"/>
                <a:gd name="T25" fmla="*/ 0 h 83"/>
                <a:gd name="T26" fmla="*/ 18884 w 115"/>
                <a:gd name="T27" fmla="*/ 15684 h 83"/>
                <a:gd name="T28" fmla="*/ 0 w 115"/>
                <a:gd name="T29" fmla="*/ 15684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5"/>
                <a:gd name="T46" fmla="*/ 0 h 83"/>
                <a:gd name="T47" fmla="*/ 115 w 115"/>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5" h="83">
                  <a:moveTo>
                    <a:pt x="0" y="20"/>
                  </a:moveTo>
                  <a:lnTo>
                    <a:pt x="29" y="74"/>
                  </a:lnTo>
                  <a:lnTo>
                    <a:pt x="68" y="74"/>
                  </a:lnTo>
                  <a:lnTo>
                    <a:pt x="82" y="82"/>
                  </a:lnTo>
                  <a:lnTo>
                    <a:pt x="100" y="81"/>
                  </a:lnTo>
                  <a:lnTo>
                    <a:pt x="107" y="83"/>
                  </a:lnTo>
                  <a:lnTo>
                    <a:pt x="115" y="71"/>
                  </a:lnTo>
                  <a:lnTo>
                    <a:pt x="106" y="62"/>
                  </a:lnTo>
                  <a:lnTo>
                    <a:pt x="94" y="46"/>
                  </a:lnTo>
                  <a:lnTo>
                    <a:pt x="80" y="39"/>
                  </a:lnTo>
                  <a:lnTo>
                    <a:pt x="82" y="32"/>
                  </a:lnTo>
                  <a:lnTo>
                    <a:pt x="64" y="3"/>
                  </a:lnTo>
                  <a:lnTo>
                    <a:pt x="48" y="0"/>
                  </a:lnTo>
                  <a:lnTo>
                    <a:pt x="24" y="20"/>
                  </a:lnTo>
                  <a:lnTo>
                    <a:pt x="0" y="20"/>
                  </a:lnTo>
                  <a:close/>
                </a:path>
              </a:pathLst>
            </a:custGeom>
            <a:solidFill>
              <a:srgbClr val="4F81BD"/>
            </a:solidFill>
            <a:ln w="1651">
              <a:solidFill>
                <a:srgbClr val="000000"/>
              </a:solidFill>
              <a:round/>
              <a:headEnd/>
              <a:tailEnd/>
            </a:ln>
          </p:spPr>
          <p:txBody>
            <a:bodyPr/>
            <a:lstStyle/>
            <a:p>
              <a:endParaRPr lang="en-US"/>
            </a:p>
          </p:txBody>
        </p:sp>
        <p:sp>
          <p:nvSpPr>
            <p:cNvPr id="20555" name="Freeform 74"/>
            <p:cNvSpPr>
              <a:spLocks/>
            </p:cNvSpPr>
            <p:nvPr/>
          </p:nvSpPr>
          <p:spPr bwMode="auto">
            <a:xfrm>
              <a:off x="3913188" y="4951413"/>
              <a:ext cx="74612" cy="52388"/>
            </a:xfrm>
            <a:custGeom>
              <a:avLst/>
              <a:gdLst>
                <a:gd name="T0" fmla="*/ 0 w 93"/>
                <a:gd name="T1" fmla="*/ 23019 h 66"/>
                <a:gd name="T2" fmla="*/ 12836 w 93"/>
                <a:gd name="T3" fmla="*/ 38894 h 66"/>
                <a:gd name="T4" fmla="*/ 28080 w 93"/>
                <a:gd name="T5" fmla="*/ 49213 h 66"/>
                <a:gd name="T6" fmla="*/ 45730 w 93"/>
                <a:gd name="T7" fmla="*/ 52388 h 66"/>
                <a:gd name="T8" fmla="*/ 56962 w 93"/>
                <a:gd name="T9" fmla="*/ 49213 h 66"/>
                <a:gd name="T10" fmla="*/ 68194 w 93"/>
                <a:gd name="T11" fmla="*/ 36513 h 66"/>
                <a:gd name="T12" fmla="*/ 74612 w 93"/>
                <a:gd name="T13" fmla="*/ 15875 h 66"/>
                <a:gd name="T14" fmla="*/ 66589 w 93"/>
                <a:gd name="T15" fmla="*/ 2381 h 66"/>
                <a:gd name="T16" fmla="*/ 44125 w 93"/>
                <a:gd name="T17" fmla="*/ 0 h 66"/>
                <a:gd name="T18" fmla="*/ 24871 w 93"/>
                <a:gd name="T19" fmla="*/ 3175 h 66"/>
                <a:gd name="T20" fmla="*/ 0 w 93"/>
                <a:gd name="T21" fmla="*/ 23019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66"/>
                <a:gd name="T35" fmla="*/ 93 w 93"/>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66">
                  <a:moveTo>
                    <a:pt x="0" y="29"/>
                  </a:moveTo>
                  <a:lnTo>
                    <a:pt x="16" y="49"/>
                  </a:lnTo>
                  <a:lnTo>
                    <a:pt x="35" y="62"/>
                  </a:lnTo>
                  <a:lnTo>
                    <a:pt x="57" y="66"/>
                  </a:lnTo>
                  <a:lnTo>
                    <a:pt x="71" y="62"/>
                  </a:lnTo>
                  <a:lnTo>
                    <a:pt x="85" y="46"/>
                  </a:lnTo>
                  <a:lnTo>
                    <a:pt x="93" y="20"/>
                  </a:lnTo>
                  <a:lnTo>
                    <a:pt x="83" y="3"/>
                  </a:lnTo>
                  <a:lnTo>
                    <a:pt x="55" y="0"/>
                  </a:lnTo>
                  <a:lnTo>
                    <a:pt x="31" y="4"/>
                  </a:lnTo>
                  <a:lnTo>
                    <a:pt x="0" y="29"/>
                  </a:lnTo>
                  <a:close/>
                </a:path>
              </a:pathLst>
            </a:custGeom>
            <a:solidFill>
              <a:srgbClr val="4F81BD"/>
            </a:solidFill>
            <a:ln w="1651">
              <a:solidFill>
                <a:srgbClr val="000000"/>
              </a:solidFill>
              <a:round/>
              <a:headEnd/>
              <a:tailEnd/>
            </a:ln>
          </p:spPr>
          <p:txBody>
            <a:bodyPr/>
            <a:lstStyle/>
            <a:p>
              <a:endParaRPr lang="en-US"/>
            </a:p>
          </p:txBody>
        </p:sp>
        <p:sp>
          <p:nvSpPr>
            <p:cNvPr id="20556" name="Freeform 75"/>
            <p:cNvSpPr>
              <a:spLocks/>
            </p:cNvSpPr>
            <p:nvPr/>
          </p:nvSpPr>
          <p:spPr bwMode="auto">
            <a:xfrm>
              <a:off x="4279900" y="5116513"/>
              <a:ext cx="88900" cy="26988"/>
            </a:xfrm>
            <a:custGeom>
              <a:avLst/>
              <a:gdLst>
                <a:gd name="T0" fmla="*/ 44057 w 113"/>
                <a:gd name="T1" fmla="*/ 6350 h 34"/>
                <a:gd name="T2" fmla="*/ 52711 w 113"/>
                <a:gd name="T3" fmla="*/ 5556 h 34"/>
                <a:gd name="T4" fmla="*/ 55071 w 113"/>
                <a:gd name="T5" fmla="*/ 7144 h 34"/>
                <a:gd name="T6" fmla="*/ 57431 w 113"/>
                <a:gd name="T7" fmla="*/ 8731 h 34"/>
                <a:gd name="T8" fmla="*/ 88900 w 113"/>
                <a:gd name="T9" fmla="*/ 10319 h 34"/>
                <a:gd name="T10" fmla="*/ 69232 w 113"/>
                <a:gd name="T11" fmla="*/ 25400 h 34"/>
                <a:gd name="T12" fmla="*/ 62938 w 113"/>
                <a:gd name="T13" fmla="*/ 26988 h 34"/>
                <a:gd name="T14" fmla="*/ 31469 w 113"/>
                <a:gd name="T15" fmla="*/ 17463 h 34"/>
                <a:gd name="T16" fmla="*/ 0 w 113"/>
                <a:gd name="T17" fmla="*/ 19050 h 34"/>
                <a:gd name="T18" fmla="*/ 7081 w 113"/>
                <a:gd name="T19" fmla="*/ 0 h 34"/>
                <a:gd name="T20" fmla="*/ 44057 w 113"/>
                <a:gd name="T21" fmla="*/ 635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34"/>
                <a:gd name="T35" fmla="*/ 113 w 11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34">
                  <a:moveTo>
                    <a:pt x="56" y="8"/>
                  </a:moveTo>
                  <a:lnTo>
                    <a:pt x="67" y="7"/>
                  </a:lnTo>
                  <a:lnTo>
                    <a:pt x="70" y="9"/>
                  </a:lnTo>
                  <a:lnTo>
                    <a:pt x="73" y="11"/>
                  </a:lnTo>
                  <a:lnTo>
                    <a:pt x="113" y="13"/>
                  </a:lnTo>
                  <a:lnTo>
                    <a:pt x="88" y="32"/>
                  </a:lnTo>
                  <a:lnTo>
                    <a:pt x="80" y="34"/>
                  </a:lnTo>
                  <a:lnTo>
                    <a:pt x="40" y="22"/>
                  </a:lnTo>
                  <a:lnTo>
                    <a:pt x="0" y="24"/>
                  </a:lnTo>
                  <a:lnTo>
                    <a:pt x="9" y="0"/>
                  </a:lnTo>
                  <a:lnTo>
                    <a:pt x="56" y="8"/>
                  </a:lnTo>
                  <a:close/>
                </a:path>
              </a:pathLst>
            </a:custGeom>
            <a:solidFill>
              <a:srgbClr val="4F81BD"/>
            </a:solidFill>
            <a:ln w="1651">
              <a:solidFill>
                <a:srgbClr val="000000"/>
              </a:solidFill>
              <a:round/>
              <a:headEnd/>
              <a:tailEnd/>
            </a:ln>
          </p:spPr>
          <p:txBody>
            <a:bodyPr/>
            <a:lstStyle/>
            <a:p>
              <a:endParaRPr lang="en-US"/>
            </a:p>
          </p:txBody>
        </p:sp>
        <p:sp>
          <p:nvSpPr>
            <p:cNvPr id="20557" name="Freeform 76"/>
            <p:cNvSpPr>
              <a:spLocks/>
            </p:cNvSpPr>
            <p:nvPr/>
          </p:nvSpPr>
          <p:spPr bwMode="auto">
            <a:xfrm>
              <a:off x="4318000" y="5160963"/>
              <a:ext cx="34925" cy="28575"/>
            </a:xfrm>
            <a:custGeom>
              <a:avLst/>
              <a:gdLst>
                <a:gd name="T0" fmla="*/ 0 w 42"/>
                <a:gd name="T1" fmla="*/ 0 h 35"/>
                <a:gd name="T2" fmla="*/ 5821 w 42"/>
                <a:gd name="T3" fmla="*/ 18778 h 35"/>
                <a:gd name="T4" fmla="*/ 23283 w 42"/>
                <a:gd name="T5" fmla="*/ 28575 h 35"/>
                <a:gd name="T6" fmla="*/ 34925 w 42"/>
                <a:gd name="T7" fmla="*/ 18778 h 35"/>
                <a:gd name="T8" fmla="*/ 0 w 42"/>
                <a:gd name="T9" fmla="*/ 0 h 35"/>
                <a:gd name="T10" fmla="*/ 0 60000 65536"/>
                <a:gd name="T11" fmla="*/ 0 60000 65536"/>
                <a:gd name="T12" fmla="*/ 0 60000 65536"/>
                <a:gd name="T13" fmla="*/ 0 60000 65536"/>
                <a:gd name="T14" fmla="*/ 0 60000 65536"/>
                <a:gd name="T15" fmla="*/ 0 w 42"/>
                <a:gd name="T16" fmla="*/ 0 h 35"/>
                <a:gd name="T17" fmla="*/ 42 w 42"/>
                <a:gd name="T18" fmla="*/ 35 h 35"/>
              </a:gdLst>
              <a:ahLst/>
              <a:cxnLst>
                <a:cxn ang="T10">
                  <a:pos x="T0" y="T1"/>
                </a:cxn>
                <a:cxn ang="T11">
                  <a:pos x="T2" y="T3"/>
                </a:cxn>
                <a:cxn ang="T12">
                  <a:pos x="T4" y="T5"/>
                </a:cxn>
                <a:cxn ang="T13">
                  <a:pos x="T6" y="T7"/>
                </a:cxn>
                <a:cxn ang="T14">
                  <a:pos x="T8" y="T9"/>
                </a:cxn>
              </a:cxnLst>
              <a:rect l="T15" t="T16" r="T17" b="T18"/>
              <a:pathLst>
                <a:path w="42" h="35">
                  <a:moveTo>
                    <a:pt x="0" y="0"/>
                  </a:moveTo>
                  <a:lnTo>
                    <a:pt x="7" y="23"/>
                  </a:lnTo>
                  <a:lnTo>
                    <a:pt x="28" y="35"/>
                  </a:lnTo>
                  <a:lnTo>
                    <a:pt x="42" y="23"/>
                  </a:lnTo>
                  <a:lnTo>
                    <a:pt x="0" y="0"/>
                  </a:lnTo>
                  <a:close/>
                </a:path>
              </a:pathLst>
            </a:custGeom>
            <a:solidFill>
              <a:srgbClr val="4F81BD"/>
            </a:solidFill>
            <a:ln w="1651">
              <a:solidFill>
                <a:srgbClr val="000000"/>
              </a:solidFill>
              <a:round/>
              <a:headEnd/>
              <a:tailEnd/>
            </a:ln>
          </p:spPr>
          <p:txBody>
            <a:bodyPr/>
            <a:lstStyle/>
            <a:p>
              <a:endParaRPr lang="en-US"/>
            </a:p>
          </p:txBody>
        </p:sp>
        <p:sp>
          <p:nvSpPr>
            <p:cNvPr id="20558" name="Freeform 77"/>
            <p:cNvSpPr>
              <a:spLocks/>
            </p:cNvSpPr>
            <p:nvPr/>
          </p:nvSpPr>
          <p:spPr bwMode="auto">
            <a:xfrm>
              <a:off x="3844925" y="4981575"/>
              <a:ext cx="22225" cy="33338"/>
            </a:xfrm>
            <a:custGeom>
              <a:avLst/>
              <a:gdLst>
                <a:gd name="T0" fmla="*/ 0 w 28"/>
                <a:gd name="T1" fmla="*/ 20328 h 41"/>
                <a:gd name="T2" fmla="*/ 20638 w 28"/>
                <a:gd name="T3" fmla="*/ 0 h 41"/>
                <a:gd name="T4" fmla="*/ 22225 w 28"/>
                <a:gd name="T5" fmla="*/ 16262 h 41"/>
                <a:gd name="T6" fmla="*/ 3969 w 28"/>
                <a:gd name="T7" fmla="*/ 33338 h 41"/>
                <a:gd name="T8" fmla="*/ 0 w 28"/>
                <a:gd name="T9" fmla="*/ 20328 h 41"/>
                <a:gd name="T10" fmla="*/ 0 60000 65536"/>
                <a:gd name="T11" fmla="*/ 0 60000 65536"/>
                <a:gd name="T12" fmla="*/ 0 60000 65536"/>
                <a:gd name="T13" fmla="*/ 0 60000 65536"/>
                <a:gd name="T14" fmla="*/ 0 60000 65536"/>
                <a:gd name="T15" fmla="*/ 0 w 28"/>
                <a:gd name="T16" fmla="*/ 0 h 41"/>
                <a:gd name="T17" fmla="*/ 28 w 28"/>
                <a:gd name="T18" fmla="*/ 41 h 41"/>
              </a:gdLst>
              <a:ahLst/>
              <a:cxnLst>
                <a:cxn ang="T10">
                  <a:pos x="T0" y="T1"/>
                </a:cxn>
                <a:cxn ang="T11">
                  <a:pos x="T2" y="T3"/>
                </a:cxn>
                <a:cxn ang="T12">
                  <a:pos x="T4" y="T5"/>
                </a:cxn>
                <a:cxn ang="T13">
                  <a:pos x="T6" y="T7"/>
                </a:cxn>
                <a:cxn ang="T14">
                  <a:pos x="T8" y="T9"/>
                </a:cxn>
              </a:cxnLst>
              <a:rect l="T15" t="T16" r="T17" b="T18"/>
              <a:pathLst>
                <a:path w="28" h="41">
                  <a:moveTo>
                    <a:pt x="0" y="25"/>
                  </a:moveTo>
                  <a:lnTo>
                    <a:pt x="26" y="0"/>
                  </a:lnTo>
                  <a:lnTo>
                    <a:pt x="28" y="20"/>
                  </a:lnTo>
                  <a:lnTo>
                    <a:pt x="5" y="41"/>
                  </a:lnTo>
                  <a:lnTo>
                    <a:pt x="0" y="25"/>
                  </a:lnTo>
                  <a:close/>
                </a:path>
              </a:pathLst>
            </a:custGeom>
            <a:solidFill>
              <a:srgbClr val="4F81BD"/>
            </a:solidFill>
            <a:ln w="1651">
              <a:solidFill>
                <a:srgbClr val="000000"/>
              </a:solidFill>
              <a:round/>
              <a:headEnd/>
              <a:tailEnd/>
            </a:ln>
          </p:spPr>
          <p:txBody>
            <a:bodyPr/>
            <a:lstStyle/>
            <a:p>
              <a:endParaRPr lang="en-US"/>
            </a:p>
          </p:txBody>
        </p:sp>
        <p:sp>
          <p:nvSpPr>
            <p:cNvPr id="20559" name="Freeform 78"/>
            <p:cNvSpPr>
              <a:spLocks/>
            </p:cNvSpPr>
            <p:nvPr/>
          </p:nvSpPr>
          <p:spPr bwMode="auto">
            <a:xfrm>
              <a:off x="3175000" y="3351213"/>
              <a:ext cx="901700" cy="874713"/>
            </a:xfrm>
            <a:custGeom>
              <a:avLst/>
              <a:gdLst>
                <a:gd name="T0" fmla="*/ 118958 w 1137"/>
                <a:gd name="T1" fmla="*/ 874713 h 1102"/>
                <a:gd name="T2" fmla="*/ 253777 w 1137"/>
                <a:gd name="T3" fmla="*/ 817563 h 1102"/>
                <a:gd name="T4" fmla="*/ 347357 w 1137"/>
                <a:gd name="T5" fmla="*/ 808038 h 1102"/>
                <a:gd name="T6" fmla="*/ 349736 w 1137"/>
                <a:gd name="T7" fmla="*/ 795338 h 1102"/>
                <a:gd name="T8" fmla="*/ 387009 w 1137"/>
                <a:gd name="T9" fmla="*/ 794544 h 1102"/>
                <a:gd name="T10" fmla="*/ 421111 w 1137"/>
                <a:gd name="T11" fmla="*/ 796925 h 1102"/>
                <a:gd name="T12" fmla="*/ 526586 w 1137"/>
                <a:gd name="T13" fmla="*/ 804863 h 1102"/>
                <a:gd name="T14" fmla="*/ 590824 w 1137"/>
                <a:gd name="T15" fmla="*/ 809625 h 1102"/>
                <a:gd name="T16" fmla="*/ 669336 w 1137"/>
                <a:gd name="T17" fmla="*/ 813594 h 1102"/>
                <a:gd name="T18" fmla="*/ 715333 w 1137"/>
                <a:gd name="T19" fmla="*/ 816769 h 1102"/>
                <a:gd name="T20" fmla="*/ 754985 w 1137"/>
                <a:gd name="T21" fmla="*/ 817563 h 1102"/>
                <a:gd name="T22" fmla="*/ 758157 w 1137"/>
                <a:gd name="T23" fmla="*/ 818357 h 1102"/>
                <a:gd name="T24" fmla="*/ 808120 w 1137"/>
                <a:gd name="T25" fmla="*/ 820738 h 1102"/>
                <a:gd name="T26" fmla="*/ 843014 w 1137"/>
                <a:gd name="T27" fmla="*/ 823119 h 1102"/>
                <a:gd name="T28" fmla="*/ 851738 w 1137"/>
                <a:gd name="T29" fmla="*/ 809625 h 1102"/>
                <a:gd name="T30" fmla="*/ 854117 w 1137"/>
                <a:gd name="T31" fmla="*/ 750094 h 1102"/>
                <a:gd name="T32" fmla="*/ 856496 w 1137"/>
                <a:gd name="T33" fmla="*/ 727075 h 1102"/>
                <a:gd name="T34" fmla="*/ 858875 w 1137"/>
                <a:gd name="T35" fmla="*/ 675482 h 1102"/>
                <a:gd name="T36" fmla="*/ 863634 w 1137"/>
                <a:gd name="T37" fmla="*/ 611982 h 1102"/>
                <a:gd name="T38" fmla="*/ 864427 w 1137"/>
                <a:gd name="T39" fmla="*/ 592932 h 1102"/>
                <a:gd name="T40" fmla="*/ 866013 w 1137"/>
                <a:gd name="T41" fmla="*/ 582613 h 1102"/>
                <a:gd name="T42" fmla="*/ 866806 w 1137"/>
                <a:gd name="T43" fmla="*/ 561975 h 1102"/>
                <a:gd name="T44" fmla="*/ 869978 w 1137"/>
                <a:gd name="T45" fmla="*/ 516732 h 1102"/>
                <a:gd name="T46" fmla="*/ 872357 w 1137"/>
                <a:gd name="T47" fmla="*/ 469900 h 1102"/>
                <a:gd name="T48" fmla="*/ 873943 w 1137"/>
                <a:gd name="T49" fmla="*/ 451644 h 1102"/>
                <a:gd name="T50" fmla="*/ 877115 w 1137"/>
                <a:gd name="T51" fmla="*/ 402431 h 1102"/>
                <a:gd name="T52" fmla="*/ 878702 w 1137"/>
                <a:gd name="T53" fmla="*/ 382588 h 1102"/>
                <a:gd name="T54" fmla="*/ 879495 w 1137"/>
                <a:gd name="T55" fmla="*/ 363538 h 1102"/>
                <a:gd name="T56" fmla="*/ 881081 w 1137"/>
                <a:gd name="T57" fmla="*/ 335756 h 1102"/>
                <a:gd name="T58" fmla="*/ 881874 w 1137"/>
                <a:gd name="T59" fmla="*/ 312738 h 1102"/>
                <a:gd name="T60" fmla="*/ 884253 w 1137"/>
                <a:gd name="T61" fmla="*/ 267494 h 1102"/>
                <a:gd name="T62" fmla="*/ 885046 w 1137"/>
                <a:gd name="T63" fmla="*/ 248444 h 1102"/>
                <a:gd name="T64" fmla="*/ 889011 w 1137"/>
                <a:gd name="T65" fmla="*/ 201613 h 1102"/>
                <a:gd name="T66" fmla="*/ 896942 w 1137"/>
                <a:gd name="T67" fmla="*/ 134144 h 1102"/>
                <a:gd name="T68" fmla="*/ 900114 w 1137"/>
                <a:gd name="T69" fmla="*/ 76200 h 1102"/>
                <a:gd name="T70" fmla="*/ 889804 w 1137"/>
                <a:gd name="T71" fmla="*/ 56356 h 1102"/>
                <a:gd name="T72" fmla="*/ 851738 w 1137"/>
                <a:gd name="T73" fmla="*/ 54769 h 1102"/>
                <a:gd name="T74" fmla="*/ 720091 w 1137"/>
                <a:gd name="T75" fmla="*/ 48419 h 1102"/>
                <a:gd name="T76" fmla="*/ 617787 w 1137"/>
                <a:gd name="T77" fmla="*/ 42069 h 1102"/>
                <a:gd name="T78" fmla="*/ 542447 w 1137"/>
                <a:gd name="T79" fmla="*/ 36513 h 1102"/>
                <a:gd name="T80" fmla="*/ 522621 w 1137"/>
                <a:gd name="T81" fmla="*/ 35719 h 1102"/>
                <a:gd name="T82" fmla="*/ 443316 w 1137"/>
                <a:gd name="T83" fmla="*/ 30956 h 1102"/>
                <a:gd name="T84" fmla="*/ 314842 w 1137"/>
                <a:gd name="T85" fmla="*/ 19050 h 1102"/>
                <a:gd name="T86" fmla="*/ 309290 w 1137"/>
                <a:gd name="T87" fmla="*/ 19050 h 1102"/>
                <a:gd name="T88" fmla="*/ 192712 w 1137"/>
                <a:gd name="T89" fmla="*/ 8731 h 1102"/>
                <a:gd name="T90" fmla="*/ 144335 w 1137"/>
                <a:gd name="T91" fmla="*/ 4763 h 1102"/>
                <a:gd name="T92" fmla="*/ 100718 w 1137"/>
                <a:gd name="T93" fmla="*/ 38100 h 1102"/>
                <a:gd name="T94" fmla="*/ 86443 w 1137"/>
                <a:gd name="T95" fmla="*/ 151606 h 1102"/>
                <a:gd name="T96" fmla="*/ 77719 w 1137"/>
                <a:gd name="T97" fmla="*/ 228600 h 1102"/>
                <a:gd name="T98" fmla="*/ 65030 w 1137"/>
                <a:gd name="T99" fmla="*/ 338931 h 1102"/>
                <a:gd name="T100" fmla="*/ 61065 w 1137"/>
                <a:gd name="T101" fmla="*/ 369888 h 1102"/>
                <a:gd name="T102" fmla="*/ 49962 w 1137"/>
                <a:gd name="T103" fmla="*/ 457200 h 1102"/>
                <a:gd name="T104" fmla="*/ 45204 w 1137"/>
                <a:gd name="T105" fmla="*/ 495300 h 1102"/>
                <a:gd name="T106" fmla="*/ 35687 w 1137"/>
                <a:gd name="T107" fmla="*/ 578644 h 1102"/>
                <a:gd name="T108" fmla="*/ 30929 w 1137"/>
                <a:gd name="T109" fmla="*/ 609600 h 1102"/>
                <a:gd name="T110" fmla="*/ 26964 w 1137"/>
                <a:gd name="T111" fmla="*/ 648494 h 1102"/>
                <a:gd name="T112" fmla="*/ 20619 w 1137"/>
                <a:gd name="T113" fmla="*/ 697707 h 1102"/>
                <a:gd name="T114" fmla="*/ 3965 w 1137"/>
                <a:gd name="T115" fmla="*/ 835025 h 1102"/>
                <a:gd name="T116" fmla="*/ 25378 w 1137"/>
                <a:gd name="T117" fmla="*/ 866775 h 11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37"/>
                <a:gd name="T178" fmla="*/ 0 h 1102"/>
                <a:gd name="T179" fmla="*/ 1137 w 1137"/>
                <a:gd name="T180" fmla="*/ 1102 h 11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37" h="1102">
                  <a:moveTo>
                    <a:pt x="32" y="1092"/>
                  </a:moveTo>
                  <a:lnTo>
                    <a:pt x="150" y="1102"/>
                  </a:lnTo>
                  <a:lnTo>
                    <a:pt x="160" y="1016"/>
                  </a:lnTo>
                  <a:lnTo>
                    <a:pt x="320" y="1030"/>
                  </a:lnTo>
                  <a:lnTo>
                    <a:pt x="457" y="1041"/>
                  </a:lnTo>
                  <a:lnTo>
                    <a:pt x="438" y="1018"/>
                  </a:lnTo>
                  <a:lnTo>
                    <a:pt x="444" y="1013"/>
                  </a:lnTo>
                  <a:lnTo>
                    <a:pt x="441" y="1002"/>
                  </a:lnTo>
                  <a:lnTo>
                    <a:pt x="444" y="999"/>
                  </a:lnTo>
                  <a:lnTo>
                    <a:pt x="488" y="1001"/>
                  </a:lnTo>
                  <a:lnTo>
                    <a:pt x="510" y="1002"/>
                  </a:lnTo>
                  <a:lnTo>
                    <a:pt x="531" y="1004"/>
                  </a:lnTo>
                  <a:lnTo>
                    <a:pt x="555" y="1006"/>
                  </a:lnTo>
                  <a:lnTo>
                    <a:pt x="664" y="1014"/>
                  </a:lnTo>
                  <a:lnTo>
                    <a:pt x="713" y="1017"/>
                  </a:lnTo>
                  <a:lnTo>
                    <a:pt x="745" y="1020"/>
                  </a:lnTo>
                  <a:lnTo>
                    <a:pt x="757" y="1020"/>
                  </a:lnTo>
                  <a:lnTo>
                    <a:pt x="844" y="1025"/>
                  </a:lnTo>
                  <a:lnTo>
                    <a:pt x="860" y="1026"/>
                  </a:lnTo>
                  <a:lnTo>
                    <a:pt x="902" y="1029"/>
                  </a:lnTo>
                  <a:lnTo>
                    <a:pt x="911" y="1029"/>
                  </a:lnTo>
                  <a:lnTo>
                    <a:pt x="952" y="1030"/>
                  </a:lnTo>
                  <a:lnTo>
                    <a:pt x="953" y="1030"/>
                  </a:lnTo>
                  <a:lnTo>
                    <a:pt x="956" y="1031"/>
                  </a:lnTo>
                  <a:lnTo>
                    <a:pt x="974" y="1031"/>
                  </a:lnTo>
                  <a:lnTo>
                    <a:pt x="1019" y="1034"/>
                  </a:lnTo>
                  <a:lnTo>
                    <a:pt x="1026" y="1034"/>
                  </a:lnTo>
                  <a:lnTo>
                    <a:pt x="1063" y="1037"/>
                  </a:lnTo>
                  <a:lnTo>
                    <a:pt x="1073" y="1037"/>
                  </a:lnTo>
                  <a:lnTo>
                    <a:pt x="1074" y="1020"/>
                  </a:lnTo>
                  <a:lnTo>
                    <a:pt x="1076" y="988"/>
                  </a:lnTo>
                  <a:lnTo>
                    <a:pt x="1077" y="945"/>
                  </a:lnTo>
                  <a:lnTo>
                    <a:pt x="1079" y="935"/>
                  </a:lnTo>
                  <a:lnTo>
                    <a:pt x="1080" y="916"/>
                  </a:lnTo>
                  <a:lnTo>
                    <a:pt x="1081" y="879"/>
                  </a:lnTo>
                  <a:lnTo>
                    <a:pt x="1083" y="851"/>
                  </a:lnTo>
                  <a:lnTo>
                    <a:pt x="1086" y="820"/>
                  </a:lnTo>
                  <a:lnTo>
                    <a:pt x="1089" y="771"/>
                  </a:lnTo>
                  <a:lnTo>
                    <a:pt x="1089" y="768"/>
                  </a:lnTo>
                  <a:lnTo>
                    <a:pt x="1090" y="747"/>
                  </a:lnTo>
                  <a:lnTo>
                    <a:pt x="1092" y="742"/>
                  </a:lnTo>
                  <a:lnTo>
                    <a:pt x="1092" y="734"/>
                  </a:lnTo>
                  <a:lnTo>
                    <a:pt x="1093" y="714"/>
                  </a:lnTo>
                  <a:lnTo>
                    <a:pt x="1093" y="708"/>
                  </a:lnTo>
                  <a:lnTo>
                    <a:pt x="1095" y="684"/>
                  </a:lnTo>
                  <a:lnTo>
                    <a:pt x="1097" y="651"/>
                  </a:lnTo>
                  <a:lnTo>
                    <a:pt x="1100" y="603"/>
                  </a:lnTo>
                  <a:lnTo>
                    <a:pt x="1100" y="592"/>
                  </a:lnTo>
                  <a:lnTo>
                    <a:pt x="1102" y="591"/>
                  </a:lnTo>
                  <a:lnTo>
                    <a:pt x="1102" y="569"/>
                  </a:lnTo>
                  <a:lnTo>
                    <a:pt x="1103" y="554"/>
                  </a:lnTo>
                  <a:lnTo>
                    <a:pt x="1106" y="507"/>
                  </a:lnTo>
                  <a:lnTo>
                    <a:pt x="1108" y="484"/>
                  </a:lnTo>
                  <a:lnTo>
                    <a:pt x="1108" y="482"/>
                  </a:lnTo>
                  <a:lnTo>
                    <a:pt x="1108" y="467"/>
                  </a:lnTo>
                  <a:lnTo>
                    <a:pt x="1109" y="458"/>
                  </a:lnTo>
                  <a:lnTo>
                    <a:pt x="1111" y="434"/>
                  </a:lnTo>
                  <a:lnTo>
                    <a:pt x="1111" y="423"/>
                  </a:lnTo>
                  <a:lnTo>
                    <a:pt x="1112" y="405"/>
                  </a:lnTo>
                  <a:lnTo>
                    <a:pt x="1112" y="394"/>
                  </a:lnTo>
                  <a:lnTo>
                    <a:pt x="1115" y="338"/>
                  </a:lnTo>
                  <a:lnTo>
                    <a:pt x="1115" y="337"/>
                  </a:lnTo>
                  <a:lnTo>
                    <a:pt x="1116" y="315"/>
                  </a:lnTo>
                  <a:lnTo>
                    <a:pt x="1116" y="313"/>
                  </a:lnTo>
                  <a:lnTo>
                    <a:pt x="1116" y="308"/>
                  </a:lnTo>
                  <a:lnTo>
                    <a:pt x="1121" y="254"/>
                  </a:lnTo>
                  <a:lnTo>
                    <a:pt x="1125" y="169"/>
                  </a:lnTo>
                  <a:lnTo>
                    <a:pt x="1131" y="169"/>
                  </a:lnTo>
                  <a:lnTo>
                    <a:pt x="1134" y="127"/>
                  </a:lnTo>
                  <a:lnTo>
                    <a:pt x="1135" y="96"/>
                  </a:lnTo>
                  <a:lnTo>
                    <a:pt x="1137" y="71"/>
                  </a:lnTo>
                  <a:lnTo>
                    <a:pt x="1122" y="71"/>
                  </a:lnTo>
                  <a:lnTo>
                    <a:pt x="1084" y="70"/>
                  </a:lnTo>
                  <a:lnTo>
                    <a:pt x="1074" y="69"/>
                  </a:lnTo>
                  <a:lnTo>
                    <a:pt x="969" y="65"/>
                  </a:lnTo>
                  <a:lnTo>
                    <a:pt x="908" y="61"/>
                  </a:lnTo>
                  <a:lnTo>
                    <a:pt x="815" y="56"/>
                  </a:lnTo>
                  <a:lnTo>
                    <a:pt x="779" y="53"/>
                  </a:lnTo>
                  <a:lnTo>
                    <a:pt x="767" y="53"/>
                  </a:lnTo>
                  <a:lnTo>
                    <a:pt x="684" y="46"/>
                  </a:lnTo>
                  <a:lnTo>
                    <a:pt x="680" y="46"/>
                  </a:lnTo>
                  <a:lnTo>
                    <a:pt x="659" y="45"/>
                  </a:lnTo>
                  <a:lnTo>
                    <a:pt x="638" y="44"/>
                  </a:lnTo>
                  <a:lnTo>
                    <a:pt x="559" y="39"/>
                  </a:lnTo>
                  <a:lnTo>
                    <a:pt x="402" y="24"/>
                  </a:lnTo>
                  <a:lnTo>
                    <a:pt x="397" y="24"/>
                  </a:lnTo>
                  <a:lnTo>
                    <a:pt x="392" y="24"/>
                  </a:lnTo>
                  <a:lnTo>
                    <a:pt x="390" y="24"/>
                  </a:lnTo>
                  <a:lnTo>
                    <a:pt x="285" y="15"/>
                  </a:lnTo>
                  <a:lnTo>
                    <a:pt x="243" y="11"/>
                  </a:lnTo>
                  <a:lnTo>
                    <a:pt x="195" y="6"/>
                  </a:lnTo>
                  <a:lnTo>
                    <a:pt x="182" y="6"/>
                  </a:lnTo>
                  <a:lnTo>
                    <a:pt x="133" y="0"/>
                  </a:lnTo>
                  <a:lnTo>
                    <a:pt x="127" y="48"/>
                  </a:lnTo>
                  <a:lnTo>
                    <a:pt x="121" y="96"/>
                  </a:lnTo>
                  <a:lnTo>
                    <a:pt x="109" y="191"/>
                  </a:lnTo>
                  <a:lnTo>
                    <a:pt x="99" y="282"/>
                  </a:lnTo>
                  <a:lnTo>
                    <a:pt x="98" y="288"/>
                  </a:lnTo>
                  <a:lnTo>
                    <a:pt x="86" y="392"/>
                  </a:lnTo>
                  <a:lnTo>
                    <a:pt x="82" y="427"/>
                  </a:lnTo>
                  <a:lnTo>
                    <a:pt x="82" y="429"/>
                  </a:lnTo>
                  <a:lnTo>
                    <a:pt x="77" y="466"/>
                  </a:lnTo>
                  <a:lnTo>
                    <a:pt x="71" y="504"/>
                  </a:lnTo>
                  <a:lnTo>
                    <a:pt x="63" y="576"/>
                  </a:lnTo>
                  <a:lnTo>
                    <a:pt x="58" y="620"/>
                  </a:lnTo>
                  <a:lnTo>
                    <a:pt x="57" y="624"/>
                  </a:lnTo>
                  <a:lnTo>
                    <a:pt x="57" y="625"/>
                  </a:lnTo>
                  <a:lnTo>
                    <a:pt x="45" y="729"/>
                  </a:lnTo>
                  <a:lnTo>
                    <a:pt x="44" y="739"/>
                  </a:lnTo>
                  <a:lnTo>
                    <a:pt x="39" y="768"/>
                  </a:lnTo>
                  <a:lnTo>
                    <a:pt x="35" y="812"/>
                  </a:lnTo>
                  <a:lnTo>
                    <a:pt x="34" y="817"/>
                  </a:lnTo>
                  <a:lnTo>
                    <a:pt x="28" y="864"/>
                  </a:lnTo>
                  <a:lnTo>
                    <a:pt x="26" y="879"/>
                  </a:lnTo>
                  <a:lnTo>
                    <a:pt x="6" y="1047"/>
                  </a:lnTo>
                  <a:lnTo>
                    <a:pt x="5" y="1052"/>
                  </a:lnTo>
                  <a:lnTo>
                    <a:pt x="0" y="1088"/>
                  </a:lnTo>
                  <a:lnTo>
                    <a:pt x="32" y="1092"/>
                  </a:lnTo>
                  <a:close/>
                </a:path>
              </a:pathLst>
            </a:custGeom>
            <a:solidFill>
              <a:srgbClr val="4F81BD"/>
            </a:solidFill>
            <a:ln w="1651">
              <a:solidFill>
                <a:srgbClr val="000000"/>
              </a:solidFill>
              <a:round/>
              <a:headEnd/>
              <a:tailEnd/>
            </a:ln>
          </p:spPr>
          <p:txBody>
            <a:bodyPr/>
            <a:lstStyle/>
            <a:p>
              <a:endParaRPr lang="en-US"/>
            </a:p>
          </p:txBody>
        </p:sp>
        <p:sp>
          <p:nvSpPr>
            <p:cNvPr id="20560" name="Rectangle 79"/>
            <p:cNvSpPr>
              <a:spLocks noChangeArrowheads="1"/>
            </p:cNvSpPr>
            <p:nvPr/>
          </p:nvSpPr>
          <p:spPr bwMode="auto">
            <a:xfrm>
              <a:off x="5715000" y="5199063"/>
              <a:ext cx="133350" cy="120650"/>
            </a:xfrm>
            <a:prstGeom prst="rect">
              <a:avLst/>
            </a:prstGeom>
            <a:solidFill>
              <a:srgbClr val="4F81BD"/>
            </a:solidFill>
            <a:ln w="1651">
              <a:solidFill>
                <a:srgbClr val="000000"/>
              </a:solidFill>
              <a:miter lim="800000"/>
              <a:headEnd/>
              <a:tailEnd/>
            </a:ln>
          </p:spPr>
          <p:txBody>
            <a:bodyPr/>
            <a:lstStyle/>
            <a:p>
              <a:endParaRPr lang="en-US"/>
            </a:p>
          </p:txBody>
        </p:sp>
        <p:sp>
          <p:nvSpPr>
            <p:cNvPr id="186" name="Rectangle 80"/>
            <p:cNvSpPr>
              <a:spLocks noChangeArrowheads="1"/>
            </p:cNvSpPr>
            <p:nvPr/>
          </p:nvSpPr>
          <p:spPr bwMode="auto">
            <a:xfrm>
              <a:off x="5911413" y="5182993"/>
              <a:ext cx="676733" cy="142408"/>
            </a:xfrm>
            <a:prstGeom prst="rect">
              <a:avLst/>
            </a:prstGeom>
            <a:noFill/>
            <a:ln w="9525">
              <a:noFill/>
              <a:miter lim="800000"/>
              <a:headEnd/>
              <a:tailEnd/>
            </a:ln>
          </p:spPr>
          <p:txBody>
            <a:bodyPr wrap="none" lIns="0" tIns="0" rIns="0" bIns="0">
              <a:spAutoFit/>
            </a:bodyPr>
            <a:lstStyle/>
            <a:p>
              <a:pPr>
                <a:defRPr/>
              </a:pPr>
              <a:r>
                <a:rPr lang="en-US" sz="1000" dirty="0">
                  <a:solidFill>
                    <a:srgbClr val="000000"/>
                  </a:solidFill>
                  <a:latin typeface="+mj-lt"/>
                </a:rPr>
                <a:t>LOSS COST</a:t>
              </a:r>
              <a:endParaRPr lang="en-US" b="1" dirty="0">
                <a:latin typeface="+mj-lt"/>
              </a:endParaRPr>
            </a:p>
          </p:txBody>
        </p:sp>
        <p:sp>
          <p:nvSpPr>
            <p:cNvPr id="187" name="Rectangle 81"/>
            <p:cNvSpPr>
              <a:spLocks noChangeArrowheads="1"/>
            </p:cNvSpPr>
            <p:nvPr/>
          </p:nvSpPr>
          <p:spPr bwMode="auto">
            <a:xfrm>
              <a:off x="7929867" y="5182993"/>
              <a:ext cx="275978" cy="142408"/>
            </a:xfrm>
            <a:prstGeom prst="rect">
              <a:avLst/>
            </a:prstGeom>
            <a:noFill/>
            <a:ln w="9525">
              <a:noFill/>
              <a:miter lim="800000"/>
              <a:headEnd/>
              <a:tailEnd/>
            </a:ln>
          </p:spPr>
          <p:txBody>
            <a:bodyPr wrap="none" lIns="0" tIns="0" rIns="0" bIns="0">
              <a:spAutoFit/>
            </a:bodyPr>
            <a:lstStyle/>
            <a:p>
              <a:pPr>
                <a:defRPr/>
              </a:pPr>
              <a:r>
                <a:rPr lang="en-US" sz="1000" dirty="0">
                  <a:solidFill>
                    <a:srgbClr val="000000"/>
                  </a:solidFill>
                  <a:latin typeface="+mj-lt"/>
                </a:rPr>
                <a:t>  (31)</a:t>
              </a:r>
              <a:endParaRPr lang="en-US" b="1" dirty="0">
                <a:latin typeface="+mj-lt"/>
              </a:endParaRPr>
            </a:p>
          </p:txBody>
        </p:sp>
        <p:sp>
          <p:nvSpPr>
            <p:cNvPr id="20563" name="Rectangle 82" descr="Wide downward diagonal"/>
            <p:cNvSpPr>
              <a:spLocks noChangeArrowheads="1"/>
            </p:cNvSpPr>
            <p:nvPr/>
          </p:nvSpPr>
          <p:spPr bwMode="auto">
            <a:xfrm>
              <a:off x="5715000" y="5359400"/>
              <a:ext cx="133350" cy="120650"/>
            </a:xfrm>
            <a:prstGeom prst="rect">
              <a:avLst/>
            </a:prstGeom>
            <a:solidFill>
              <a:srgbClr val="C0504D"/>
            </a:solidFill>
            <a:ln w="1651">
              <a:solidFill>
                <a:srgbClr val="000000"/>
              </a:solidFill>
              <a:miter lim="800000"/>
              <a:headEnd/>
              <a:tailEnd/>
            </a:ln>
          </p:spPr>
          <p:txBody>
            <a:bodyPr/>
            <a:lstStyle/>
            <a:p>
              <a:endParaRPr lang="en-US"/>
            </a:p>
          </p:txBody>
        </p:sp>
        <p:sp>
          <p:nvSpPr>
            <p:cNvPr id="189" name="Rectangle 83"/>
            <p:cNvSpPr>
              <a:spLocks noChangeArrowheads="1"/>
            </p:cNvSpPr>
            <p:nvPr/>
          </p:nvSpPr>
          <p:spPr bwMode="auto">
            <a:xfrm>
              <a:off x="5911413" y="5343018"/>
              <a:ext cx="1880464" cy="142409"/>
            </a:xfrm>
            <a:prstGeom prst="rect">
              <a:avLst/>
            </a:prstGeom>
            <a:noFill/>
            <a:ln w="9525">
              <a:noFill/>
              <a:miter lim="800000"/>
              <a:headEnd/>
              <a:tailEnd/>
            </a:ln>
          </p:spPr>
          <p:txBody>
            <a:bodyPr wrap="none" lIns="0" tIns="0" rIns="0" bIns="0">
              <a:spAutoFit/>
            </a:bodyPr>
            <a:lstStyle/>
            <a:p>
              <a:pPr>
                <a:defRPr/>
              </a:pPr>
              <a:r>
                <a:rPr lang="en-US" sz="1000" dirty="0">
                  <a:solidFill>
                    <a:srgbClr val="000000"/>
                  </a:solidFill>
                  <a:latin typeface="+mj-lt"/>
                </a:rPr>
                <a:t>LOSS COST/INDEP RTG BUREAU</a:t>
              </a:r>
              <a:endParaRPr lang="en-US" b="1" dirty="0">
                <a:latin typeface="+mj-lt"/>
              </a:endParaRPr>
            </a:p>
          </p:txBody>
        </p:sp>
        <p:sp>
          <p:nvSpPr>
            <p:cNvPr id="190" name="Rectangle 84"/>
            <p:cNvSpPr>
              <a:spLocks noChangeArrowheads="1"/>
            </p:cNvSpPr>
            <p:nvPr/>
          </p:nvSpPr>
          <p:spPr bwMode="auto">
            <a:xfrm>
              <a:off x="8004732" y="5343018"/>
              <a:ext cx="209920" cy="142409"/>
            </a:xfrm>
            <a:prstGeom prst="rect">
              <a:avLst/>
            </a:prstGeom>
            <a:noFill/>
            <a:ln w="9525">
              <a:noFill/>
              <a:miter lim="800000"/>
              <a:headEnd/>
              <a:tailEnd/>
            </a:ln>
          </p:spPr>
          <p:txBody>
            <a:bodyPr wrap="none" lIns="0" tIns="0" rIns="0" bIns="0">
              <a:spAutoFit/>
            </a:bodyPr>
            <a:lstStyle/>
            <a:p>
              <a:pPr>
                <a:defRPr/>
              </a:pPr>
              <a:r>
                <a:rPr lang="en-US" sz="1000" dirty="0">
                  <a:solidFill>
                    <a:srgbClr val="000000"/>
                  </a:solidFill>
                  <a:latin typeface="+mj-lt"/>
                </a:rPr>
                <a:t>  (7)</a:t>
              </a:r>
              <a:endParaRPr lang="en-US" b="1" dirty="0">
                <a:latin typeface="+mj-lt"/>
              </a:endParaRPr>
            </a:p>
          </p:txBody>
        </p:sp>
        <p:sp>
          <p:nvSpPr>
            <p:cNvPr id="20566" name="Rectangle 85"/>
            <p:cNvSpPr>
              <a:spLocks noChangeArrowheads="1"/>
            </p:cNvSpPr>
            <p:nvPr/>
          </p:nvSpPr>
          <p:spPr bwMode="auto">
            <a:xfrm>
              <a:off x="5715000" y="5519738"/>
              <a:ext cx="133350" cy="122238"/>
            </a:xfrm>
            <a:prstGeom prst="rect">
              <a:avLst/>
            </a:prstGeom>
            <a:solidFill>
              <a:srgbClr val="9BBB59"/>
            </a:solidFill>
            <a:ln w="1651">
              <a:solidFill>
                <a:srgbClr val="000000"/>
              </a:solidFill>
              <a:miter lim="800000"/>
              <a:headEnd/>
              <a:tailEnd/>
            </a:ln>
          </p:spPr>
          <p:txBody>
            <a:bodyPr/>
            <a:lstStyle/>
            <a:p>
              <a:endParaRPr lang="en-US"/>
            </a:p>
          </p:txBody>
        </p:sp>
        <p:sp>
          <p:nvSpPr>
            <p:cNvPr id="192" name="Rectangle 86"/>
            <p:cNvSpPr>
              <a:spLocks noChangeArrowheads="1"/>
            </p:cNvSpPr>
            <p:nvPr/>
          </p:nvSpPr>
          <p:spPr bwMode="auto">
            <a:xfrm>
              <a:off x="5911413" y="5505980"/>
              <a:ext cx="907203" cy="142408"/>
            </a:xfrm>
            <a:prstGeom prst="rect">
              <a:avLst/>
            </a:prstGeom>
            <a:noFill/>
            <a:ln w="9525">
              <a:noFill/>
              <a:miter lim="800000"/>
              <a:headEnd/>
              <a:tailEnd/>
            </a:ln>
          </p:spPr>
          <p:txBody>
            <a:bodyPr wrap="none" lIns="0" tIns="0" rIns="0" bIns="0">
              <a:spAutoFit/>
            </a:bodyPr>
            <a:lstStyle/>
            <a:p>
              <a:pPr>
                <a:defRPr/>
              </a:pPr>
              <a:r>
                <a:rPr lang="en-US" sz="1000" dirty="0">
                  <a:solidFill>
                    <a:srgbClr val="000000"/>
                  </a:solidFill>
                  <a:latin typeface="+mj-lt"/>
                </a:rPr>
                <a:t>MONOPOLISTIC</a:t>
              </a:r>
              <a:endParaRPr lang="en-US" b="1" dirty="0">
                <a:latin typeface="+mj-lt"/>
              </a:endParaRPr>
            </a:p>
          </p:txBody>
        </p:sp>
        <p:sp>
          <p:nvSpPr>
            <p:cNvPr id="193" name="Rectangle 87"/>
            <p:cNvSpPr>
              <a:spLocks noChangeArrowheads="1"/>
            </p:cNvSpPr>
            <p:nvPr/>
          </p:nvSpPr>
          <p:spPr bwMode="auto">
            <a:xfrm>
              <a:off x="8004732" y="5505980"/>
              <a:ext cx="209920" cy="142408"/>
            </a:xfrm>
            <a:prstGeom prst="rect">
              <a:avLst/>
            </a:prstGeom>
            <a:noFill/>
            <a:ln w="9525">
              <a:noFill/>
              <a:miter lim="800000"/>
              <a:headEnd/>
              <a:tailEnd/>
            </a:ln>
          </p:spPr>
          <p:txBody>
            <a:bodyPr wrap="none" lIns="0" tIns="0" rIns="0" bIns="0">
              <a:spAutoFit/>
            </a:bodyPr>
            <a:lstStyle/>
            <a:p>
              <a:pPr>
                <a:defRPr/>
              </a:pPr>
              <a:r>
                <a:rPr lang="en-US" sz="1000">
                  <a:solidFill>
                    <a:srgbClr val="000000"/>
                  </a:solidFill>
                  <a:latin typeface="+mj-lt"/>
                </a:rPr>
                <a:t>  (4)</a:t>
              </a:r>
              <a:endParaRPr lang="en-US" b="1">
                <a:latin typeface="+mj-lt"/>
              </a:endParaRPr>
            </a:p>
          </p:txBody>
        </p:sp>
        <p:sp>
          <p:nvSpPr>
            <p:cNvPr id="20569" name="Rectangle 88"/>
            <p:cNvSpPr>
              <a:spLocks noChangeArrowheads="1"/>
            </p:cNvSpPr>
            <p:nvPr/>
          </p:nvSpPr>
          <p:spPr bwMode="auto">
            <a:xfrm>
              <a:off x="5715000" y="5681663"/>
              <a:ext cx="133350" cy="120650"/>
            </a:xfrm>
            <a:prstGeom prst="rect">
              <a:avLst/>
            </a:prstGeom>
            <a:solidFill>
              <a:srgbClr val="8064A2"/>
            </a:solidFill>
            <a:ln w="1651">
              <a:solidFill>
                <a:srgbClr val="000000"/>
              </a:solidFill>
              <a:miter lim="800000"/>
              <a:headEnd/>
              <a:tailEnd/>
            </a:ln>
          </p:spPr>
          <p:txBody>
            <a:bodyPr/>
            <a:lstStyle/>
            <a:p>
              <a:endParaRPr lang="en-US"/>
            </a:p>
          </p:txBody>
        </p:sp>
        <p:sp>
          <p:nvSpPr>
            <p:cNvPr id="195" name="Rectangle 89"/>
            <p:cNvSpPr>
              <a:spLocks noChangeArrowheads="1"/>
            </p:cNvSpPr>
            <p:nvPr/>
          </p:nvSpPr>
          <p:spPr bwMode="auto">
            <a:xfrm>
              <a:off x="5911413" y="5666005"/>
              <a:ext cx="394883" cy="142409"/>
            </a:xfrm>
            <a:prstGeom prst="rect">
              <a:avLst/>
            </a:prstGeom>
            <a:noFill/>
            <a:ln w="9525">
              <a:noFill/>
              <a:miter lim="800000"/>
              <a:headEnd/>
              <a:tailEnd/>
            </a:ln>
          </p:spPr>
          <p:txBody>
            <a:bodyPr wrap="none" lIns="0" tIns="0" rIns="0" bIns="0">
              <a:spAutoFit/>
            </a:bodyPr>
            <a:lstStyle/>
            <a:p>
              <a:pPr>
                <a:defRPr/>
              </a:pPr>
              <a:r>
                <a:rPr lang="en-US" sz="1000">
                  <a:solidFill>
                    <a:srgbClr val="000000"/>
                  </a:solidFill>
                  <a:latin typeface="+mj-lt"/>
                </a:rPr>
                <a:t>RATES</a:t>
              </a:r>
              <a:endParaRPr lang="en-US" b="1">
                <a:latin typeface="+mj-lt"/>
              </a:endParaRPr>
            </a:p>
          </p:txBody>
        </p:sp>
        <p:sp>
          <p:nvSpPr>
            <p:cNvPr id="196" name="Rectangle 90"/>
            <p:cNvSpPr>
              <a:spLocks noChangeArrowheads="1"/>
            </p:cNvSpPr>
            <p:nvPr/>
          </p:nvSpPr>
          <p:spPr bwMode="auto">
            <a:xfrm>
              <a:off x="8004732" y="5666005"/>
              <a:ext cx="209920" cy="142409"/>
            </a:xfrm>
            <a:prstGeom prst="rect">
              <a:avLst/>
            </a:prstGeom>
            <a:noFill/>
            <a:ln w="9525">
              <a:noFill/>
              <a:miter lim="800000"/>
              <a:headEnd/>
              <a:tailEnd/>
            </a:ln>
          </p:spPr>
          <p:txBody>
            <a:bodyPr wrap="none" lIns="0" tIns="0" rIns="0" bIns="0">
              <a:spAutoFit/>
            </a:bodyPr>
            <a:lstStyle/>
            <a:p>
              <a:pPr>
                <a:defRPr/>
              </a:pPr>
              <a:r>
                <a:rPr lang="en-US" sz="1000">
                  <a:solidFill>
                    <a:srgbClr val="000000"/>
                  </a:solidFill>
                  <a:latin typeface="+mj-lt"/>
                </a:rPr>
                <a:t>  (5)</a:t>
              </a:r>
              <a:endParaRPr lang="en-US" b="1">
                <a:latin typeface="+mj-lt"/>
              </a:endParaRPr>
            </a:p>
          </p:txBody>
        </p:sp>
        <p:sp>
          <p:nvSpPr>
            <p:cNvPr id="20572" name="Rectangle 91" descr="Dark downward diagonal"/>
            <p:cNvSpPr>
              <a:spLocks noChangeArrowheads="1"/>
            </p:cNvSpPr>
            <p:nvPr/>
          </p:nvSpPr>
          <p:spPr bwMode="auto">
            <a:xfrm>
              <a:off x="5715000" y="5842000"/>
              <a:ext cx="133350" cy="120650"/>
            </a:xfrm>
            <a:prstGeom prst="rect">
              <a:avLst/>
            </a:prstGeom>
            <a:solidFill>
              <a:srgbClr val="4BACC6"/>
            </a:solidFill>
            <a:ln w="1651">
              <a:solidFill>
                <a:srgbClr val="000000"/>
              </a:solidFill>
              <a:miter lim="800000"/>
              <a:headEnd/>
              <a:tailEnd/>
            </a:ln>
          </p:spPr>
          <p:txBody>
            <a:bodyPr/>
            <a:lstStyle/>
            <a:p>
              <a:endParaRPr lang="en-US"/>
            </a:p>
          </p:txBody>
        </p:sp>
        <p:sp>
          <p:nvSpPr>
            <p:cNvPr id="198" name="Rectangle 92"/>
            <p:cNvSpPr>
              <a:spLocks noChangeArrowheads="1"/>
            </p:cNvSpPr>
            <p:nvPr/>
          </p:nvSpPr>
          <p:spPr bwMode="auto">
            <a:xfrm>
              <a:off x="5911413" y="5826031"/>
              <a:ext cx="1598615" cy="142408"/>
            </a:xfrm>
            <a:prstGeom prst="rect">
              <a:avLst/>
            </a:prstGeom>
            <a:noFill/>
            <a:ln w="9525">
              <a:noFill/>
              <a:miter lim="800000"/>
              <a:headEnd/>
              <a:tailEnd/>
            </a:ln>
          </p:spPr>
          <p:txBody>
            <a:bodyPr wrap="none" lIns="0" tIns="0" rIns="0" bIns="0">
              <a:spAutoFit/>
            </a:bodyPr>
            <a:lstStyle/>
            <a:p>
              <a:pPr>
                <a:defRPr/>
              </a:pPr>
              <a:r>
                <a:rPr lang="en-US" sz="1000">
                  <a:solidFill>
                    <a:srgbClr val="000000"/>
                  </a:solidFill>
                  <a:latin typeface="+mj-lt"/>
                </a:rPr>
                <a:t>RATES/INDEP RTG BUREAU</a:t>
              </a:r>
              <a:endParaRPr lang="en-US" b="1">
                <a:latin typeface="+mj-lt"/>
              </a:endParaRPr>
            </a:p>
          </p:txBody>
        </p:sp>
        <p:sp>
          <p:nvSpPr>
            <p:cNvPr id="199" name="Rectangle 93"/>
            <p:cNvSpPr>
              <a:spLocks noChangeArrowheads="1"/>
            </p:cNvSpPr>
            <p:nvPr/>
          </p:nvSpPr>
          <p:spPr bwMode="auto">
            <a:xfrm>
              <a:off x="8004732" y="5826031"/>
              <a:ext cx="209920" cy="142408"/>
            </a:xfrm>
            <a:prstGeom prst="rect">
              <a:avLst/>
            </a:prstGeom>
            <a:noFill/>
            <a:ln w="9525">
              <a:noFill/>
              <a:miter lim="800000"/>
              <a:headEnd/>
              <a:tailEnd/>
            </a:ln>
          </p:spPr>
          <p:txBody>
            <a:bodyPr wrap="none" lIns="0" tIns="0" rIns="0" bIns="0">
              <a:spAutoFit/>
            </a:bodyPr>
            <a:lstStyle/>
            <a:p>
              <a:pPr>
                <a:defRPr/>
              </a:pPr>
              <a:r>
                <a:rPr lang="en-US" sz="1000" dirty="0">
                  <a:solidFill>
                    <a:srgbClr val="000000"/>
                  </a:solidFill>
                  <a:latin typeface="+mj-lt"/>
                </a:rPr>
                <a:t>  (4)</a:t>
              </a:r>
              <a:endParaRPr lang="en-US" b="1" dirty="0">
                <a:latin typeface="+mj-lt"/>
              </a:endParaRPr>
            </a:p>
          </p:txBody>
        </p:sp>
        <p:grpSp>
          <p:nvGrpSpPr>
            <p:cNvPr id="3" name="Group 199"/>
            <p:cNvGrpSpPr/>
            <p:nvPr/>
          </p:nvGrpSpPr>
          <p:grpSpPr>
            <a:xfrm>
              <a:off x="603250" y="4378325"/>
              <a:ext cx="2901950" cy="1563688"/>
              <a:chOff x="374650" y="4038600"/>
              <a:chExt cx="2901950" cy="1563688"/>
            </a:xfrm>
            <a:solidFill>
              <a:srgbClr val="4F81BD"/>
            </a:solidFill>
          </p:grpSpPr>
          <p:sp>
            <p:nvSpPr>
              <p:cNvPr id="201" name="Freeform 94"/>
              <p:cNvSpPr>
                <a:spLocks/>
              </p:cNvSpPr>
              <p:nvPr/>
            </p:nvSpPr>
            <p:spPr bwMode="auto">
              <a:xfrm>
                <a:off x="1266825" y="4038600"/>
                <a:ext cx="2009775" cy="1563688"/>
              </a:xfrm>
              <a:custGeom>
                <a:avLst/>
                <a:gdLst>
                  <a:gd name="T0" fmla="*/ 462 w 2530"/>
                  <a:gd name="T1" fmla="*/ 1633 h 1968"/>
                  <a:gd name="T2" fmla="*/ 532 w 2530"/>
                  <a:gd name="T3" fmla="*/ 1604 h 1968"/>
                  <a:gd name="T4" fmla="*/ 589 w 2530"/>
                  <a:gd name="T5" fmla="*/ 1570 h 1968"/>
                  <a:gd name="T6" fmla="*/ 665 w 2530"/>
                  <a:gd name="T7" fmla="*/ 1528 h 1968"/>
                  <a:gd name="T8" fmla="*/ 825 w 2530"/>
                  <a:gd name="T9" fmla="*/ 1443 h 1968"/>
                  <a:gd name="T10" fmla="*/ 924 w 2530"/>
                  <a:gd name="T11" fmla="*/ 1372 h 1968"/>
                  <a:gd name="T12" fmla="*/ 905 w 2530"/>
                  <a:gd name="T13" fmla="*/ 1317 h 1968"/>
                  <a:gd name="T14" fmla="*/ 1014 w 2530"/>
                  <a:gd name="T15" fmla="*/ 1221 h 1968"/>
                  <a:gd name="T16" fmla="*/ 1023 w 2530"/>
                  <a:gd name="T17" fmla="*/ 1355 h 1968"/>
                  <a:gd name="T18" fmla="*/ 1264 w 2530"/>
                  <a:gd name="T19" fmla="*/ 1291 h 1968"/>
                  <a:gd name="T20" fmla="*/ 1547 w 2530"/>
                  <a:gd name="T21" fmla="*/ 1320 h 1968"/>
                  <a:gd name="T22" fmla="*/ 1579 w 2530"/>
                  <a:gd name="T23" fmla="*/ 1333 h 1968"/>
                  <a:gd name="T24" fmla="*/ 1990 w 2530"/>
                  <a:gd name="T25" fmla="*/ 1488 h 1968"/>
                  <a:gd name="T26" fmla="*/ 2085 w 2530"/>
                  <a:gd name="T27" fmla="*/ 1606 h 1968"/>
                  <a:gd name="T28" fmla="*/ 2123 w 2530"/>
                  <a:gd name="T29" fmla="*/ 1696 h 1968"/>
                  <a:gd name="T30" fmla="*/ 2200 w 2530"/>
                  <a:gd name="T31" fmla="*/ 1827 h 1968"/>
                  <a:gd name="T32" fmla="*/ 2478 w 2530"/>
                  <a:gd name="T33" fmla="*/ 1968 h 1968"/>
                  <a:gd name="T34" fmla="*/ 2527 w 2530"/>
                  <a:gd name="T35" fmla="*/ 1823 h 1968"/>
                  <a:gd name="T36" fmla="*/ 2325 w 2530"/>
                  <a:gd name="T37" fmla="*/ 1592 h 1968"/>
                  <a:gd name="T38" fmla="*/ 2210 w 2530"/>
                  <a:gd name="T39" fmla="*/ 1449 h 1968"/>
                  <a:gd name="T40" fmla="*/ 2108 w 2530"/>
                  <a:gd name="T41" fmla="*/ 1434 h 1968"/>
                  <a:gd name="T42" fmla="*/ 2024 w 2530"/>
                  <a:gd name="T43" fmla="*/ 1450 h 1968"/>
                  <a:gd name="T44" fmla="*/ 1890 w 2530"/>
                  <a:gd name="T45" fmla="*/ 1320 h 1968"/>
                  <a:gd name="T46" fmla="*/ 1873 w 2530"/>
                  <a:gd name="T47" fmla="*/ 724 h 1968"/>
                  <a:gd name="T48" fmla="*/ 1683 w 2530"/>
                  <a:gd name="T49" fmla="*/ 257 h 1968"/>
                  <a:gd name="T50" fmla="*/ 947 w 2530"/>
                  <a:gd name="T51" fmla="*/ 0 h 1968"/>
                  <a:gd name="T52" fmla="*/ 251 w 2530"/>
                  <a:gd name="T53" fmla="*/ 161 h 1968"/>
                  <a:gd name="T54" fmla="*/ 369 w 2530"/>
                  <a:gd name="T55" fmla="*/ 368 h 1968"/>
                  <a:gd name="T56" fmla="*/ 157 w 2530"/>
                  <a:gd name="T57" fmla="*/ 445 h 1968"/>
                  <a:gd name="T58" fmla="*/ 308 w 2530"/>
                  <a:gd name="T59" fmla="*/ 652 h 1968"/>
                  <a:gd name="T60" fmla="*/ 487 w 2530"/>
                  <a:gd name="T61" fmla="*/ 731 h 1968"/>
                  <a:gd name="T62" fmla="*/ 365 w 2530"/>
                  <a:gd name="T63" fmla="*/ 758 h 1968"/>
                  <a:gd name="T64" fmla="*/ 174 w 2530"/>
                  <a:gd name="T65" fmla="*/ 825 h 1968"/>
                  <a:gd name="T66" fmla="*/ 110 w 2530"/>
                  <a:gd name="T67" fmla="*/ 999 h 1968"/>
                  <a:gd name="T68" fmla="*/ 112 w 2530"/>
                  <a:gd name="T69" fmla="*/ 1061 h 1968"/>
                  <a:gd name="T70" fmla="*/ 318 w 2530"/>
                  <a:gd name="T71" fmla="*/ 1215 h 1968"/>
                  <a:gd name="T72" fmla="*/ 352 w 2530"/>
                  <a:gd name="T73" fmla="*/ 1304 h 1968"/>
                  <a:gd name="T74" fmla="*/ 384 w 2530"/>
                  <a:gd name="T75" fmla="*/ 1319 h 1968"/>
                  <a:gd name="T76" fmla="*/ 480 w 2530"/>
                  <a:gd name="T77" fmla="*/ 1307 h 1968"/>
                  <a:gd name="T78" fmla="*/ 537 w 2530"/>
                  <a:gd name="T79" fmla="*/ 1354 h 1968"/>
                  <a:gd name="T80" fmla="*/ 579 w 2530"/>
                  <a:gd name="T81" fmla="*/ 1445 h 1968"/>
                  <a:gd name="T82" fmla="*/ 404 w 2530"/>
                  <a:gd name="T83" fmla="*/ 1535 h 1968"/>
                  <a:gd name="T84" fmla="*/ 58 w 2530"/>
                  <a:gd name="T85" fmla="*/ 1646 h 1968"/>
                  <a:gd name="T86" fmla="*/ 17 w 2530"/>
                  <a:gd name="T87" fmla="*/ 1706 h 1968"/>
                  <a:gd name="T88" fmla="*/ 142 w 2530"/>
                  <a:gd name="T89" fmla="*/ 1675 h 1968"/>
                  <a:gd name="T90" fmla="*/ 260 w 2530"/>
                  <a:gd name="T91" fmla="*/ 1683 h 1968"/>
                  <a:gd name="T92" fmla="*/ 346 w 2530"/>
                  <a:gd name="T93" fmla="*/ 1672 h 1968"/>
                  <a:gd name="T94" fmla="*/ 427 w 2530"/>
                  <a:gd name="T95" fmla="*/ 1718 h 19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30"/>
                  <a:gd name="T145" fmla="*/ 0 h 1968"/>
                  <a:gd name="T146" fmla="*/ 2530 w 2530"/>
                  <a:gd name="T147" fmla="*/ 1968 h 19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30" h="1968">
                    <a:moveTo>
                      <a:pt x="417" y="1609"/>
                    </a:moveTo>
                    <a:lnTo>
                      <a:pt x="413" y="1635"/>
                    </a:lnTo>
                    <a:lnTo>
                      <a:pt x="420" y="1637"/>
                    </a:lnTo>
                    <a:lnTo>
                      <a:pt x="462" y="1633"/>
                    </a:lnTo>
                    <a:lnTo>
                      <a:pt x="484" y="1628"/>
                    </a:lnTo>
                    <a:lnTo>
                      <a:pt x="506" y="1613"/>
                    </a:lnTo>
                    <a:lnTo>
                      <a:pt x="523" y="1605"/>
                    </a:lnTo>
                    <a:lnTo>
                      <a:pt x="532" y="1604"/>
                    </a:lnTo>
                    <a:lnTo>
                      <a:pt x="545" y="1587"/>
                    </a:lnTo>
                    <a:lnTo>
                      <a:pt x="560" y="1589"/>
                    </a:lnTo>
                    <a:lnTo>
                      <a:pt x="564" y="1583"/>
                    </a:lnTo>
                    <a:lnTo>
                      <a:pt x="589" y="1570"/>
                    </a:lnTo>
                    <a:lnTo>
                      <a:pt x="621" y="1568"/>
                    </a:lnTo>
                    <a:lnTo>
                      <a:pt x="634" y="1555"/>
                    </a:lnTo>
                    <a:lnTo>
                      <a:pt x="657" y="1537"/>
                    </a:lnTo>
                    <a:lnTo>
                      <a:pt x="665" y="1528"/>
                    </a:lnTo>
                    <a:lnTo>
                      <a:pt x="669" y="1518"/>
                    </a:lnTo>
                    <a:lnTo>
                      <a:pt x="723" y="1479"/>
                    </a:lnTo>
                    <a:lnTo>
                      <a:pt x="756" y="1467"/>
                    </a:lnTo>
                    <a:lnTo>
                      <a:pt x="825" y="1443"/>
                    </a:lnTo>
                    <a:lnTo>
                      <a:pt x="847" y="1434"/>
                    </a:lnTo>
                    <a:lnTo>
                      <a:pt x="876" y="1395"/>
                    </a:lnTo>
                    <a:lnTo>
                      <a:pt x="900" y="1392"/>
                    </a:lnTo>
                    <a:lnTo>
                      <a:pt x="924" y="1372"/>
                    </a:lnTo>
                    <a:lnTo>
                      <a:pt x="925" y="1359"/>
                    </a:lnTo>
                    <a:lnTo>
                      <a:pt x="922" y="1346"/>
                    </a:lnTo>
                    <a:lnTo>
                      <a:pt x="903" y="1342"/>
                    </a:lnTo>
                    <a:lnTo>
                      <a:pt x="905" y="1317"/>
                    </a:lnTo>
                    <a:lnTo>
                      <a:pt x="928" y="1316"/>
                    </a:lnTo>
                    <a:lnTo>
                      <a:pt x="928" y="1304"/>
                    </a:lnTo>
                    <a:lnTo>
                      <a:pt x="962" y="1271"/>
                    </a:lnTo>
                    <a:lnTo>
                      <a:pt x="1014" y="1221"/>
                    </a:lnTo>
                    <a:lnTo>
                      <a:pt x="1044" y="1246"/>
                    </a:lnTo>
                    <a:lnTo>
                      <a:pt x="1030" y="1276"/>
                    </a:lnTo>
                    <a:lnTo>
                      <a:pt x="1011" y="1325"/>
                    </a:lnTo>
                    <a:lnTo>
                      <a:pt x="1023" y="1355"/>
                    </a:lnTo>
                    <a:lnTo>
                      <a:pt x="1081" y="1355"/>
                    </a:lnTo>
                    <a:lnTo>
                      <a:pt x="1187" y="1328"/>
                    </a:lnTo>
                    <a:lnTo>
                      <a:pt x="1215" y="1295"/>
                    </a:lnTo>
                    <a:lnTo>
                      <a:pt x="1264" y="1291"/>
                    </a:lnTo>
                    <a:lnTo>
                      <a:pt x="1337" y="1320"/>
                    </a:lnTo>
                    <a:lnTo>
                      <a:pt x="1382" y="1291"/>
                    </a:lnTo>
                    <a:lnTo>
                      <a:pt x="1453" y="1275"/>
                    </a:lnTo>
                    <a:lnTo>
                      <a:pt x="1547" y="1320"/>
                    </a:lnTo>
                    <a:lnTo>
                      <a:pt x="1528" y="1338"/>
                    </a:lnTo>
                    <a:lnTo>
                      <a:pt x="1544" y="1350"/>
                    </a:lnTo>
                    <a:lnTo>
                      <a:pt x="1554" y="1349"/>
                    </a:lnTo>
                    <a:lnTo>
                      <a:pt x="1579" y="1333"/>
                    </a:lnTo>
                    <a:lnTo>
                      <a:pt x="1679" y="1334"/>
                    </a:lnTo>
                    <a:lnTo>
                      <a:pt x="1793" y="1376"/>
                    </a:lnTo>
                    <a:lnTo>
                      <a:pt x="1793" y="1379"/>
                    </a:lnTo>
                    <a:lnTo>
                      <a:pt x="1990" y="1488"/>
                    </a:lnTo>
                    <a:lnTo>
                      <a:pt x="1986" y="1499"/>
                    </a:lnTo>
                    <a:lnTo>
                      <a:pt x="2079" y="1576"/>
                    </a:lnTo>
                    <a:lnTo>
                      <a:pt x="2078" y="1600"/>
                    </a:lnTo>
                    <a:lnTo>
                      <a:pt x="2085" y="1606"/>
                    </a:lnTo>
                    <a:lnTo>
                      <a:pt x="2094" y="1618"/>
                    </a:lnTo>
                    <a:lnTo>
                      <a:pt x="2097" y="1631"/>
                    </a:lnTo>
                    <a:lnTo>
                      <a:pt x="2103" y="1639"/>
                    </a:lnTo>
                    <a:lnTo>
                      <a:pt x="2123" y="1696"/>
                    </a:lnTo>
                    <a:lnTo>
                      <a:pt x="2187" y="1785"/>
                    </a:lnTo>
                    <a:lnTo>
                      <a:pt x="2201" y="1798"/>
                    </a:lnTo>
                    <a:lnTo>
                      <a:pt x="2212" y="1814"/>
                    </a:lnTo>
                    <a:lnTo>
                      <a:pt x="2200" y="1827"/>
                    </a:lnTo>
                    <a:lnTo>
                      <a:pt x="2231" y="1847"/>
                    </a:lnTo>
                    <a:lnTo>
                      <a:pt x="2244" y="1826"/>
                    </a:lnTo>
                    <a:lnTo>
                      <a:pt x="2258" y="1962"/>
                    </a:lnTo>
                    <a:lnTo>
                      <a:pt x="2478" y="1968"/>
                    </a:lnTo>
                    <a:lnTo>
                      <a:pt x="2527" y="1910"/>
                    </a:lnTo>
                    <a:lnTo>
                      <a:pt x="2520" y="1879"/>
                    </a:lnTo>
                    <a:lnTo>
                      <a:pt x="2530" y="1846"/>
                    </a:lnTo>
                    <a:lnTo>
                      <a:pt x="2527" y="1823"/>
                    </a:lnTo>
                    <a:lnTo>
                      <a:pt x="2461" y="1788"/>
                    </a:lnTo>
                    <a:lnTo>
                      <a:pt x="2426" y="1763"/>
                    </a:lnTo>
                    <a:lnTo>
                      <a:pt x="2376" y="1681"/>
                    </a:lnTo>
                    <a:lnTo>
                      <a:pt x="2325" y="1592"/>
                    </a:lnTo>
                    <a:lnTo>
                      <a:pt x="2315" y="1560"/>
                    </a:lnTo>
                    <a:lnTo>
                      <a:pt x="2252" y="1499"/>
                    </a:lnTo>
                    <a:lnTo>
                      <a:pt x="2207" y="1454"/>
                    </a:lnTo>
                    <a:lnTo>
                      <a:pt x="2210" y="1449"/>
                    </a:lnTo>
                    <a:lnTo>
                      <a:pt x="2180" y="1405"/>
                    </a:lnTo>
                    <a:lnTo>
                      <a:pt x="2164" y="1409"/>
                    </a:lnTo>
                    <a:lnTo>
                      <a:pt x="2124" y="1421"/>
                    </a:lnTo>
                    <a:lnTo>
                      <a:pt x="2108" y="1434"/>
                    </a:lnTo>
                    <a:lnTo>
                      <a:pt x="2104" y="1453"/>
                    </a:lnTo>
                    <a:lnTo>
                      <a:pt x="2097" y="1464"/>
                    </a:lnTo>
                    <a:lnTo>
                      <a:pt x="2030" y="1483"/>
                    </a:lnTo>
                    <a:lnTo>
                      <a:pt x="2024" y="1450"/>
                    </a:lnTo>
                    <a:lnTo>
                      <a:pt x="1957" y="1383"/>
                    </a:lnTo>
                    <a:lnTo>
                      <a:pt x="1922" y="1353"/>
                    </a:lnTo>
                    <a:lnTo>
                      <a:pt x="1932" y="1322"/>
                    </a:lnTo>
                    <a:lnTo>
                      <a:pt x="1890" y="1320"/>
                    </a:lnTo>
                    <a:lnTo>
                      <a:pt x="1836" y="1319"/>
                    </a:lnTo>
                    <a:lnTo>
                      <a:pt x="1800" y="1315"/>
                    </a:lnTo>
                    <a:lnTo>
                      <a:pt x="1820" y="1145"/>
                    </a:lnTo>
                    <a:lnTo>
                      <a:pt x="1873" y="724"/>
                    </a:lnTo>
                    <a:lnTo>
                      <a:pt x="1906" y="447"/>
                    </a:lnTo>
                    <a:lnTo>
                      <a:pt x="1921" y="322"/>
                    </a:lnTo>
                    <a:lnTo>
                      <a:pt x="1781" y="249"/>
                    </a:lnTo>
                    <a:lnTo>
                      <a:pt x="1683" y="257"/>
                    </a:lnTo>
                    <a:lnTo>
                      <a:pt x="1372" y="150"/>
                    </a:lnTo>
                    <a:lnTo>
                      <a:pt x="1245" y="147"/>
                    </a:lnTo>
                    <a:lnTo>
                      <a:pt x="1212" y="98"/>
                    </a:lnTo>
                    <a:lnTo>
                      <a:pt x="947" y="0"/>
                    </a:lnTo>
                    <a:lnTo>
                      <a:pt x="794" y="30"/>
                    </a:lnTo>
                    <a:lnTo>
                      <a:pt x="567" y="57"/>
                    </a:lnTo>
                    <a:lnTo>
                      <a:pt x="407" y="173"/>
                    </a:lnTo>
                    <a:lnTo>
                      <a:pt x="251" y="161"/>
                    </a:lnTo>
                    <a:lnTo>
                      <a:pt x="193" y="214"/>
                    </a:lnTo>
                    <a:lnTo>
                      <a:pt x="278" y="263"/>
                    </a:lnTo>
                    <a:lnTo>
                      <a:pt x="356" y="326"/>
                    </a:lnTo>
                    <a:lnTo>
                      <a:pt x="369" y="368"/>
                    </a:lnTo>
                    <a:lnTo>
                      <a:pt x="433" y="410"/>
                    </a:lnTo>
                    <a:lnTo>
                      <a:pt x="372" y="432"/>
                    </a:lnTo>
                    <a:lnTo>
                      <a:pt x="317" y="423"/>
                    </a:lnTo>
                    <a:lnTo>
                      <a:pt x="157" y="445"/>
                    </a:lnTo>
                    <a:lnTo>
                      <a:pt x="62" y="469"/>
                    </a:lnTo>
                    <a:lnTo>
                      <a:pt x="48" y="474"/>
                    </a:lnTo>
                    <a:lnTo>
                      <a:pt x="144" y="631"/>
                    </a:lnTo>
                    <a:lnTo>
                      <a:pt x="308" y="652"/>
                    </a:lnTo>
                    <a:lnTo>
                      <a:pt x="372" y="689"/>
                    </a:lnTo>
                    <a:lnTo>
                      <a:pt x="413" y="668"/>
                    </a:lnTo>
                    <a:lnTo>
                      <a:pt x="489" y="716"/>
                    </a:lnTo>
                    <a:lnTo>
                      <a:pt x="487" y="731"/>
                    </a:lnTo>
                    <a:lnTo>
                      <a:pt x="494" y="760"/>
                    </a:lnTo>
                    <a:lnTo>
                      <a:pt x="419" y="785"/>
                    </a:lnTo>
                    <a:lnTo>
                      <a:pt x="393" y="760"/>
                    </a:lnTo>
                    <a:lnTo>
                      <a:pt x="365" y="758"/>
                    </a:lnTo>
                    <a:lnTo>
                      <a:pt x="362" y="793"/>
                    </a:lnTo>
                    <a:lnTo>
                      <a:pt x="280" y="782"/>
                    </a:lnTo>
                    <a:lnTo>
                      <a:pt x="254" y="775"/>
                    </a:lnTo>
                    <a:lnTo>
                      <a:pt x="174" y="825"/>
                    </a:lnTo>
                    <a:lnTo>
                      <a:pt x="152" y="857"/>
                    </a:lnTo>
                    <a:lnTo>
                      <a:pt x="101" y="882"/>
                    </a:lnTo>
                    <a:lnTo>
                      <a:pt x="77" y="932"/>
                    </a:lnTo>
                    <a:lnTo>
                      <a:pt x="110" y="999"/>
                    </a:lnTo>
                    <a:lnTo>
                      <a:pt x="132" y="1015"/>
                    </a:lnTo>
                    <a:lnTo>
                      <a:pt x="115" y="1042"/>
                    </a:lnTo>
                    <a:lnTo>
                      <a:pt x="104" y="1050"/>
                    </a:lnTo>
                    <a:lnTo>
                      <a:pt x="112" y="1061"/>
                    </a:lnTo>
                    <a:lnTo>
                      <a:pt x="186" y="1162"/>
                    </a:lnTo>
                    <a:lnTo>
                      <a:pt x="320" y="1169"/>
                    </a:lnTo>
                    <a:lnTo>
                      <a:pt x="330" y="1208"/>
                    </a:lnTo>
                    <a:lnTo>
                      <a:pt x="318" y="1215"/>
                    </a:lnTo>
                    <a:lnTo>
                      <a:pt x="321" y="1276"/>
                    </a:lnTo>
                    <a:lnTo>
                      <a:pt x="292" y="1284"/>
                    </a:lnTo>
                    <a:lnTo>
                      <a:pt x="324" y="1312"/>
                    </a:lnTo>
                    <a:lnTo>
                      <a:pt x="352" y="1304"/>
                    </a:lnTo>
                    <a:lnTo>
                      <a:pt x="360" y="1303"/>
                    </a:lnTo>
                    <a:lnTo>
                      <a:pt x="360" y="1316"/>
                    </a:lnTo>
                    <a:lnTo>
                      <a:pt x="378" y="1320"/>
                    </a:lnTo>
                    <a:lnTo>
                      <a:pt x="384" y="1319"/>
                    </a:lnTo>
                    <a:lnTo>
                      <a:pt x="409" y="1290"/>
                    </a:lnTo>
                    <a:lnTo>
                      <a:pt x="436" y="1300"/>
                    </a:lnTo>
                    <a:lnTo>
                      <a:pt x="454" y="1309"/>
                    </a:lnTo>
                    <a:lnTo>
                      <a:pt x="480" y="1307"/>
                    </a:lnTo>
                    <a:lnTo>
                      <a:pt x="502" y="1354"/>
                    </a:lnTo>
                    <a:lnTo>
                      <a:pt x="506" y="1358"/>
                    </a:lnTo>
                    <a:lnTo>
                      <a:pt x="521" y="1359"/>
                    </a:lnTo>
                    <a:lnTo>
                      <a:pt x="537" y="1354"/>
                    </a:lnTo>
                    <a:lnTo>
                      <a:pt x="538" y="1350"/>
                    </a:lnTo>
                    <a:lnTo>
                      <a:pt x="577" y="1351"/>
                    </a:lnTo>
                    <a:lnTo>
                      <a:pt x="598" y="1383"/>
                    </a:lnTo>
                    <a:lnTo>
                      <a:pt x="579" y="1445"/>
                    </a:lnTo>
                    <a:lnTo>
                      <a:pt x="497" y="1503"/>
                    </a:lnTo>
                    <a:lnTo>
                      <a:pt x="487" y="1505"/>
                    </a:lnTo>
                    <a:lnTo>
                      <a:pt x="459" y="1517"/>
                    </a:lnTo>
                    <a:lnTo>
                      <a:pt x="404" y="1535"/>
                    </a:lnTo>
                    <a:lnTo>
                      <a:pt x="253" y="1579"/>
                    </a:lnTo>
                    <a:lnTo>
                      <a:pt x="205" y="1605"/>
                    </a:lnTo>
                    <a:lnTo>
                      <a:pt x="128" y="1641"/>
                    </a:lnTo>
                    <a:lnTo>
                      <a:pt x="58" y="1646"/>
                    </a:lnTo>
                    <a:lnTo>
                      <a:pt x="35" y="1651"/>
                    </a:lnTo>
                    <a:lnTo>
                      <a:pt x="4" y="1674"/>
                    </a:lnTo>
                    <a:lnTo>
                      <a:pt x="0" y="1681"/>
                    </a:lnTo>
                    <a:lnTo>
                      <a:pt x="17" y="1706"/>
                    </a:lnTo>
                    <a:lnTo>
                      <a:pt x="33" y="1708"/>
                    </a:lnTo>
                    <a:lnTo>
                      <a:pt x="62" y="1692"/>
                    </a:lnTo>
                    <a:lnTo>
                      <a:pt x="141" y="1700"/>
                    </a:lnTo>
                    <a:lnTo>
                      <a:pt x="142" y="1675"/>
                    </a:lnTo>
                    <a:lnTo>
                      <a:pt x="183" y="1675"/>
                    </a:lnTo>
                    <a:lnTo>
                      <a:pt x="181" y="1714"/>
                    </a:lnTo>
                    <a:lnTo>
                      <a:pt x="232" y="1706"/>
                    </a:lnTo>
                    <a:lnTo>
                      <a:pt x="260" y="1683"/>
                    </a:lnTo>
                    <a:lnTo>
                      <a:pt x="296" y="1647"/>
                    </a:lnTo>
                    <a:lnTo>
                      <a:pt x="311" y="1643"/>
                    </a:lnTo>
                    <a:lnTo>
                      <a:pt x="310" y="1679"/>
                    </a:lnTo>
                    <a:lnTo>
                      <a:pt x="346" y="1672"/>
                    </a:lnTo>
                    <a:lnTo>
                      <a:pt x="347" y="1714"/>
                    </a:lnTo>
                    <a:lnTo>
                      <a:pt x="400" y="1702"/>
                    </a:lnTo>
                    <a:lnTo>
                      <a:pt x="417" y="1724"/>
                    </a:lnTo>
                    <a:lnTo>
                      <a:pt x="427" y="1718"/>
                    </a:lnTo>
                    <a:lnTo>
                      <a:pt x="417" y="1671"/>
                    </a:lnTo>
                    <a:lnTo>
                      <a:pt x="378" y="1647"/>
                    </a:lnTo>
                    <a:lnTo>
                      <a:pt x="417" y="1609"/>
                    </a:lnTo>
                    <a:close/>
                  </a:path>
                </a:pathLst>
              </a:custGeom>
              <a:grpFill/>
              <a:ln w="1651">
                <a:solidFill>
                  <a:srgbClr val="000000"/>
                </a:solidFill>
                <a:round/>
                <a:headEnd/>
                <a:tailEnd/>
              </a:ln>
            </p:spPr>
            <p:txBody>
              <a:bodyPr/>
              <a:lstStyle/>
              <a:p>
                <a:pPr>
                  <a:defRPr/>
                </a:pPr>
                <a:endParaRPr lang="en-US"/>
              </a:p>
            </p:txBody>
          </p:sp>
          <p:sp>
            <p:nvSpPr>
              <p:cNvPr id="202" name="Freeform 95"/>
              <p:cNvSpPr>
                <a:spLocks/>
              </p:cNvSpPr>
              <p:nvPr/>
            </p:nvSpPr>
            <p:spPr bwMode="auto">
              <a:xfrm>
                <a:off x="1874838" y="5176838"/>
                <a:ext cx="200025" cy="177800"/>
              </a:xfrm>
              <a:custGeom>
                <a:avLst/>
                <a:gdLst>
                  <a:gd name="T0" fmla="*/ 10 w 252"/>
                  <a:gd name="T1" fmla="*/ 129 h 225"/>
                  <a:gd name="T2" fmla="*/ 26 w 252"/>
                  <a:gd name="T3" fmla="*/ 143 h 225"/>
                  <a:gd name="T4" fmla="*/ 25 w 252"/>
                  <a:gd name="T5" fmla="*/ 196 h 225"/>
                  <a:gd name="T6" fmla="*/ 0 w 252"/>
                  <a:gd name="T7" fmla="*/ 214 h 225"/>
                  <a:gd name="T8" fmla="*/ 6 w 252"/>
                  <a:gd name="T9" fmla="*/ 225 h 225"/>
                  <a:gd name="T10" fmla="*/ 67 w 252"/>
                  <a:gd name="T11" fmla="*/ 222 h 225"/>
                  <a:gd name="T12" fmla="*/ 79 w 252"/>
                  <a:gd name="T13" fmla="*/ 212 h 225"/>
                  <a:gd name="T14" fmla="*/ 79 w 252"/>
                  <a:gd name="T15" fmla="*/ 201 h 225"/>
                  <a:gd name="T16" fmla="*/ 186 w 252"/>
                  <a:gd name="T17" fmla="*/ 143 h 225"/>
                  <a:gd name="T18" fmla="*/ 198 w 252"/>
                  <a:gd name="T19" fmla="*/ 151 h 225"/>
                  <a:gd name="T20" fmla="*/ 217 w 252"/>
                  <a:gd name="T21" fmla="*/ 126 h 225"/>
                  <a:gd name="T22" fmla="*/ 207 w 252"/>
                  <a:gd name="T23" fmla="*/ 76 h 225"/>
                  <a:gd name="T24" fmla="*/ 240 w 252"/>
                  <a:gd name="T25" fmla="*/ 74 h 225"/>
                  <a:gd name="T26" fmla="*/ 252 w 252"/>
                  <a:gd name="T27" fmla="*/ 68 h 225"/>
                  <a:gd name="T28" fmla="*/ 252 w 252"/>
                  <a:gd name="T29" fmla="*/ 46 h 225"/>
                  <a:gd name="T30" fmla="*/ 236 w 252"/>
                  <a:gd name="T31" fmla="*/ 47 h 225"/>
                  <a:gd name="T32" fmla="*/ 224 w 252"/>
                  <a:gd name="T33" fmla="*/ 34 h 225"/>
                  <a:gd name="T34" fmla="*/ 231 w 252"/>
                  <a:gd name="T35" fmla="*/ 25 h 225"/>
                  <a:gd name="T36" fmla="*/ 210 w 252"/>
                  <a:gd name="T37" fmla="*/ 0 h 225"/>
                  <a:gd name="T38" fmla="*/ 25 w 252"/>
                  <a:gd name="T39" fmla="*/ 108 h 225"/>
                  <a:gd name="T40" fmla="*/ 10 w 252"/>
                  <a:gd name="T41" fmla="*/ 129 h 2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2"/>
                  <a:gd name="T64" fmla="*/ 0 h 225"/>
                  <a:gd name="T65" fmla="*/ 252 w 252"/>
                  <a:gd name="T66" fmla="*/ 225 h 2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2" h="225">
                    <a:moveTo>
                      <a:pt x="10" y="129"/>
                    </a:moveTo>
                    <a:lnTo>
                      <a:pt x="26" y="143"/>
                    </a:lnTo>
                    <a:lnTo>
                      <a:pt x="25" y="196"/>
                    </a:lnTo>
                    <a:lnTo>
                      <a:pt x="0" y="214"/>
                    </a:lnTo>
                    <a:lnTo>
                      <a:pt x="6" y="225"/>
                    </a:lnTo>
                    <a:lnTo>
                      <a:pt x="67" y="222"/>
                    </a:lnTo>
                    <a:lnTo>
                      <a:pt x="79" y="212"/>
                    </a:lnTo>
                    <a:lnTo>
                      <a:pt x="79" y="201"/>
                    </a:lnTo>
                    <a:lnTo>
                      <a:pt x="186" y="143"/>
                    </a:lnTo>
                    <a:lnTo>
                      <a:pt x="198" y="151"/>
                    </a:lnTo>
                    <a:lnTo>
                      <a:pt x="217" y="126"/>
                    </a:lnTo>
                    <a:lnTo>
                      <a:pt x="207" y="76"/>
                    </a:lnTo>
                    <a:lnTo>
                      <a:pt x="240" y="74"/>
                    </a:lnTo>
                    <a:lnTo>
                      <a:pt x="252" y="68"/>
                    </a:lnTo>
                    <a:lnTo>
                      <a:pt x="252" y="46"/>
                    </a:lnTo>
                    <a:lnTo>
                      <a:pt x="236" y="47"/>
                    </a:lnTo>
                    <a:lnTo>
                      <a:pt x="224" y="34"/>
                    </a:lnTo>
                    <a:lnTo>
                      <a:pt x="231" y="25"/>
                    </a:lnTo>
                    <a:lnTo>
                      <a:pt x="210" y="0"/>
                    </a:lnTo>
                    <a:lnTo>
                      <a:pt x="25" y="108"/>
                    </a:lnTo>
                    <a:lnTo>
                      <a:pt x="10" y="129"/>
                    </a:lnTo>
                    <a:close/>
                  </a:path>
                </a:pathLst>
              </a:custGeom>
              <a:grpFill/>
              <a:ln w="1651">
                <a:solidFill>
                  <a:srgbClr val="000000"/>
                </a:solidFill>
                <a:round/>
                <a:headEnd/>
                <a:tailEnd/>
              </a:ln>
            </p:spPr>
            <p:txBody>
              <a:bodyPr/>
              <a:lstStyle/>
              <a:p>
                <a:pPr>
                  <a:defRPr/>
                </a:pPr>
                <a:endParaRPr lang="en-US"/>
              </a:p>
            </p:txBody>
          </p:sp>
          <p:sp>
            <p:nvSpPr>
              <p:cNvPr id="203" name="Freeform 96"/>
              <p:cNvSpPr>
                <a:spLocks/>
              </p:cNvSpPr>
              <p:nvPr/>
            </p:nvSpPr>
            <p:spPr bwMode="auto">
              <a:xfrm>
                <a:off x="990600" y="5424488"/>
                <a:ext cx="290513" cy="95250"/>
              </a:xfrm>
              <a:custGeom>
                <a:avLst/>
                <a:gdLst>
                  <a:gd name="T0" fmla="*/ 252 w 367"/>
                  <a:gd name="T1" fmla="*/ 22 h 118"/>
                  <a:gd name="T2" fmla="*/ 246 w 367"/>
                  <a:gd name="T3" fmla="*/ 20 h 118"/>
                  <a:gd name="T4" fmla="*/ 210 w 367"/>
                  <a:gd name="T5" fmla="*/ 13 h 118"/>
                  <a:gd name="T6" fmla="*/ 184 w 367"/>
                  <a:gd name="T7" fmla="*/ 20 h 118"/>
                  <a:gd name="T8" fmla="*/ 181 w 367"/>
                  <a:gd name="T9" fmla="*/ 24 h 118"/>
                  <a:gd name="T10" fmla="*/ 178 w 367"/>
                  <a:gd name="T11" fmla="*/ 25 h 118"/>
                  <a:gd name="T12" fmla="*/ 175 w 367"/>
                  <a:gd name="T13" fmla="*/ 29 h 118"/>
                  <a:gd name="T14" fmla="*/ 176 w 367"/>
                  <a:gd name="T15" fmla="*/ 35 h 118"/>
                  <a:gd name="T16" fmla="*/ 181 w 367"/>
                  <a:gd name="T17" fmla="*/ 38 h 118"/>
                  <a:gd name="T18" fmla="*/ 179 w 367"/>
                  <a:gd name="T19" fmla="*/ 45 h 118"/>
                  <a:gd name="T20" fmla="*/ 176 w 367"/>
                  <a:gd name="T21" fmla="*/ 49 h 118"/>
                  <a:gd name="T22" fmla="*/ 172 w 367"/>
                  <a:gd name="T23" fmla="*/ 49 h 118"/>
                  <a:gd name="T24" fmla="*/ 171 w 367"/>
                  <a:gd name="T25" fmla="*/ 58 h 118"/>
                  <a:gd name="T26" fmla="*/ 163 w 367"/>
                  <a:gd name="T27" fmla="*/ 60 h 118"/>
                  <a:gd name="T28" fmla="*/ 160 w 367"/>
                  <a:gd name="T29" fmla="*/ 59 h 118"/>
                  <a:gd name="T30" fmla="*/ 155 w 367"/>
                  <a:gd name="T31" fmla="*/ 63 h 118"/>
                  <a:gd name="T32" fmla="*/ 147 w 367"/>
                  <a:gd name="T33" fmla="*/ 62 h 118"/>
                  <a:gd name="T34" fmla="*/ 136 w 367"/>
                  <a:gd name="T35" fmla="*/ 66 h 118"/>
                  <a:gd name="T36" fmla="*/ 128 w 367"/>
                  <a:gd name="T37" fmla="*/ 64 h 118"/>
                  <a:gd name="T38" fmla="*/ 133 w 367"/>
                  <a:gd name="T39" fmla="*/ 62 h 118"/>
                  <a:gd name="T40" fmla="*/ 136 w 367"/>
                  <a:gd name="T41" fmla="*/ 55 h 118"/>
                  <a:gd name="T42" fmla="*/ 133 w 367"/>
                  <a:gd name="T43" fmla="*/ 51 h 118"/>
                  <a:gd name="T44" fmla="*/ 118 w 367"/>
                  <a:gd name="T45" fmla="*/ 43 h 118"/>
                  <a:gd name="T46" fmla="*/ 102 w 367"/>
                  <a:gd name="T47" fmla="*/ 41 h 118"/>
                  <a:gd name="T48" fmla="*/ 85 w 367"/>
                  <a:gd name="T49" fmla="*/ 47 h 118"/>
                  <a:gd name="T50" fmla="*/ 75 w 367"/>
                  <a:gd name="T51" fmla="*/ 62 h 118"/>
                  <a:gd name="T52" fmla="*/ 61 w 367"/>
                  <a:gd name="T53" fmla="*/ 64 h 118"/>
                  <a:gd name="T54" fmla="*/ 45 w 367"/>
                  <a:gd name="T55" fmla="*/ 74 h 118"/>
                  <a:gd name="T56" fmla="*/ 41 w 367"/>
                  <a:gd name="T57" fmla="*/ 79 h 118"/>
                  <a:gd name="T58" fmla="*/ 13 w 367"/>
                  <a:gd name="T59" fmla="*/ 93 h 118"/>
                  <a:gd name="T60" fmla="*/ 8 w 367"/>
                  <a:gd name="T61" fmla="*/ 99 h 118"/>
                  <a:gd name="T62" fmla="*/ 2 w 367"/>
                  <a:gd name="T63" fmla="*/ 109 h 118"/>
                  <a:gd name="T64" fmla="*/ 0 w 367"/>
                  <a:gd name="T65" fmla="*/ 117 h 118"/>
                  <a:gd name="T66" fmla="*/ 9 w 367"/>
                  <a:gd name="T67" fmla="*/ 118 h 118"/>
                  <a:gd name="T68" fmla="*/ 38 w 367"/>
                  <a:gd name="T69" fmla="*/ 109 h 118"/>
                  <a:gd name="T70" fmla="*/ 44 w 367"/>
                  <a:gd name="T71" fmla="*/ 110 h 118"/>
                  <a:gd name="T72" fmla="*/ 60 w 367"/>
                  <a:gd name="T73" fmla="*/ 104 h 118"/>
                  <a:gd name="T74" fmla="*/ 69 w 367"/>
                  <a:gd name="T75" fmla="*/ 108 h 118"/>
                  <a:gd name="T76" fmla="*/ 77 w 367"/>
                  <a:gd name="T77" fmla="*/ 104 h 118"/>
                  <a:gd name="T78" fmla="*/ 79 w 367"/>
                  <a:gd name="T79" fmla="*/ 93 h 118"/>
                  <a:gd name="T80" fmla="*/ 92 w 367"/>
                  <a:gd name="T81" fmla="*/ 88 h 118"/>
                  <a:gd name="T82" fmla="*/ 107 w 367"/>
                  <a:gd name="T83" fmla="*/ 83 h 118"/>
                  <a:gd name="T84" fmla="*/ 124 w 367"/>
                  <a:gd name="T85" fmla="*/ 91 h 118"/>
                  <a:gd name="T86" fmla="*/ 143 w 367"/>
                  <a:gd name="T87" fmla="*/ 91 h 118"/>
                  <a:gd name="T88" fmla="*/ 173 w 367"/>
                  <a:gd name="T89" fmla="*/ 80 h 118"/>
                  <a:gd name="T90" fmla="*/ 203 w 367"/>
                  <a:gd name="T91" fmla="*/ 83 h 118"/>
                  <a:gd name="T92" fmla="*/ 214 w 367"/>
                  <a:gd name="T93" fmla="*/ 77 h 118"/>
                  <a:gd name="T94" fmla="*/ 232 w 367"/>
                  <a:gd name="T95" fmla="*/ 66 h 118"/>
                  <a:gd name="T96" fmla="*/ 258 w 367"/>
                  <a:gd name="T97" fmla="*/ 56 h 118"/>
                  <a:gd name="T98" fmla="*/ 270 w 367"/>
                  <a:gd name="T99" fmla="*/ 50 h 118"/>
                  <a:gd name="T100" fmla="*/ 268 w 367"/>
                  <a:gd name="T101" fmla="*/ 39 h 118"/>
                  <a:gd name="T102" fmla="*/ 345 w 367"/>
                  <a:gd name="T103" fmla="*/ 41 h 118"/>
                  <a:gd name="T104" fmla="*/ 367 w 367"/>
                  <a:gd name="T105" fmla="*/ 26 h 118"/>
                  <a:gd name="T106" fmla="*/ 367 w 367"/>
                  <a:gd name="T107" fmla="*/ 21 h 118"/>
                  <a:gd name="T108" fmla="*/ 358 w 367"/>
                  <a:gd name="T109" fmla="*/ 16 h 118"/>
                  <a:gd name="T110" fmla="*/ 307 w 367"/>
                  <a:gd name="T111" fmla="*/ 0 h 118"/>
                  <a:gd name="T112" fmla="*/ 274 w 367"/>
                  <a:gd name="T113" fmla="*/ 3 h 118"/>
                  <a:gd name="T114" fmla="*/ 259 w 367"/>
                  <a:gd name="T115" fmla="*/ 9 h 118"/>
                  <a:gd name="T116" fmla="*/ 252 w 367"/>
                  <a:gd name="T117" fmla="*/ 22 h 1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7"/>
                  <a:gd name="T178" fmla="*/ 0 h 118"/>
                  <a:gd name="T179" fmla="*/ 367 w 367"/>
                  <a:gd name="T180" fmla="*/ 118 h 1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7" h="118">
                    <a:moveTo>
                      <a:pt x="252" y="22"/>
                    </a:moveTo>
                    <a:lnTo>
                      <a:pt x="246" y="20"/>
                    </a:lnTo>
                    <a:lnTo>
                      <a:pt x="210" y="13"/>
                    </a:lnTo>
                    <a:lnTo>
                      <a:pt x="184" y="20"/>
                    </a:lnTo>
                    <a:lnTo>
                      <a:pt x="181" y="24"/>
                    </a:lnTo>
                    <a:lnTo>
                      <a:pt x="178" y="25"/>
                    </a:lnTo>
                    <a:lnTo>
                      <a:pt x="175" y="29"/>
                    </a:lnTo>
                    <a:lnTo>
                      <a:pt x="176" y="35"/>
                    </a:lnTo>
                    <a:lnTo>
                      <a:pt x="181" y="38"/>
                    </a:lnTo>
                    <a:lnTo>
                      <a:pt x="179" y="45"/>
                    </a:lnTo>
                    <a:lnTo>
                      <a:pt x="176" y="49"/>
                    </a:lnTo>
                    <a:lnTo>
                      <a:pt x="172" y="49"/>
                    </a:lnTo>
                    <a:lnTo>
                      <a:pt x="171" y="58"/>
                    </a:lnTo>
                    <a:lnTo>
                      <a:pt x="163" y="60"/>
                    </a:lnTo>
                    <a:lnTo>
                      <a:pt x="160" y="59"/>
                    </a:lnTo>
                    <a:lnTo>
                      <a:pt x="155" y="63"/>
                    </a:lnTo>
                    <a:lnTo>
                      <a:pt x="147" y="62"/>
                    </a:lnTo>
                    <a:lnTo>
                      <a:pt x="136" y="66"/>
                    </a:lnTo>
                    <a:lnTo>
                      <a:pt x="128" y="64"/>
                    </a:lnTo>
                    <a:lnTo>
                      <a:pt x="133" y="62"/>
                    </a:lnTo>
                    <a:lnTo>
                      <a:pt x="136" y="55"/>
                    </a:lnTo>
                    <a:lnTo>
                      <a:pt x="133" y="51"/>
                    </a:lnTo>
                    <a:lnTo>
                      <a:pt x="118" y="43"/>
                    </a:lnTo>
                    <a:lnTo>
                      <a:pt x="102" y="41"/>
                    </a:lnTo>
                    <a:lnTo>
                      <a:pt x="85" y="47"/>
                    </a:lnTo>
                    <a:lnTo>
                      <a:pt x="75" y="62"/>
                    </a:lnTo>
                    <a:lnTo>
                      <a:pt x="61" y="64"/>
                    </a:lnTo>
                    <a:lnTo>
                      <a:pt x="45" y="74"/>
                    </a:lnTo>
                    <a:lnTo>
                      <a:pt x="41" y="79"/>
                    </a:lnTo>
                    <a:lnTo>
                      <a:pt x="13" y="93"/>
                    </a:lnTo>
                    <a:lnTo>
                      <a:pt x="8" y="99"/>
                    </a:lnTo>
                    <a:lnTo>
                      <a:pt x="2" y="109"/>
                    </a:lnTo>
                    <a:lnTo>
                      <a:pt x="0" y="117"/>
                    </a:lnTo>
                    <a:lnTo>
                      <a:pt x="9" y="118"/>
                    </a:lnTo>
                    <a:lnTo>
                      <a:pt x="38" y="109"/>
                    </a:lnTo>
                    <a:lnTo>
                      <a:pt x="44" y="110"/>
                    </a:lnTo>
                    <a:lnTo>
                      <a:pt x="60" y="104"/>
                    </a:lnTo>
                    <a:lnTo>
                      <a:pt x="69" y="108"/>
                    </a:lnTo>
                    <a:lnTo>
                      <a:pt x="77" y="104"/>
                    </a:lnTo>
                    <a:lnTo>
                      <a:pt x="79" y="93"/>
                    </a:lnTo>
                    <a:lnTo>
                      <a:pt x="92" y="88"/>
                    </a:lnTo>
                    <a:lnTo>
                      <a:pt x="107" y="83"/>
                    </a:lnTo>
                    <a:lnTo>
                      <a:pt x="124" y="91"/>
                    </a:lnTo>
                    <a:lnTo>
                      <a:pt x="143" y="91"/>
                    </a:lnTo>
                    <a:lnTo>
                      <a:pt x="173" y="80"/>
                    </a:lnTo>
                    <a:lnTo>
                      <a:pt x="203" y="83"/>
                    </a:lnTo>
                    <a:lnTo>
                      <a:pt x="214" y="77"/>
                    </a:lnTo>
                    <a:lnTo>
                      <a:pt x="232" y="66"/>
                    </a:lnTo>
                    <a:lnTo>
                      <a:pt x="258" y="56"/>
                    </a:lnTo>
                    <a:lnTo>
                      <a:pt x="270" y="50"/>
                    </a:lnTo>
                    <a:lnTo>
                      <a:pt x="268" y="39"/>
                    </a:lnTo>
                    <a:lnTo>
                      <a:pt x="345" y="41"/>
                    </a:lnTo>
                    <a:lnTo>
                      <a:pt x="367" y="26"/>
                    </a:lnTo>
                    <a:lnTo>
                      <a:pt x="367" y="21"/>
                    </a:lnTo>
                    <a:lnTo>
                      <a:pt x="358" y="16"/>
                    </a:lnTo>
                    <a:lnTo>
                      <a:pt x="307" y="0"/>
                    </a:lnTo>
                    <a:lnTo>
                      <a:pt x="274" y="3"/>
                    </a:lnTo>
                    <a:lnTo>
                      <a:pt x="259" y="9"/>
                    </a:lnTo>
                    <a:lnTo>
                      <a:pt x="252" y="22"/>
                    </a:lnTo>
                    <a:close/>
                  </a:path>
                </a:pathLst>
              </a:custGeom>
              <a:grpFill/>
              <a:ln w="1651">
                <a:solidFill>
                  <a:srgbClr val="000000"/>
                </a:solidFill>
                <a:round/>
                <a:headEnd/>
                <a:tailEnd/>
              </a:ln>
            </p:spPr>
            <p:txBody>
              <a:bodyPr/>
              <a:lstStyle/>
              <a:p>
                <a:pPr>
                  <a:defRPr/>
                </a:pPr>
                <a:endParaRPr lang="en-US"/>
              </a:p>
            </p:txBody>
          </p:sp>
          <p:sp>
            <p:nvSpPr>
              <p:cNvPr id="204" name="Freeform 97"/>
              <p:cNvSpPr>
                <a:spLocks/>
              </p:cNvSpPr>
              <p:nvPr/>
            </p:nvSpPr>
            <p:spPr bwMode="auto">
              <a:xfrm>
                <a:off x="1063625" y="4573588"/>
                <a:ext cx="173038" cy="101600"/>
              </a:xfrm>
              <a:custGeom>
                <a:avLst/>
                <a:gdLst>
                  <a:gd name="T0" fmla="*/ 0 w 219"/>
                  <a:gd name="T1" fmla="*/ 49 h 127"/>
                  <a:gd name="T2" fmla="*/ 18 w 219"/>
                  <a:gd name="T3" fmla="*/ 0 h 127"/>
                  <a:gd name="T4" fmla="*/ 133 w 219"/>
                  <a:gd name="T5" fmla="*/ 46 h 127"/>
                  <a:gd name="T6" fmla="*/ 219 w 219"/>
                  <a:gd name="T7" fmla="*/ 95 h 127"/>
                  <a:gd name="T8" fmla="*/ 195 w 219"/>
                  <a:gd name="T9" fmla="*/ 126 h 127"/>
                  <a:gd name="T10" fmla="*/ 143 w 219"/>
                  <a:gd name="T11" fmla="*/ 127 h 127"/>
                  <a:gd name="T12" fmla="*/ 0 w 219"/>
                  <a:gd name="T13" fmla="*/ 49 h 127"/>
                  <a:gd name="T14" fmla="*/ 0 60000 65536"/>
                  <a:gd name="T15" fmla="*/ 0 60000 65536"/>
                  <a:gd name="T16" fmla="*/ 0 60000 65536"/>
                  <a:gd name="T17" fmla="*/ 0 60000 65536"/>
                  <a:gd name="T18" fmla="*/ 0 60000 65536"/>
                  <a:gd name="T19" fmla="*/ 0 60000 65536"/>
                  <a:gd name="T20" fmla="*/ 0 60000 65536"/>
                  <a:gd name="T21" fmla="*/ 0 w 219"/>
                  <a:gd name="T22" fmla="*/ 0 h 127"/>
                  <a:gd name="T23" fmla="*/ 219 w 219"/>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127">
                    <a:moveTo>
                      <a:pt x="0" y="49"/>
                    </a:moveTo>
                    <a:lnTo>
                      <a:pt x="18" y="0"/>
                    </a:lnTo>
                    <a:lnTo>
                      <a:pt x="133" y="46"/>
                    </a:lnTo>
                    <a:lnTo>
                      <a:pt x="219" y="95"/>
                    </a:lnTo>
                    <a:lnTo>
                      <a:pt x="195" y="126"/>
                    </a:lnTo>
                    <a:lnTo>
                      <a:pt x="143" y="127"/>
                    </a:lnTo>
                    <a:lnTo>
                      <a:pt x="0" y="49"/>
                    </a:lnTo>
                    <a:close/>
                  </a:path>
                </a:pathLst>
              </a:custGeom>
              <a:grpFill/>
              <a:ln w="1651">
                <a:solidFill>
                  <a:srgbClr val="000000"/>
                </a:solidFill>
                <a:round/>
                <a:headEnd/>
                <a:tailEnd/>
              </a:ln>
            </p:spPr>
            <p:txBody>
              <a:bodyPr/>
              <a:lstStyle/>
              <a:p>
                <a:pPr>
                  <a:defRPr/>
                </a:pPr>
                <a:endParaRPr lang="en-US"/>
              </a:p>
            </p:txBody>
          </p:sp>
          <p:sp>
            <p:nvSpPr>
              <p:cNvPr id="205" name="Freeform 98"/>
              <p:cNvSpPr>
                <a:spLocks/>
              </p:cNvSpPr>
              <p:nvPr/>
            </p:nvSpPr>
            <p:spPr bwMode="auto">
              <a:xfrm>
                <a:off x="460375" y="5473701"/>
                <a:ext cx="315913" cy="58737"/>
              </a:xfrm>
              <a:custGeom>
                <a:avLst/>
                <a:gdLst>
                  <a:gd name="T0" fmla="*/ 0 w 397"/>
                  <a:gd name="T1" fmla="*/ 35 h 75"/>
                  <a:gd name="T2" fmla="*/ 25 w 397"/>
                  <a:gd name="T3" fmla="*/ 48 h 75"/>
                  <a:gd name="T4" fmla="*/ 81 w 397"/>
                  <a:gd name="T5" fmla="*/ 61 h 75"/>
                  <a:gd name="T6" fmla="*/ 90 w 397"/>
                  <a:gd name="T7" fmla="*/ 66 h 75"/>
                  <a:gd name="T8" fmla="*/ 112 w 397"/>
                  <a:gd name="T9" fmla="*/ 61 h 75"/>
                  <a:gd name="T10" fmla="*/ 141 w 397"/>
                  <a:gd name="T11" fmla="*/ 58 h 75"/>
                  <a:gd name="T12" fmla="*/ 145 w 397"/>
                  <a:gd name="T13" fmla="*/ 56 h 75"/>
                  <a:gd name="T14" fmla="*/ 163 w 397"/>
                  <a:gd name="T15" fmla="*/ 57 h 75"/>
                  <a:gd name="T16" fmla="*/ 186 w 397"/>
                  <a:gd name="T17" fmla="*/ 48 h 75"/>
                  <a:gd name="T18" fmla="*/ 243 w 397"/>
                  <a:gd name="T19" fmla="*/ 50 h 75"/>
                  <a:gd name="T20" fmla="*/ 285 w 397"/>
                  <a:gd name="T21" fmla="*/ 58 h 75"/>
                  <a:gd name="T22" fmla="*/ 310 w 397"/>
                  <a:gd name="T23" fmla="*/ 57 h 75"/>
                  <a:gd name="T24" fmla="*/ 345 w 397"/>
                  <a:gd name="T25" fmla="*/ 71 h 75"/>
                  <a:gd name="T26" fmla="*/ 390 w 397"/>
                  <a:gd name="T27" fmla="*/ 75 h 75"/>
                  <a:gd name="T28" fmla="*/ 397 w 397"/>
                  <a:gd name="T29" fmla="*/ 70 h 75"/>
                  <a:gd name="T30" fmla="*/ 396 w 397"/>
                  <a:gd name="T31" fmla="*/ 64 h 75"/>
                  <a:gd name="T32" fmla="*/ 352 w 397"/>
                  <a:gd name="T33" fmla="*/ 48 h 75"/>
                  <a:gd name="T34" fmla="*/ 334 w 397"/>
                  <a:gd name="T35" fmla="*/ 48 h 75"/>
                  <a:gd name="T36" fmla="*/ 317 w 397"/>
                  <a:gd name="T37" fmla="*/ 42 h 75"/>
                  <a:gd name="T38" fmla="*/ 327 w 397"/>
                  <a:gd name="T39" fmla="*/ 33 h 75"/>
                  <a:gd name="T40" fmla="*/ 326 w 397"/>
                  <a:gd name="T41" fmla="*/ 20 h 75"/>
                  <a:gd name="T42" fmla="*/ 307 w 397"/>
                  <a:gd name="T43" fmla="*/ 11 h 75"/>
                  <a:gd name="T44" fmla="*/ 291 w 397"/>
                  <a:gd name="T45" fmla="*/ 17 h 75"/>
                  <a:gd name="T46" fmla="*/ 282 w 397"/>
                  <a:gd name="T47" fmla="*/ 27 h 75"/>
                  <a:gd name="T48" fmla="*/ 215 w 397"/>
                  <a:gd name="T49" fmla="*/ 35 h 75"/>
                  <a:gd name="T50" fmla="*/ 182 w 397"/>
                  <a:gd name="T51" fmla="*/ 24 h 75"/>
                  <a:gd name="T52" fmla="*/ 174 w 397"/>
                  <a:gd name="T53" fmla="*/ 23 h 75"/>
                  <a:gd name="T54" fmla="*/ 173 w 397"/>
                  <a:gd name="T55" fmla="*/ 16 h 75"/>
                  <a:gd name="T56" fmla="*/ 158 w 397"/>
                  <a:gd name="T57" fmla="*/ 11 h 75"/>
                  <a:gd name="T58" fmla="*/ 125 w 397"/>
                  <a:gd name="T59" fmla="*/ 16 h 75"/>
                  <a:gd name="T60" fmla="*/ 109 w 397"/>
                  <a:gd name="T61" fmla="*/ 17 h 75"/>
                  <a:gd name="T62" fmla="*/ 81 w 397"/>
                  <a:gd name="T63" fmla="*/ 12 h 75"/>
                  <a:gd name="T64" fmla="*/ 51 w 397"/>
                  <a:gd name="T65" fmla="*/ 16 h 75"/>
                  <a:gd name="T66" fmla="*/ 29 w 397"/>
                  <a:gd name="T67" fmla="*/ 3 h 75"/>
                  <a:gd name="T68" fmla="*/ 4 w 397"/>
                  <a:gd name="T69" fmla="*/ 0 h 75"/>
                  <a:gd name="T70" fmla="*/ 0 w 397"/>
                  <a:gd name="T71" fmla="*/ 35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97"/>
                  <a:gd name="T109" fmla="*/ 0 h 75"/>
                  <a:gd name="T110" fmla="*/ 397 w 397"/>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97" h="75">
                    <a:moveTo>
                      <a:pt x="0" y="35"/>
                    </a:moveTo>
                    <a:lnTo>
                      <a:pt x="25" y="48"/>
                    </a:lnTo>
                    <a:lnTo>
                      <a:pt x="81" y="61"/>
                    </a:lnTo>
                    <a:lnTo>
                      <a:pt x="90" y="66"/>
                    </a:lnTo>
                    <a:lnTo>
                      <a:pt x="112" y="61"/>
                    </a:lnTo>
                    <a:lnTo>
                      <a:pt x="141" y="58"/>
                    </a:lnTo>
                    <a:lnTo>
                      <a:pt x="145" y="56"/>
                    </a:lnTo>
                    <a:lnTo>
                      <a:pt x="163" y="57"/>
                    </a:lnTo>
                    <a:lnTo>
                      <a:pt x="186" y="48"/>
                    </a:lnTo>
                    <a:lnTo>
                      <a:pt x="243" y="50"/>
                    </a:lnTo>
                    <a:lnTo>
                      <a:pt x="285" y="58"/>
                    </a:lnTo>
                    <a:lnTo>
                      <a:pt x="310" y="57"/>
                    </a:lnTo>
                    <a:lnTo>
                      <a:pt x="345" y="71"/>
                    </a:lnTo>
                    <a:lnTo>
                      <a:pt x="390" y="75"/>
                    </a:lnTo>
                    <a:lnTo>
                      <a:pt x="397" y="70"/>
                    </a:lnTo>
                    <a:lnTo>
                      <a:pt x="396" y="64"/>
                    </a:lnTo>
                    <a:lnTo>
                      <a:pt x="352" y="48"/>
                    </a:lnTo>
                    <a:lnTo>
                      <a:pt x="334" y="48"/>
                    </a:lnTo>
                    <a:lnTo>
                      <a:pt x="317" y="42"/>
                    </a:lnTo>
                    <a:lnTo>
                      <a:pt x="327" y="33"/>
                    </a:lnTo>
                    <a:lnTo>
                      <a:pt x="326" y="20"/>
                    </a:lnTo>
                    <a:lnTo>
                      <a:pt x="307" y="11"/>
                    </a:lnTo>
                    <a:lnTo>
                      <a:pt x="291" y="17"/>
                    </a:lnTo>
                    <a:lnTo>
                      <a:pt x="282" y="27"/>
                    </a:lnTo>
                    <a:lnTo>
                      <a:pt x="215" y="35"/>
                    </a:lnTo>
                    <a:lnTo>
                      <a:pt x="182" y="24"/>
                    </a:lnTo>
                    <a:lnTo>
                      <a:pt x="174" y="23"/>
                    </a:lnTo>
                    <a:lnTo>
                      <a:pt x="173" y="16"/>
                    </a:lnTo>
                    <a:lnTo>
                      <a:pt x="158" y="11"/>
                    </a:lnTo>
                    <a:lnTo>
                      <a:pt x="125" y="16"/>
                    </a:lnTo>
                    <a:lnTo>
                      <a:pt x="109" y="17"/>
                    </a:lnTo>
                    <a:lnTo>
                      <a:pt x="81" y="12"/>
                    </a:lnTo>
                    <a:lnTo>
                      <a:pt x="51" y="16"/>
                    </a:lnTo>
                    <a:lnTo>
                      <a:pt x="29" y="3"/>
                    </a:lnTo>
                    <a:lnTo>
                      <a:pt x="4" y="0"/>
                    </a:lnTo>
                    <a:lnTo>
                      <a:pt x="0" y="35"/>
                    </a:lnTo>
                    <a:close/>
                  </a:path>
                </a:pathLst>
              </a:custGeom>
              <a:grpFill/>
              <a:ln w="1651">
                <a:solidFill>
                  <a:srgbClr val="000000"/>
                </a:solidFill>
                <a:round/>
                <a:headEnd/>
                <a:tailEnd/>
              </a:ln>
            </p:spPr>
            <p:txBody>
              <a:bodyPr/>
              <a:lstStyle/>
              <a:p>
                <a:pPr>
                  <a:defRPr/>
                </a:pPr>
                <a:endParaRPr lang="en-US"/>
              </a:p>
            </p:txBody>
          </p:sp>
          <p:sp>
            <p:nvSpPr>
              <p:cNvPr id="206" name="Freeform 99"/>
              <p:cNvSpPr>
                <a:spLocks/>
              </p:cNvSpPr>
              <p:nvPr/>
            </p:nvSpPr>
            <p:spPr bwMode="auto">
              <a:xfrm>
                <a:off x="1231900" y="4908551"/>
                <a:ext cx="106363" cy="61912"/>
              </a:xfrm>
              <a:custGeom>
                <a:avLst/>
                <a:gdLst>
                  <a:gd name="T0" fmla="*/ 0 w 134"/>
                  <a:gd name="T1" fmla="*/ 14 h 79"/>
                  <a:gd name="T2" fmla="*/ 102 w 134"/>
                  <a:gd name="T3" fmla="*/ 0 h 79"/>
                  <a:gd name="T4" fmla="*/ 127 w 134"/>
                  <a:gd name="T5" fmla="*/ 16 h 79"/>
                  <a:gd name="T6" fmla="*/ 134 w 134"/>
                  <a:gd name="T7" fmla="*/ 55 h 79"/>
                  <a:gd name="T8" fmla="*/ 134 w 134"/>
                  <a:gd name="T9" fmla="*/ 78 h 79"/>
                  <a:gd name="T10" fmla="*/ 80 w 134"/>
                  <a:gd name="T11" fmla="*/ 79 h 79"/>
                  <a:gd name="T12" fmla="*/ 13 w 134"/>
                  <a:gd name="T13" fmla="*/ 39 h 79"/>
                  <a:gd name="T14" fmla="*/ 0 w 134"/>
                  <a:gd name="T15" fmla="*/ 14 h 79"/>
                  <a:gd name="T16" fmla="*/ 0 60000 65536"/>
                  <a:gd name="T17" fmla="*/ 0 60000 65536"/>
                  <a:gd name="T18" fmla="*/ 0 60000 65536"/>
                  <a:gd name="T19" fmla="*/ 0 60000 65536"/>
                  <a:gd name="T20" fmla="*/ 0 60000 65536"/>
                  <a:gd name="T21" fmla="*/ 0 60000 65536"/>
                  <a:gd name="T22" fmla="*/ 0 60000 65536"/>
                  <a:gd name="T23" fmla="*/ 0 60000 65536"/>
                  <a:gd name="T24" fmla="*/ 0 w 134"/>
                  <a:gd name="T25" fmla="*/ 0 h 79"/>
                  <a:gd name="T26" fmla="*/ 134 w 134"/>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 h="79">
                    <a:moveTo>
                      <a:pt x="0" y="14"/>
                    </a:moveTo>
                    <a:lnTo>
                      <a:pt x="102" y="0"/>
                    </a:lnTo>
                    <a:lnTo>
                      <a:pt x="127" y="16"/>
                    </a:lnTo>
                    <a:lnTo>
                      <a:pt x="134" y="55"/>
                    </a:lnTo>
                    <a:lnTo>
                      <a:pt x="134" y="78"/>
                    </a:lnTo>
                    <a:lnTo>
                      <a:pt x="80" y="79"/>
                    </a:lnTo>
                    <a:lnTo>
                      <a:pt x="13" y="39"/>
                    </a:lnTo>
                    <a:lnTo>
                      <a:pt x="0" y="14"/>
                    </a:lnTo>
                    <a:close/>
                  </a:path>
                </a:pathLst>
              </a:custGeom>
              <a:grpFill/>
              <a:ln w="1651">
                <a:solidFill>
                  <a:srgbClr val="000000"/>
                </a:solidFill>
                <a:round/>
                <a:headEnd/>
                <a:tailEnd/>
              </a:ln>
            </p:spPr>
            <p:txBody>
              <a:bodyPr/>
              <a:lstStyle/>
              <a:p>
                <a:pPr>
                  <a:defRPr/>
                </a:pPr>
                <a:endParaRPr lang="en-US"/>
              </a:p>
            </p:txBody>
          </p:sp>
          <p:sp>
            <p:nvSpPr>
              <p:cNvPr id="207" name="Freeform 100"/>
              <p:cNvSpPr>
                <a:spLocks/>
              </p:cNvSpPr>
              <p:nvPr/>
            </p:nvSpPr>
            <p:spPr bwMode="auto">
              <a:xfrm>
                <a:off x="749300" y="5448301"/>
                <a:ext cx="71438" cy="31750"/>
              </a:xfrm>
              <a:custGeom>
                <a:avLst/>
                <a:gdLst>
                  <a:gd name="T0" fmla="*/ 0 w 90"/>
                  <a:gd name="T1" fmla="*/ 17 h 41"/>
                  <a:gd name="T2" fmla="*/ 2 w 90"/>
                  <a:gd name="T3" fmla="*/ 14 h 41"/>
                  <a:gd name="T4" fmla="*/ 35 w 90"/>
                  <a:gd name="T5" fmla="*/ 0 h 41"/>
                  <a:gd name="T6" fmla="*/ 74 w 90"/>
                  <a:gd name="T7" fmla="*/ 5 h 41"/>
                  <a:gd name="T8" fmla="*/ 90 w 90"/>
                  <a:gd name="T9" fmla="*/ 20 h 41"/>
                  <a:gd name="T10" fmla="*/ 90 w 90"/>
                  <a:gd name="T11" fmla="*/ 25 h 41"/>
                  <a:gd name="T12" fmla="*/ 61 w 90"/>
                  <a:gd name="T13" fmla="*/ 37 h 41"/>
                  <a:gd name="T14" fmla="*/ 42 w 90"/>
                  <a:gd name="T15" fmla="*/ 41 h 41"/>
                  <a:gd name="T16" fmla="*/ 37 w 90"/>
                  <a:gd name="T17" fmla="*/ 31 h 41"/>
                  <a:gd name="T18" fmla="*/ 12 w 90"/>
                  <a:gd name="T19" fmla="*/ 31 h 41"/>
                  <a:gd name="T20" fmla="*/ 0 w 90"/>
                  <a:gd name="T21" fmla="*/ 1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41"/>
                  <a:gd name="T35" fmla="*/ 90 w 90"/>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41">
                    <a:moveTo>
                      <a:pt x="0" y="17"/>
                    </a:moveTo>
                    <a:lnTo>
                      <a:pt x="2" y="14"/>
                    </a:lnTo>
                    <a:lnTo>
                      <a:pt x="35" y="0"/>
                    </a:lnTo>
                    <a:lnTo>
                      <a:pt x="74" y="5"/>
                    </a:lnTo>
                    <a:lnTo>
                      <a:pt x="90" y="20"/>
                    </a:lnTo>
                    <a:lnTo>
                      <a:pt x="90" y="25"/>
                    </a:lnTo>
                    <a:lnTo>
                      <a:pt x="61" y="37"/>
                    </a:lnTo>
                    <a:lnTo>
                      <a:pt x="42" y="41"/>
                    </a:lnTo>
                    <a:lnTo>
                      <a:pt x="37" y="31"/>
                    </a:lnTo>
                    <a:lnTo>
                      <a:pt x="12" y="31"/>
                    </a:lnTo>
                    <a:lnTo>
                      <a:pt x="0" y="17"/>
                    </a:lnTo>
                    <a:close/>
                  </a:path>
                </a:pathLst>
              </a:custGeom>
              <a:grpFill/>
              <a:ln w="1651">
                <a:solidFill>
                  <a:srgbClr val="000000"/>
                </a:solidFill>
                <a:round/>
                <a:headEnd/>
                <a:tailEnd/>
              </a:ln>
            </p:spPr>
            <p:txBody>
              <a:bodyPr/>
              <a:lstStyle/>
              <a:p>
                <a:pPr>
                  <a:defRPr/>
                </a:pPr>
                <a:endParaRPr lang="en-US"/>
              </a:p>
            </p:txBody>
          </p:sp>
          <p:sp>
            <p:nvSpPr>
              <p:cNvPr id="208" name="Freeform 101"/>
              <p:cNvSpPr>
                <a:spLocks/>
              </p:cNvSpPr>
              <p:nvPr/>
            </p:nvSpPr>
            <p:spPr bwMode="auto">
              <a:xfrm>
                <a:off x="935038" y="5480051"/>
                <a:ext cx="46037" cy="33337"/>
              </a:xfrm>
              <a:custGeom>
                <a:avLst/>
                <a:gdLst>
                  <a:gd name="T0" fmla="*/ 0 w 57"/>
                  <a:gd name="T1" fmla="*/ 36 h 44"/>
                  <a:gd name="T2" fmla="*/ 3 w 57"/>
                  <a:gd name="T3" fmla="*/ 42 h 44"/>
                  <a:gd name="T4" fmla="*/ 12 w 57"/>
                  <a:gd name="T5" fmla="*/ 44 h 44"/>
                  <a:gd name="T6" fmla="*/ 20 w 57"/>
                  <a:gd name="T7" fmla="*/ 40 h 44"/>
                  <a:gd name="T8" fmla="*/ 38 w 57"/>
                  <a:gd name="T9" fmla="*/ 42 h 44"/>
                  <a:gd name="T10" fmla="*/ 45 w 57"/>
                  <a:gd name="T11" fmla="*/ 44 h 44"/>
                  <a:gd name="T12" fmla="*/ 51 w 57"/>
                  <a:gd name="T13" fmla="*/ 33 h 44"/>
                  <a:gd name="T14" fmla="*/ 57 w 57"/>
                  <a:gd name="T15" fmla="*/ 16 h 44"/>
                  <a:gd name="T16" fmla="*/ 57 w 57"/>
                  <a:gd name="T17" fmla="*/ 11 h 44"/>
                  <a:gd name="T18" fmla="*/ 49 w 57"/>
                  <a:gd name="T19" fmla="*/ 2 h 44"/>
                  <a:gd name="T20" fmla="*/ 45 w 57"/>
                  <a:gd name="T21" fmla="*/ 0 h 44"/>
                  <a:gd name="T22" fmla="*/ 36 w 57"/>
                  <a:gd name="T23" fmla="*/ 3 h 44"/>
                  <a:gd name="T24" fmla="*/ 16 w 57"/>
                  <a:gd name="T25" fmla="*/ 12 h 44"/>
                  <a:gd name="T26" fmla="*/ 10 w 57"/>
                  <a:gd name="T27" fmla="*/ 15 h 44"/>
                  <a:gd name="T28" fmla="*/ 0 w 57"/>
                  <a:gd name="T29" fmla="*/ 36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44"/>
                  <a:gd name="T47" fmla="*/ 57 w 57"/>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44">
                    <a:moveTo>
                      <a:pt x="0" y="36"/>
                    </a:moveTo>
                    <a:lnTo>
                      <a:pt x="3" y="42"/>
                    </a:lnTo>
                    <a:lnTo>
                      <a:pt x="12" y="44"/>
                    </a:lnTo>
                    <a:lnTo>
                      <a:pt x="20" y="40"/>
                    </a:lnTo>
                    <a:lnTo>
                      <a:pt x="38" y="42"/>
                    </a:lnTo>
                    <a:lnTo>
                      <a:pt x="45" y="44"/>
                    </a:lnTo>
                    <a:lnTo>
                      <a:pt x="51" y="33"/>
                    </a:lnTo>
                    <a:lnTo>
                      <a:pt x="57" y="16"/>
                    </a:lnTo>
                    <a:lnTo>
                      <a:pt x="57" y="11"/>
                    </a:lnTo>
                    <a:lnTo>
                      <a:pt x="49" y="2"/>
                    </a:lnTo>
                    <a:lnTo>
                      <a:pt x="45" y="0"/>
                    </a:lnTo>
                    <a:lnTo>
                      <a:pt x="36" y="3"/>
                    </a:lnTo>
                    <a:lnTo>
                      <a:pt x="16" y="12"/>
                    </a:lnTo>
                    <a:lnTo>
                      <a:pt x="10" y="15"/>
                    </a:lnTo>
                    <a:lnTo>
                      <a:pt x="0" y="36"/>
                    </a:lnTo>
                    <a:close/>
                  </a:path>
                </a:pathLst>
              </a:custGeom>
              <a:grpFill/>
              <a:ln w="1651">
                <a:solidFill>
                  <a:srgbClr val="000000"/>
                </a:solidFill>
                <a:round/>
                <a:headEnd/>
                <a:tailEnd/>
              </a:ln>
            </p:spPr>
            <p:txBody>
              <a:bodyPr/>
              <a:lstStyle/>
              <a:p>
                <a:pPr>
                  <a:defRPr/>
                </a:pPr>
                <a:endParaRPr lang="en-US"/>
              </a:p>
            </p:txBody>
          </p:sp>
          <p:sp>
            <p:nvSpPr>
              <p:cNvPr id="209" name="Freeform 102"/>
              <p:cNvSpPr>
                <a:spLocks/>
              </p:cNvSpPr>
              <p:nvPr/>
            </p:nvSpPr>
            <p:spPr bwMode="auto">
              <a:xfrm>
                <a:off x="374650" y="5486401"/>
                <a:ext cx="66675" cy="26987"/>
              </a:xfrm>
              <a:custGeom>
                <a:avLst/>
                <a:gdLst>
                  <a:gd name="T0" fmla="*/ 0 w 84"/>
                  <a:gd name="T1" fmla="*/ 19 h 35"/>
                  <a:gd name="T2" fmla="*/ 3 w 84"/>
                  <a:gd name="T3" fmla="*/ 28 h 35"/>
                  <a:gd name="T4" fmla="*/ 26 w 84"/>
                  <a:gd name="T5" fmla="*/ 35 h 35"/>
                  <a:gd name="T6" fmla="*/ 84 w 84"/>
                  <a:gd name="T7" fmla="*/ 12 h 35"/>
                  <a:gd name="T8" fmla="*/ 84 w 84"/>
                  <a:gd name="T9" fmla="*/ 2 h 35"/>
                  <a:gd name="T10" fmla="*/ 69 w 84"/>
                  <a:gd name="T11" fmla="*/ 0 h 35"/>
                  <a:gd name="T12" fmla="*/ 0 w 84"/>
                  <a:gd name="T13" fmla="*/ 19 h 35"/>
                  <a:gd name="T14" fmla="*/ 0 60000 65536"/>
                  <a:gd name="T15" fmla="*/ 0 60000 65536"/>
                  <a:gd name="T16" fmla="*/ 0 60000 65536"/>
                  <a:gd name="T17" fmla="*/ 0 60000 65536"/>
                  <a:gd name="T18" fmla="*/ 0 60000 65536"/>
                  <a:gd name="T19" fmla="*/ 0 60000 65536"/>
                  <a:gd name="T20" fmla="*/ 0 60000 65536"/>
                  <a:gd name="T21" fmla="*/ 0 w 84"/>
                  <a:gd name="T22" fmla="*/ 0 h 35"/>
                  <a:gd name="T23" fmla="*/ 84 w 84"/>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4" h="35">
                    <a:moveTo>
                      <a:pt x="0" y="19"/>
                    </a:moveTo>
                    <a:lnTo>
                      <a:pt x="3" y="28"/>
                    </a:lnTo>
                    <a:lnTo>
                      <a:pt x="26" y="35"/>
                    </a:lnTo>
                    <a:lnTo>
                      <a:pt x="84" y="12"/>
                    </a:lnTo>
                    <a:lnTo>
                      <a:pt x="84" y="2"/>
                    </a:lnTo>
                    <a:lnTo>
                      <a:pt x="69" y="0"/>
                    </a:lnTo>
                    <a:lnTo>
                      <a:pt x="0" y="19"/>
                    </a:lnTo>
                    <a:close/>
                  </a:path>
                </a:pathLst>
              </a:custGeom>
              <a:grpFill/>
              <a:ln w="1651">
                <a:solidFill>
                  <a:srgbClr val="000000"/>
                </a:solidFill>
                <a:round/>
                <a:headEnd/>
                <a:tailEnd/>
              </a:ln>
            </p:spPr>
            <p:txBody>
              <a:bodyPr/>
              <a:lstStyle/>
              <a:p>
                <a:pPr>
                  <a:defRPr/>
                </a:pPr>
                <a:endParaRPr lang="en-US"/>
              </a:p>
            </p:txBody>
          </p:sp>
          <p:sp>
            <p:nvSpPr>
              <p:cNvPr id="210" name="Freeform 103"/>
              <p:cNvSpPr>
                <a:spLocks/>
              </p:cNvSpPr>
              <p:nvPr/>
            </p:nvSpPr>
            <p:spPr bwMode="auto">
              <a:xfrm>
                <a:off x="1379538" y="5434013"/>
                <a:ext cx="42862" cy="26988"/>
              </a:xfrm>
              <a:custGeom>
                <a:avLst/>
                <a:gdLst>
                  <a:gd name="T0" fmla="*/ 0 w 54"/>
                  <a:gd name="T1" fmla="*/ 16 h 34"/>
                  <a:gd name="T2" fmla="*/ 13 w 54"/>
                  <a:gd name="T3" fmla="*/ 0 h 34"/>
                  <a:gd name="T4" fmla="*/ 46 w 54"/>
                  <a:gd name="T5" fmla="*/ 16 h 34"/>
                  <a:gd name="T6" fmla="*/ 54 w 54"/>
                  <a:gd name="T7" fmla="*/ 23 h 34"/>
                  <a:gd name="T8" fmla="*/ 22 w 54"/>
                  <a:gd name="T9" fmla="*/ 34 h 34"/>
                  <a:gd name="T10" fmla="*/ 0 w 54"/>
                  <a:gd name="T11" fmla="*/ 16 h 34"/>
                  <a:gd name="T12" fmla="*/ 0 60000 65536"/>
                  <a:gd name="T13" fmla="*/ 0 60000 65536"/>
                  <a:gd name="T14" fmla="*/ 0 60000 65536"/>
                  <a:gd name="T15" fmla="*/ 0 60000 65536"/>
                  <a:gd name="T16" fmla="*/ 0 60000 65536"/>
                  <a:gd name="T17" fmla="*/ 0 60000 65536"/>
                  <a:gd name="T18" fmla="*/ 0 w 54"/>
                  <a:gd name="T19" fmla="*/ 0 h 34"/>
                  <a:gd name="T20" fmla="*/ 54 w 5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54" h="34">
                    <a:moveTo>
                      <a:pt x="0" y="16"/>
                    </a:moveTo>
                    <a:lnTo>
                      <a:pt x="13" y="0"/>
                    </a:lnTo>
                    <a:lnTo>
                      <a:pt x="46" y="16"/>
                    </a:lnTo>
                    <a:lnTo>
                      <a:pt x="54" y="23"/>
                    </a:lnTo>
                    <a:lnTo>
                      <a:pt x="22" y="34"/>
                    </a:lnTo>
                    <a:lnTo>
                      <a:pt x="0" y="16"/>
                    </a:lnTo>
                    <a:close/>
                  </a:path>
                </a:pathLst>
              </a:custGeom>
              <a:grpFill/>
              <a:ln w="1651">
                <a:solidFill>
                  <a:srgbClr val="000000"/>
                </a:solidFill>
                <a:round/>
                <a:headEnd/>
                <a:tailEnd/>
              </a:ln>
            </p:spPr>
            <p:txBody>
              <a:bodyPr/>
              <a:lstStyle/>
              <a:p>
                <a:pPr>
                  <a:defRPr/>
                </a:pPr>
                <a:endParaRPr lang="en-US"/>
              </a:p>
            </p:txBody>
          </p:sp>
          <p:sp>
            <p:nvSpPr>
              <p:cNvPr id="211" name="Freeform 104"/>
              <p:cNvSpPr>
                <a:spLocks/>
              </p:cNvSpPr>
              <p:nvPr/>
            </p:nvSpPr>
            <p:spPr bwMode="auto">
              <a:xfrm>
                <a:off x="727075" y="5478463"/>
                <a:ext cx="30163" cy="23813"/>
              </a:xfrm>
              <a:custGeom>
                <a:avLst/>
                <a:gdLst>
                  <a:gd name="T0" fmla="*/ 0 w 38"/>
                  <a:gd name="T1" fmla="*/ 4 h 30"/>
                  <a:gd name="T2" fmla="*/ 8 w 38"/>
                  <a:gd name="T3" fmla="*/ 0 h 30"/>
                  <a:gd name="T4" fmla="*/ 19 w 38"/>
                  <a:gd name="T5" fmla="*/ 4 h 30"/>
                  <a:gd name="T6" fmla="*/ 38 w 38"/>
                  <a:gd name="T7" fmla="*/ 18 h 30"/>
                  <a:gd name="T8" fmla="*/ 37 w 38"/>
                  <a:gd name="T9" fmla="*/ 29 h 30"/>
                  <a:gd name="T10" fmla="*/ 8 w 38"/>
                  <a:gd name="T11" fmla="*/ 30 h 30"/>
                  <a:gd name="T12" fmla="*/ 0 w 38"/>
                  <a:gd name="T13" fmla="*/ 25 h 30"/>
                  <a:gd name="T14" fmla="*/ 0 w 38"/>
                  <a:gd name="T15" fmla="*/ 4 h 30"/>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30"/>
                  <a:gd name="T26" fmla="*/ 38 w 38"/>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30">
                    <a:moveTo>
                      <a:pt x="0" y="4"/>
                    </a:moveTo>
                    <a:lnTo>
                      <a:pt x="8" y="0"/>
                    </a:lnTo>
                    <a:lnTo>
                      <a:pt x="19" y="4"/>
                    </a:lnTo>
                    <a:lnTo>
                      <a:pt x="38" y="18"/>
                    </a:lnTo>
                    <a:lnTo>
                      <a:pt x="37" y="29"/>
                    </a:lnTo>
                    <a:lnTo>
                      <a:pt x="8" y="30"/>
                    </a:lnTo>
                    <a:lnTo>
                      <a:pt x="0" y="25"/>
                    </a:lnTo>
                    <a:lnTo>
                      <a:pt x="0" y="4"/>
                    </a:lnTo>
                    <a:close/>
                  </a:path>
                </a:pathLst>
              </a:custGeom>
              <a:grpFill/>
              <a:ln w="1651">
                <a:solidFill>
                  <a:srgbClr val="000000"/>
                </a:solidFill>
                <a:round/>
                <a:headEnd/>
                <a:tailEnd/>
              </a:ln>
            </p:spPr>
            <p:txBody>
              <a:bodyPr/>
              <a:lstStyle/>
              <a:p>
                <a:pPr>
                  <a:defRPr/>
                </a:pPr>
                <a:endParaRPr lang="en-US"/>
              </a:p>
            </p:txBody>
          </p:sp>
          <p:sp>
            <p:nvSpPr>
              <p:cNvPr id="212" name="Freeform 105"/>
              <p:cNvSpPr>
                <a:spLocks/>
              </p:cNvSpPr>
              <p:nvPr/>
            </p:nvSpPr>
            <p:spPr bwMode="auto">
              <a:xfrm>
                <a:off x="787400" y="5503863"/>
                <a:ext cx="30163" cy="20638"/>
              </a:xfrm>
              <a:custGeom>
                <a:avLst/>
                <a:gdLst>
                  <a:gd name="T0" fmla="*/ 0 w 38"/>
                  <a:gd name="T1" fmla="*/ 14 h 25"/>
                  <a:gd name="T2" fmla="*/ 7 w 38"/>
                  <a:gd name="T3" fmla="*/ 2 h 25"/>
                  <a:gd name="T4" fmla="*/ 25 w 38"/>
                  <a:gd name="T5" fmla="*/ 0 h 25"/>
                  <a:gd name="T6" fmla="*/ 38 w 38"/>
                  <a:gd name="T7" fmla="*/ 14 h 25"/>
                  <a:gd name="T8" fmla="*/ 19 w 38"/>
                  <a:gd name="T9" fmla="*/ 25 h 25"/>
                  <a:gd name="T10" fmla="*/ 2 w 38"/>
                  <a:gd name="T11" fmla="*/ 22 h 25"/>
                  <a:gd name="T12" fmla="*/ 0 w 38"/>
                  <a:gd name="T13" fmla="*/ 14 h 25"/>
                  <a:gd name="T14" fmla="*/ 0 60000 65536"/>
                  <a:gd name="T15" fmla="*/ 0 60000 65536"/>
                  <a:gd name="T16" fmla="*/ 0 60000 65536"/>
                  <a:gd name="T17" fmla="*/ 0 60000 65536"/>
                  <a:gd name="T18" fmla="*/ 0 60000 65536"/>
                  <a:gd name="T19" fmla="*/ 0 60000 65536"/>
                  <a:gd name="T20" fmla="*/ 0 60000 65536"/>
                  <a:gd name="T21" fmla="*/ 0 w 38"/>
                  <a:gd name="T22" fmla="*/ 0 h 25"/>
                  <a:gd name="T23" fmla="*/ 38 w 38"/>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5">
                    <a:moveTo>
                      <a:pt x="0" y="14"/>
                    </a:moveTo>
                    <a:lnTo>
                      <a:pt x="7" y="2"/>
                    </a:lnTo>
                    <a:lnTo>
                      <a:pt x="25" y="0"/>
                    </a:lnTo>
                    <a:lnTo>
                      <a:pt x="38" y="14"/>
                    </a:lnTo>
                    <a:lnTo>
                      <a:pt x="19" y="25"/>
                    </a:lnTo>
                    <a:lnTo>
                      <a:pt x="2" y="22"/>
                    </a:lnTo>
                    <a:lnTo>
                      <a:pt x="0" y="14"/>
                    </a:lnTo>
                    <a:close/>
                  </a:path>
                </a:pathLst>
              </a:custGeom>
              <a:grpFill/>
              <a:ln w="1651">
                <a:solidFill>
                  <a:srgbClr val="000000"/>
                </a:solidFill>
                <a:round/>
                <a:headEnd/>
                <a:tailEnd/>
              </a:ln>
            </p:spPr>
            <p:txBody>
              <a:bodyPr/>
              <a:lstStyle/>
              <a:p>
                <a:pPr>
                  <a:defRPr/>
                </a:pPr>
                <a:endParaRPr lang="en-US"/>
              </a:p>
            </p:txBody>
          </p:sp>
          <p:sp>
            <p:nvSpPr>
              <p:cNvPr id="213" name="Freeform 106"/>
              <p:cNvSpPr>
                <a:spLocks/>
              </p:cNvSpPr>
              <p:nvPr/>
            </p:nvSpPr>
            <p:spPr bwMode="auto">
              <a:xfrm>
                <a:off x="866775" y="5502276"/>
                <a:ext cx="23813" cy="20637"/>
              </a:xfrm>
              <a:custGeom>
                <a:avLst/>
                <a:gdLst>
                  <a:gd name="T0" fmla="*/ 0 w 30"/>
                  <a:gd name="T1" fmla="*/ 9 h 27"/>
                  <a:gd name="T2" fmla="*/ 20 w 30"/>
                  <a:gd name="T3" fmla="*/ 0 h 27"/>
                  <a:gd name="T4" fmla="*/ 30 w 30"/>
                  <a:gd name="T5" fmla="*/ 5 h 27"/>
                  <a:gd name="T6" fmla="*/ 27 w 30"/>
                  <a:gd name="T7" fmla="*/ 13 h 27"/>
                  <a:gd name="T8" fmla="*/ 10 w 30"/>
                  <a:gd name="T9" fmla="*/ 27 h 27"/>
                  <a:gd name="T10" fmla="*/ 0 w 30"/>
                  <a:gd name="T11" fmla="*/ 21 h 27"/>
                  <a:gd name="T12" fmla="*/ 0 w 30"/>
                  <a:gd name="T13" fmla="*/ 9 h 27"/>
                  <a:gd name="T14" fmla="*/ 0 60000 65536"/>
                  <a:gd name="T15" fmla="*/ 0 60000 65536"/>
                  <a:gd name="T16" fmla="*/ 0 60000 65536"/>
                  <a:gd name="T17" fmla="*/ 0 60000 65536"/>
                  <a:gd name="T18" fmla="*/ 0 60000 65536"/>
                  <a:gd name="T19" fmla="*/ 0 60000 65536"/>
                  <a:gd name="T20" fmla="*/ 0 60000 65536"/>
                  <a:gd name="T21" fmla="*/ 0 w 30"/>
                  <a:gd name="T22" fmla="*/ 0 h 27"/>
                  <a:gd name="T23" fmla="*/ 30 w 30"/>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27">
                    <a:moveTo>
                      <a:pt x="0" y="9"/>
                    </a:moveTo>
                    <a:lnTo>
                      <a:pt x="20" y="0"/>
                    </a:lnTo>
                    <a:lnTo>
                      <a:pt x="30" y="5"/>
                    </a:lnTo>
                    <a:lnTo>
                      <a:pt x="27" y="13"/>
                    </a:lnTo>
                    <a:lnTo>
                      <a:pt x="10" y="27"/>
                    </a:lnTo>
                    <a:lnTo>
                      <a:pt x="0" y="21"/>
                    </a:lnTo>
                    <a:lnTo>
                      <a:pt x="0" y="9"/>
                    </a:lnTo>
                    <a:close/>
                  </a:path>
                </a:pathLst>
              </a:custGeom>
              <a:grpFill/>
              <a:ln w="1651">
                <a:solidFill>
                  <a:srgbClr val="000000"/>
                </a:solidFill>
                <a:round/>
                <a:headEnd/>
                <a:tailEnd/>
              </a:ln>
            </p:spPr>
            <p:txBody>
              <a:bodyPr/>
              <a:lstStyle/>
              <a:p>
                <a:pPr>
                  <a:defRPr/>
                </a:pPr>
                <a:endParaRPr lang="en-US"/>
              </a:p>
            </p:txBody>
          </p:sp>
          <p:sp>
            <p:nvSpPr>
              <p:cNvPr id="214" name="Freeform 107"/>
              <p:cNvSpPr>
                <a:spLocks/>
              </p:cNvSpPr>
              <p:nvPr/>
            </p:nvSpPr>
            <p:spPr bwMode="auto">
              <a:xfrm>
                <a:off x="709613" y="5456238"/>
                <a:ext cx="26987" cy="11113"/>
              </a:xfrm>
              <a:custGeom>
                <a:avLst/>
                <a:gdLst>
                  <a:gd name="T0" fmla="*/ 0 w 35"/>
                  <a:gd name="T1" fmla="*/ 9 h 15"/>
                  <a:gd name="T2" fmla="*/ 3 w 35"/>
                  <a:gd name="T3" fmla="*/ 1 h 15"/>
                  <a:gd name="T4" fmla="*/ 27 w 35"/>
                  <a:gd name="T5" fmla="*/ 0 h 15"/>
                  <a:gd name="T6" fmla="*/ 35 w 35"/>
                  <a:gd name="T7" fmla="*/ 8 h 15"/>
                  <a:gd name="T8" fmla="*/ 29 w 35"/>
                  <a:gd name="T9" fmla="*/ 13 h 15"/>
                  <a:gd name="T10" fmla="*/ 4 w 35"/>
                  <a:gd name="T11" fmla="*/ 15 h 15"/>
                  <a:gd name="T12" fmla="*/ 0 w 35"/>
                  <a:gd name="T13" fmla="*/ 9 h 15"/>
                  <a:gd name="T14" fmla="*/ 0 60000 65536"/>
                  <a:gd name="T15" fmla="*/ 0 60000 65536"/>
                  <a:gd name="T16" fmla="*/ 0 60000 65536"/>
                  <a:gd name="T17" fmla="*/ 0 60000 65536"/>
                  <a:gd name="T18" fmla="*/ 0 60000 65536"/>
                  <a:gd name="T19" fmla="*/ 0 60000 65536"/>
                  <a:gd name="T20" fmla="*/ 0 60000 65536"/>
                  <a:gd name="T21" fmla="*/ 0 w 35"/>
                  <a:gd name="T22" fmla="*/ 0 h 15"/>
                  <a:gd name="T23" fmla="*/ 35 w 3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5">
                    <a:moveTo>
                      <a:pt x="0" y="9"/>
                    </a:moveTo>
                    <a:lnTo>
                      <a:pt x="3" y="1"/>
                    </a:lnTo>
                    <a:lnTo>
                      <a:pt x="27" y="0"/>
                    </a:lnTo>
                    <a:lnTo>
                      <a:pt x="35" y="8"/>
                    </a:lnTo>
                    <a:lnTo>
                      <a:pt x="29" y="13"/>
                    </a:lnTo>
                    <a:lnTo>
                      <a:pt x="4" y="15"/>
                    </a:lnTo>
                    <a:lnTo>
                      <a:pt x="0" y="9"/>
                    </a:lnTo>
                    <a:close/>
                  </a:path>
                </a:pathLst>
              </a:custGeom>
              <a:grpFill/>
              <a:ln w="1651">
                <a:solidFill>
                  <a:srgbClr val="000000"/>
                </a:solidFill>
                <a:round/>
                <a:headEnd/>
                <a:tailEnd/>
              </a:ln>
            </p:spPr>
            <p:txBody>
              <a:bodyPr/>
              <a:lstStyle/>
              <a:p>
                <a:pPr>
                  <a:defRPr/>
                </a:pPr>
                <a:endParaRPr lang="en-US"/>
              </a:p>
            </p:txBody>
          </p:sp>
        </p:grpSp>
      </p:gr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1E22044-0CA9-4BD1-A4E2-08CA50ECE39B}" type="slidenum">
              <a:rPr lang="en-US"/>
              <a:pPr>
                <a:defRPr/>
              </a:pPr>
              <a:t>50</a:t>
            </a:fld>
            <a:endParaRPr lang="en-US"/>
          </a:p>
        </p:txBody>
      </p:sp>
      <p:graphicFrame>
        <p:nvGraphicFramePr>
          <p:cNvPr id="11266" name="Object 2"/>
          <p:cNvGraphicFramePr>
            <a:graphicFrameLocks noChangeAspect="1"/>
          </p:cNvGraphicFramePr>
          <p:nvPr/>
        </p:nvGraphicFramePr>
        <p:xfrm>
          <a:off x="685800" y="1308100"/>
          <a:ext cx="8851900" cy="4787900"/>
        </p:xfrm>
        <a:graphic>
          <a:graphicData uri="http://schemas.openxmlformats.org/presentationml/2006/ole">
            <mc:AlternateContent xmlns:mc="http://schemas.openxmlformats.org/markup-compatibility/2006">
              <mc:Choice xmlns:v="urn:schemas-microsoft-com:vml" Requires="v">
                <p:oleObj spid="_x0000_s11282" name="Worksheet" r:id="rId5" imgW="5886478" imgH="3190941" progId="Excel.Sheet.8">
                  <p:embed/>
                </p:oleObj>
              </mc:Choice>
              <mc:Fallback>
                <p:oleObj name="Worksheet" r:id="rId5" imgW="5886478" imgH="3190941"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308100"/>
                        <a:ext cx="8851900" cy="478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Rectangle 3"/>
          <p:cNvSpPr>
            <a:spLocks noChangeArrowheads="1"/>
          </p:cNvSpPr>
          <p:nvPr/>
        </p:nvSpPr>
        <p:spPr bwMode="auto">
          <a:xfrm>
            <a:off x="304800" y="76200"/>
            <a:ext cx="8534400" cy="12192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The LCM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D5F1C7B-1FE3-4E89-9033-9B43DAAD6D38}" type="slidenum">
              <a:rPr lang="en-US"/>
              <a:pPr>
                <a:defRPr/>
              </a:pPr>
              <a:t>51</a:t>
            </a:fld>
            <a:endParaRPr lang="en-US"/>
          </a:p>
        </p:txBody>
      </p:sp>
      <p:graphicFrame>
        <p:nvGraphicFramePr>
          <p:cNvPr id="12290" name="Object 2"/>
          <p:cNvGraphicFramePr>
            <a:graphicFrameLocks noChangeAspect="1"/>
          </p:cNvGraphicFramePr>
          <p:nvPr/>
        </p:nvGraphicFramePr>
        <p:xfrm>
          <a:off x="609600" y="2066925"/>
          <a:ext cx="8763000" cy="3114675"/>
        </p:xfrm>
        <a:graphic>
          <a:graphicData uri="http://schemas.openxmlformats.org/presentationml/2006/ole">
            <mc:AlternateContent xmlns:mc="http://schemas.openxmlformats.org/markup-compatibility/2006">
              <mc:Choice xmlns:v="urn:schemas-microsoft-com:vml" Requires="v">
                <p:oleObj spid="_x0000_s12306" name="Worksheet" r:id="rId5" imgW="5886478" imgH="1533670" progId="Excel.Sheet.8">
                  <p:embed/>
                </p:oleObj>
              </mc:Choice>
              <mc:Fallback>
                <p:oleObj name="Worksheet" r:id="rId5" imgW="5886478" imgH="153367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066925"/>
                        <a:ext cx="87630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Rectangle 3"/>
          <p:cNvSpPr>
            <a:spLocks noChangeArrowheads="1"/>
          </p:cNvSpPr>
          <p:nvPr/>
        </p:nvSpPr>
        <p:spPr bwMode="auto">
          <a:xfrm>
            <a:off x="304800" y="76200"/>
            <a:ext cx="8534400" cy="12192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The LCM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BBE9D7-C1FF-4BAD-B007-0CC56DB25987}" type="slidenum">
              <a:rPr lang="en-US"/>
              <a:pPr>
                <a:defRPr/>
              </a:pPr>
              <a:t>52</a:t>
            </a:fld>
            <a:endParaRPr lang="en-US"/>
          </a:p>
        </p:txBody>
      </p:sp>
      <p:graphicFrame>
        <p:nvGraphicFramePr>
          <p:cNvPr id="13314" name="Object 2"/>
          <p:cNvGraphicFramePr>
            <a:graphicFrameLocks noChangeAspect="1"/>
          </p:cNvGraphicFramePr>
          <p:nvPr/>
        </p:nvGraphicFramePr>
        <p:xfrm>
          <a:off x="228600" y="1597025"/>
          <a:ext cx="8686800" cy="3889375"/>
        </p:xfrm>
        <a:graphic>
          <a:graphicData uri="http://schemas.openxmlformats.org/presentationml/2006/ole">
            <mc:AlternateContent xmlns:mc="http://schemas.openxmlformats.org/markup-compatibility/2006">
              <mc:Choice xmlns:v="urn:schemas-microsoft-com:vml" Requires="v">
                <p:oleObj spid="_x0000_s13330" name="Worksheet" r:id="rId5" imgW="5866200" imgH="2864160" progId="Excel.Sheet.8">
                  <p:embed/>
                </p:oleObj>
              </mc:Choice>
              <mc:Fallback>
                <p:oleObj name="Worksheet" r:id="rId5" imgW="5866200" imgH="286416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597025"/>
                        <a:ext cx="868680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Rectangle 3"/>
          <p:cNvSpPr>
            <a:spLocks noChangeArrowheads="1"/>
          </p:cNvSpPr>
          <p:nvPr/>
        </p:nvSpPr>
        <p:spPr bwMode="auto">
          <a:xfrm>
            <a:off x="304800" y="76200"/>
            <a:ext cx="8534400" cy="12192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The LCM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4F2FDF4-E1E1-4FEC-87C0-E8C3FD777620}" type="slidenum">
              <a:rPr lang="en-US"/>
              <a:pPr>
                <a:defRPr/>
              </a:pPr>
              <a:t>53</a:t>
            </a:fld>
            <a:endParaRPr lang="en-US"/>
          </a:p>
        </p:txBody>
      </p:sp>
      <p:sp>
        <p:nvSpPr>
          <p:cNvPr id="589826" name="Rectangle 2"/>
          <p:cNvSpPr>
            <a:spLocks noChangeArrowheads="1"/>
          </p:cNvSpPr>
          <p:nvPr/>
        </p:nvSpPr>
        <p:spPr bwMode="auto">
          <a:xfrm>
            <a:off x="1092200" y="1447800"/>
            <a:ext cx="7518400" cy="4724400"/>
          </a:xfrm>
          <a:prstGeom prst="rect">
            <a:avLst/>
          </a:prstGeom>
          <a:noFill/>
          <a:ln w="12700">
            <a:noFill/>
            <a:miter lim="800000"/>
            <a:headEnd/>
            <a:tailEnd/>
          </a:ln>
        </p:spPr>
        <p:txBody>
          <a:bodyPr lIns="90488" tIns="44450" rIns="90488" bIns="44450"/>
          <a:lstStyle/>
          <a:p>
            <a:pPr marL="342900" indent="-342900">
              <a:spcBef>
                <a:spcPct val="60000"/>
              </a:spcBef>
              <a:buClr>
                <a:schemeClr val="accent1"/>
              </a:buClr>
              <a:buSzPct val="120000"/>
              <a:buFontTx/>
              <a:buChar char="•"/>
            </a:pPr>
            <a:r>
              <a:rPr lang="en-US">
                <a:latin typeface="Arial" charset="0"/>
              </a:rPr>
              <a:t>Therefore, we should be able to solve for an accurate premium directly, without extra rating factors</a:t>
            </a:r>
          </a:p>
          <a:p>
            <a:pPr marL="342900" indent="-342900">
              <a:spcBef>
                <a:spcPct val="60000"/>
              </a:spcBef>
              <a:buClr>
                <a:schemeClr val="accent1"/>
              </a:buClr>
              <a:buSzPct val="120000"/>
              <a:buFontTx/>
              <a:buChar char="•"/>
            </a:pPr>
            <a:r>
              <a:rPr lang="en-US">
                <a:latin typeface="Arial" charset="0"/>
              </a:rPr>
              <a:t>In addition, this would allow for a more company- and insured-specific price</a:t>
            </a:r>
          </a:p>
          <a:p>
            <a:pPr marL="342900" indent="-342900">
              <a:spcBef>
                <a:spcPct val="60000"/>
              </a:spcBef>
              <a:buClr>
                <a:schemeClr val="accent1"/>
              </a:buClr>
              <a:buSzPct val="120000"/>
            </a:pPr>
            <a:r>
              <a:rPr lang="en-US">
                <a:latin typeface="Arial" charset="0"/>
              </a:rPr>
              <a:t>But,…</a:t>
            </a:r>
          </a:p>
          <a:p>
            <a:pPr marL="342900" indent="-342900">
              <a:spcBef>
                <a:spcPct val="60000"/>
              </a:spcBef>
              <a:buClr>
                <a:schemeClr val="accent1"/>
              </a:buClr>
              <a:buSzPct val="120000"/>
              <a:buFontTx/>
              <a:buChar char="•"/>
            </a:pPr>
            <a:r>
              <a:rPr lang="en-US">
                <a:latin typeface="Arial" charset="0"/>
              </a:rPr>
              <a:t>This method requires a fixed/variable expense analysis, similar to what would go into the development of premium discount tables and expense constants.  This is not a trivial task.</a:t>
            </a:r>
          </a:p>
        </p:txBody>
      </p:sp>
      <p:sp>
        <p:nvSpPr>
          <p:cNvPr id="56324" name="Rectangle 3"/>
          <p:cNvSpPr>
            <a:spLocks noChangeArrowheads="1"/>
          </p:cNvSpPr>
          <p:nvPr/>
        </p:nvSpPr>
        <p:spPr bwMode="auto">
          <a:xfrm>
            <a:off x="304800" y="76200"/>
            <a:ext cx="8534400" cy="12192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The LCM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89826">
                                            <p:txEl>
                                              <p:pRg st="0" end="0"/>
                                            </p:txEl>
                                          </p:spTgt>
                                        </p:tgtEl>
                                        <p:attrNameLst>
                                          <p:attrName>style.visibility</p:attrName>
                                        </p:attrNameLst>
                                      </p:cBhvr>
                                      <p:to>
                                        <p:strVal val="visible"/>
                                      </p:to>
                                    </p:set>
                                    <p:anim calcmode="lin" valueType="num">
                                      <p:cBhvr additive="base">
                                        <p:cTn id="7" dur="500" fill="hold"/>
                                        <p:tgtEl>
                                          <p:spTgt spid="5898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98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89826">
                                            <p:txEl>
                                              <p:pRg st="1" end="1"/>
                                            </p:txEl>
                                          </p:spTgt>
                                        </p:tgtEl>
                                        <p:attrNameLst>
                                          <p:attrName>style.visibility</p:attrName>
                                        </p:attrNameLst>
                                      </p:cBhvr>
                                      <p:to>
                                        <p:strVal val="visible"/>
                                      </p:to>
                                    </p:set>
                                    <p:anim calcmode="lin" valueType="num">
                                      <p:cBhvr additive="base">
                                        <p:cTn id="13" dur="500" fill="hold"/>
                                        <p:tgtEl>
                                          <p:spTgt spid="58982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98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9826">
                                            <p:txEl>
                                              <p:pRg st="2" end="2"/>
                                            </p:txEl>
                                          </p:spTgt>
                                        </p:tgtEl>
                                        <p:attrNameLst>
                                          <p:attrName>style.visibility</p:attrName>
                                        </p:attrNameLst>
                                      </p:cBhvr>
                                      <p:to>
                                        <p:strVal val="visible"/>
                                      </p:to>
                                    </p:set>
                                    <p:anim calcmode="lin" valueType="num">
                                      <p:cBhvr additive="base">
                                        <p:cTn id="19" dur="500" fill="hold"/>
                                        <p:tgtEl>
                                          <p:spTgt spid="58982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982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9826">
                                            <p:txEl>
                                              <p:pRg st="3" end="3"/>
                                            </p:txEl>
                                          </p:spTgt>
                                        </p:tgtEl>
                                        <p:attrNameLst>
                                          <p:attrName>style.visibility</p:attrName>
                                        </p:attrNameLst>
                                      </p:cBhvr>
                                      <p:to>
                                        <p:strVal val="visible"/>
                                      </p:to>
                                    </p:set>
                                    <p:anim calcmode="lin" valueType="num">
                                      <p:cBhvr additive="base">
                                        <p:cTn id="25" dur="500" fill="hold"/>
                                        <p:tgtEl>
                                          <p:spTgt spid="58982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982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6"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8DB4A44-FAE0-4B9A-B641-4E166B4ED416}" type="slidenum">
              <a:rPr lang="en-US"/>
              <a:pPr>
                <a:defRPr/>
              </a:pPr>
              <a:t>54</a:t>
            </a:fld>
            <a:endParaRPr lang="en-US"/>
          </a:p>
        </p:txBody>
      </p:sp>
      <p:sp>
        <p:nvSpPr>
          <p:cNvPr id="57347" name="Rectangle 2"/>
          <p:cNvSpPr>
            <a:spLocks noChangeArrowheads="1"/>
          </p:cNvSpPr>
          <p:nvPr/>
        </p:nvSpPr>
        <p:spPr bwMode="auto">
          <a:xfrm>
            <a:off x="304800" y="228600"/>
            <a:ext cx="8534400" cy="8382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Additional Considerations for the LCM</a:t>
            </a:r>
          </a:p>
        </p:txBody>
      </p:sp>
      <p:sp>
        <p:nvSpPr>
          <p:cNvPr id="510979" name="Rectangle 3"/>
          <p:cNvSpPr>
            <a:spLocks noChangeArrowheads="1"/>
          </p:cNvSpPr>
          <p:nvPr/>
        </p:nvSpPr>
        <p:spPr bwMode="auto">
          <a:xfrm>
            <a:off x="1414463" y="1371600"/>
            <a:ext cx="6815137" cy="4648200"/>
          </a:xfrm>
          <a:prstGeom prst="rect">
            <a:avLst/>
          </a:prstGeom>
          <a:noFill/>
          <a:ln w="12700">
            <a:noFill/>
            <a:miter lim="800000"/>
            <a:headEnd/>
            <a:tailEnd/>
          </a:ln>
        </p:spPr>
        <p:txBody>
          <a:bodyPr lIns="90488" tIns="44450" rIns="90488" bIns="44450"/>
          <a:lstStyle/>
          <a:p>
            <a:pPr marL="342900" indent="-342900">
              <a:spcBef>
                <a:spcPct val="20000"/>
              </a:spcBef>
              <a:buClr>
                <a:schemeClr val="accent1"/>
              </a:buClr>
              <a:buSzPct val="120000"/>
              <a:buFontTx/>
              <a:buChar char="•"/>
            </a:pPr>
            <a:r>
              <a:rPr lang="en-US">
                <a:latin typeface="Arial" charset="0"/>
              </a:rPr>
              <a:t>Bureau Rates vs. Loss Costs</a:t>
            </a:r>
          </a:p>
          <a:p>
            <a:pPr marL="342900" indent="-342900">
              <a:spcBef>
                <a:spcPct val="70000"/>
              </a:spcBef>
              <a:buClr>
                <a:schemeClr val="accent1"/>
              </a:buClr>
              <a:buSzPct val="120000"/>
              <a:buFontTx/>
              <a:buChar char="•"/>
            </a:pPr>
            <a:r>
              <a:rPr lang="en-US">
                <a:latin typeface="Arial" charset="0"/>
              </a:rPr>
              <a:t>Evaluation of the Bureau Loss Cost Filing</a:t>
            </a:r>
          </a:p>
          <a:p>
            <a:pPr marL="742950" lvl="1" indent="-285750">
              <a:spcBef>
                <a:spcPct val="30000"/>
              </a:spcBef>
              <a:buClr>
                <a:schemeClr val="accent2"/>
              </a:buClr>
              <a:buSzPct val="120000"/>
              <a:buFontTx/>
              <a:buChar char="–"/>
            </a:pPr>
            <a:r>
              <a:rPr lang="en-US" sz="2200">
                <a:latin typeface="Arial" charset="0"/>
              </a:rPr>
              <a:t>Do you agree with the various assumptions?</a:t>
            </a:r>
          </a:p>
          <a:p>
            <a:pPr marL="742950" lvl="1" indent="-285750">
              <a:spcBef>
                <a:spcPct val="30000"/>
              </a:spcBef>
              <a:buClr>
                <a:schemeClr val="accent2"/>
              </a:buClr>
              <a:buSzPct val="120000"/>
              <a:buFontTx/>
              <a:buChar char="–"/>
            </a:pPr>
            <a:r>
              <a:rPr lang="en-US" sz="2200">
                <a:latin typeface="Arial" charset="0"/>
              </a:rPr>
              <a:t>How does your book compare?</a:t>
            </a:r>
          </a:p>
          <a:p>
            <a:pPr marL="742950" lvl="1" indent="-285750">
              <a:spcBef>
                <a:spcPct val="30000"/>
              </a:spcBef>
              <a:buClr>
                <a:schemeClr val="accent2"/>
              </a:buClr>
              <a:buSzPct val="120000"/>
              <a:buFontTx/>
              <a:buChar char="–"/>
            </a:pPr>
            <a:r>
              <a:rPr lang="en-US" sz="2200">
                <a:latin typeface="Arial" charset="0"/>
              </a:rPr>
              <a:t>Is there additional, more current info?</a:t>
            </a:r>
          </a:p>
          <a:p>
            <a:pPr marL="342900" indent="-342900">
              <a:spcBef>
                <a:spcPct val="70000"/>
              </a:spcBef>
              <a:buClr>
                <a:schemeClr val="accent1"/>
              </a:buClr>
              <a:buSzPct val="120000"/>
              <a:buFontTx/>
              <a:buChar char="•"/>
            </a:pPr>
            <a:r>
              <a:rPr lang="en-US">
                <a:latin typeface="Arial" charset="0"/>
              </a:rPr>
              <a:t>Consideration of the company’s experience</a:t>
            </a:r>
          </a:p>
          <a:p>
            <a:pPr marL="742950" lvl="1" indent="-285750">
              <a:spcBef>
                <a:spcPct val="30000"/>
              </a:spcBef>
              <a:buClr>
                <a:schemeClr val="accent2"/>
              </a:buClr>
              <a:buSzPct val="120000"/>
              <a:buFontTx/>
              <a:buChar char="–"/>
            </a:pPr>
            <a:r>
              <a:rPr lang="en-US" sz="2200">
                <a:latin typeface="Arial" charset="0"/>
              </a:rPr>
              <a:t>How does your experience compare?</a:t>
            </a:r>
          </a:p>
          <a:p>
            <a:pPr marL="742950" lvl="1" indent="-285750">
              <a:spcBef>
                <a:spcPct val="30000"/>
              </a:spcBef>
              <a:buClr>
                <a:schemeClr val="accent2"/>
              </a:buClr>
              <a:buSzPct val="120000"/>
              <a:buFontTx/>
              <a:buChar char="–"/>
            </a:pPr>
            <a:r>
              <a:rPr lang="en-US" sz="2200">
                <a:latin typeface="Arial" charset="0"/>
              </a:rPr>
              <a:t>Are there changes in your company’s               operations to consider?</a:t>
            </a:r>
          </a:p>
          <a:p>
            <a:pPr marL="742950" lvl="1" indent="-285750">
              <a:spcBef>
                <a:spcPct val="30000"/>
              </a:spcBef>
              <a:buClr>
                <a:schemeClr val="accent2"/>
              </a:buClr>
              <a:buSzPct val="120000"/>
              <a:buFontTx/>
              <a:buChar char="–"/>
            </a:pPr>
            <a:r>
              <a:rPr lang="en-US" sz="2200">
                <a:latin typeface="Arial" charset="0"/>
              </a:rPr>
              <a:t>When will you implement the change?</a:t>
            </a:r>
          </a:p>
          <a:p>
            <a:pPr marL="342900" indent="-342900">
              <a:spcBef>
                <a:spcPct val="20000"/>
              </a:spcBef>
              <a:buClr>
                <a:schemeClr val="accent1"/>
              </a:buClr>
              <a:buSzPct val="120000"/>
              <a:buFontTx/>
              <a:buChar char="•"/>
            </a:pPr>
            <a:endParaRPr lang="en-US" sz="2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0979">
                                            <p:txEl>
                                              <p:pRg st="0" end="0"/>
                                            </p:txEl>
                                          </p:spTgt>
                                        </p:tgtEl>
                                        <p:attrNameLst>
                                          <p:attrName>style.visibility</p:attrName>
                                        </p:attrNameLst>
                                      </p:cBhvr>
                                      <p:to>
                                        <p:strVal val="visible"/>
                                      </p:to>
                                    </p:set>
                                    <p:anim calcmode="lin" valueType="num">
                                      <p:cBhvr additive="base">
                                        <p:cTn id="7" dur="500" fill="hold"/>
                                        <p:tgtEl>
                                          <p:spTgt spid="5109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09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0979">
                                            <p:txEl>
                                              <p:pRg st="1" end="1"/>
                                            </p:txEl>
                                          </p:spTgt>
                                        </p:tgtEl>
                                        <p:attrNameLst>
                                          <p:attrName>style.visibility</p:attrName>
                                        </p:attrNameLst>
                                      </p:cBhvr>
                                      <p:to>
                                        <p:strVal val="visible"/>
                                      </p:to>
                                    </p:set>
                                    <p:anim calcmode="lin" valueType="num">
                                      <p:cBhvr additive="base">
                                        <p:cTn id="13" dur="500" fill="hold"/>
                                        <p:tgtEl>
                                          <p:spTgt spid="5109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0979">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10979">
                                            <p:txEl>
                                              <p:pRg st="2" end="2"/>
                                            </p:txEl>
                                          </p:spTgt>
                                        </p:tgtEl>
                                        <p:attrNameLst>
                                          <p:attrName>style.visibility</p:attrName>
                                        </p:attrNameLst>
                                      </p:cBhvr>
                                      <p:to>
                                        <p:strVal val="visible"/>
                                      </p:to>
                                    </p:set>
                                    <p:anim calcmode="lin" valueType="num">
                                      <p:cBhvr additive="base">
                                        <p:cTn id="17" dur="500" fill="hold"/>
                                        <p:tgtEl>
                                          <p:spTgt spid="51097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1097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10979">
                                            <p:txEl>
                                              <p:pRg st="3" end="3"/>
                                            </p:txEl>
                                          </p:spTgt>
                                        </p:tgtEl>
                                        <p:attrNameLst>
                                          <p:attrName>style.visibility</p:attrName>
                                        </p:attrNameLst>
                                      </p:cBhvr>
                                      <p:to>
                                        <p:strVal val="visible"/>
                                      </p:to>
                                    </p:set>
                                    <p:anim calcmode="lin" valueType="num">
                                      <p:cBhvr additive="base">
                                        <p:cTn id="21" dur="500" fill="hold"/>
                                        <p:tgtEl>
                                          <p:spTgt spid="51097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1097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10979">
                                            <p:txEl>
                                              <p:pRg st="4" end="4"/>
                                            </p:txEl>
                                          </p:spTgt>
                                        </p:tgtEl>
                                        <p:attrNameLst>
                                          <p:attrName>style.visibility</p:attrName>
                                        </p:attrNameLst>
                                      </p:cBhvr>
                                      <p:to>
                                        <p:strVal val="visible"/>
                                      </p:to>
                                    </p:set>
                                    <p:anim calcmode="lin" valueType="num">
                                      <p:cBhvr additive="base">
                                        <p:cTn id="25" dur="500" fill="hold"/>
                                        <p:tgtEl>
                                          <p:spTgt spid="51097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09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0979">
                                            <p:txEl>
                                              <p:pRg st="5" end="5"/>
                                            </p:txEl>
                                          </p:spTgt>
                                        </p:tgtEl>
                                        <p:attrNameLst>
                                          <p:attrName>style.visibility</p:attrName>
                                        </p:attrNameLst>
                                      </p:cBhvr>
                                      <p:to>
                                        <p:strVal val="visible"/>
                                      </p:to>
                                    </p:set>
                                    <p:anim calcmode="lin" valueType="num">
                                      <p:cBhvr additive="base">
                                        <p:cTn id="31" dur="500" fill="hold"/>
                                        <p:tgtEl>
                                          <p:spTgt spid="51097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0979">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10979">
                                            <p:txEl>
                                              <p:pRg st="6" end="6"/>
                                            </p:txEl>
                                          </p:spTgt>
                                        </p:tgtEl>
                                        <p:attrNameLst>
                                          <p:attrName>style.visibility</p:attrName>
                                        </p:attrNameLst>
                                      </p:cBhvr>
                                      <p:to>
                                        <p:strVal val="visible"/>
                                      </p:to>
                                    </p:set>
                                    <p:anim calcmode="lin" valueType="num">
                                      <p:cBhvr additive="base">
                                        <p:cTn id="35" dur="500" fill="hold"/>
                                        <p:tgtEl>
                                          <p:spTgt spid="510979">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10979">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10979">
                                            <p:txEl>
                                              <p:pRg st="7" end="7"/>
                                            </p:txEl>
                                          </p:spTgt>
                                        </p:tgtEl>
                                        <p:attrNameLst>
                                          <p:attrName>style.visibility</p:attrName>
                                        </p:attrNameLst>
                                      </p:cBhvr>
                                      <p:to>
                                        <p:strVal val="visible"/>
                                      </p:to>
                                    </p:set>
                                    <p:anim calcmode="lin" valueType="num">
                                      <p:cBhvr additive="base">
                                        <p:cTn id="39" dur="500" fill="hold"/>
                                        <p:tgtEl>
                                          <p:spTgt spid="510979">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10979">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10979">
                                            <p:txEl>
                                              <p:pRg st="8" end="8"/>
                                            </p:txEl>
                                          </p:spTgt>
                                        </p:tgtEl>
                                        <p:attrNameLst>
                                          <p:attrName>style.visibility</p:attrName>
                                        </p:attrNameLst>
                                      </p:cBhvr>
                                      <p:to>
                                        <p:strVal val="visible"/>
                                      </p:to>
                                    </p:set>
                                    <p:anim calcmode="lin" valueType="num">
                                      <p:cBhvr additive="base">
                                        <p:cTn id="43" dur="500" fill="hold"/>
                                        <p:tgtEl>
                                          <p:spTgt spid="510979">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1097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build="p" bldLvl="2"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0A474824-5820-416E-8EA2-DF5571D8F6FA}" type="slidenum">
              <a:rPr lang="en-US"/>
              <a:pPr>
                <a:defRPr/>
              </a:pPr>
              <a:t>55</a:t>
            </a:fld>
            <a:endParaRPr lang="en-US"/>
          </a:p>
        </p:txBody>
      </p:sp>
      <p:sp>
        <p:nvSpPr>
          <p:cNvPr id="58371" name="Rectangle 2"/>
          <p:cNvSpPr>
            <a:spLocks noChangeArrowheads="1"/>
          </p:cNvSpPr>
          <p:nvPr/>
        </p:nvSpPr>
        <p:spPr bwMode="auto">
          <a:xfrm>
            <a:off x="762000" y="304800"/>
            <a:ext cx="7696200" cy="7620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Manual Rates Are Just the Beginning</a:t>
            </a:r>
          </a:p>
        </p:txBody>
      </p:sp>
      <p:sp>
        <p:nvSpPr>
          <p:cNvPr id="58372" name="Rectangle 3"/>
          <p:cNvSpPr>
            <a:spLocks noChangeArrowheads="1"/>
          </p:cNvSpPr>
          <p:nvPr/>
        </p:nvSpPr>
        <p:spPr bwMode="auto">
          <a:xfrm>
            <a:off x="2286000" y="1524000"/>
            <a:ext cx="4953000" cy="4876800"/>
          </a:xfrm>
          <a:prstGeom prst="rect">
            <a:avLst/>
          </a:prstGeom>
          <a:noFill/>
          <a:ln w="12700">
            <a:noFill/>
            <a:miter lim="800000"/>
            <a:headEnd/>
            <a:tailEnd/>
          </a:ln>
        </p:spPr>
        <p:txBody>
          <a:bodyPr lIns="90488" tIns="44450" rIns="90488" bIns="44450"/>
          <a:lstStyle/>
          <a:p>
            <a:pPr marL="342900" indent="-342900">
              <a:spcBef>
                <a:spcPct val="20000"/>
              </a:spcBef>
              <a:buClr>
                <a:schemeClr val="tx1"/>
              </a:buClr>
            </a:pPr>
            <a:r>
              <a:rPr lang="en-US" sz="2200">
                <a:latin typeface="Arial" charset="0"/>
              </a:rPr>
              <a:t>	</a:t>
            </a:r>
          </a:p>
          <a:p>
            <a:pPr marL="742950" lvl="1" indent="-285750">
              <a:spcBef>
                <a:spcPct val="40000"/>
              </a:spcBef>
              <a:spcAft>
                <a:spcPct val="20000"/>
              </a:spcAft>
              <a:buClr>
                <a:schemeClr val="accent1"/>
              </a:buClr>
              <a:buSzPct val="120000"/>
              <a:buFontTx/>
              <a:buChar char="•"/>
            </a:pPr>
            <a:r>
              <a:rPr lang="en-US" sz="2200">
                <a:latin typeface="Arial" charset="0"/>
              </a:rPr>
              <a:t>Deviations</a:t>
            </a:r>
          </a:p>
          <a:p>
            <a:pPr marL="742950" lvl="1" indent="-285750">
              <a:spcBef>
                <a:spcPct val="40000"/>
              </a:spcBef>
              <a:spcAft>
                <a:spcPct val="20000"/>
              </a:spcAft>
              <a:buClr>
                <a:schemeClr val="accent1"/>
              </a:buClr>
              <a:buSzPct val="120000"/>
              <a:buFontTx/>
              <a:buChar char="•"/>
            </a:pPr>
            <a:r>
              <a:rPr lang="en-US" sz="2200">
                <a:latin typeface="Arial" charset="0"/>
              </a:rPr>
              <a:t>Premium Discount</a:t>
            </a:r>
          </a:p>
          <a:p>
            <a:pPr marL="742950" lvl="1" indent="-285750">
              <a:spcBef>
                <a:spcPct val="40000"/>
              </a:spcBef>
              <a:spcAft>
                <a:spcPct val="20000"/>
              </a:spcAft>
              <a:buClr>
                <a:schemeClr val="accent1"/>
              </a:buClr>
              <a:buSzPct val="120000"/>
              <a:buFontTx/>
              <a:buChar char="•"/>
            </a:pPr>
            <a:r>
              <a:rPr lang="en-US" sz="2200">
                <a:latin typeface="Arial" charset="0"/>
              </a:rPr>
              <a:t>Expense Constant</a:t>
            </a:r>
          </a:p>
          <a:p>
            <a:pPr marL="742950" lvl="1" indent="-285750">
              <a:spcBef>
                <a:spcPct val="40000"/>
              </a:spcBef>
              <a:spcAft>
                <a:spcPct val="20000"/>
              </a:spcAft>
              <a:buClr>
                <a:schemeClr val="accent1"/>
              </a:buClr>
              <a:buSzPct val="120000"/>
              <a:buFontTx/>
              <a:buChar char="•"/>
            </a:pPr>
            <a:r>
              <a:rPr lang="en-US" sz="2200">
                <a:latin typeface="Arial" charset="0"/>
              </a:rPr>
              <a:t>Schedule Rating</a:t>
            </a:r>
          </a:p>
          <a:p>
            <a:pPr marL="742950" lvl="1" indent="-285750">
              <a:spcBef>
                <a:spcPct val="40000"/>
              </a:spcBef>
              <a:spcAft>
                <a:spcPct val="20000"/>
              </a:spcAft>
              <a:buClr>
                <a:schemeClr val="accent1"/>
              </a:buClr>
              <a:buSzPct val="120000"/>
              <a:buFontTx/>
              <a:buChar char="•"/>
            </a:pPr>
            <a:r>
              <a:rPr lang="en-US" sz="2200">
                <a:latin typeface="Arial" charset="0"/>
              </a:rPr>
              <a:t>Experience Rating</a:t>
            </a:r>
          </a:p>
          <a:p>
            <a:pPr marL="742950" lvl="1" indent="-285750">
              <a:spcBef>
                <a:spcPct val="40000"/>
              </a:spcBef>
              <a:spcAft>
                <a:spcPct val="20000"/>
              </a:spcAft>
              <a:buClr>
                <a:schemeClr val="accent1"/>
              </a:buClr>
              <a:buSzPct val="120000"/>
              <a:buFontTx/>
              <a:buChar char="•"/>
            </a:pPr>
            <a:r>
              <a:rPr lang="en-US" sz="2200">
                <a:latin typeface="Arial" charset="0"/>
              </a:rPr>
              <a:t>Dividend Plans</a:t>
            </a:r>
          </a:p>
          <a:p>
            <a:pPr marL="742950" lvl="1" indent="-285750">
              <a:spcBef>
                <a:spcPct val="40000"/>
              </a:spcBef>
              <a:spcAft>
                <a:spcPct val="20000"/>
              </a:spcAft>
              <a:buClr>
                <a:schemeClr val="accent1"/>
              </a:buClr>
              <a:buSzPct val="120000"/>
              <a:buFontTx/>
              <a:buChar char="•"/>
            </a:pPr>
            <a:r>
              <a:rPr lang="en-US" sz="2200">
                <a:latin typeface="Arial" charset="0"/>
              </a:rPr>
              <a:t>Retrospective Rating</a:t>
            </a:r>
          </a:p>
          <a:p>
            <a:pPr marL="742950" lvl="1" indent="-285750">
              <a:spcBef>
                <a:spcPct val="40000"/>
              </a:spcBef>
              <a:spcAft>
                <a:spcPct val="20000"/>
              </a:spcAft>
              <a:buClr>
                <a:schemeClr val="accent1"/>
              </a:buClr>
              <a:buSzPct val="120000"/>
              <a:buFontTx/>
              <a:buChar char="•"/>
            </a:pPr>
            <a:r>
              <a:rPr lang="en-US" sz="2200">
                <a:latin typeface="Arial" charset="0"/>
              </a:rPr>
              <a:t>Deductibles (Small and Large)</a:t>
            </a:r>
          </a:p>
        </p:txBody>
      </p:sp>
      <p:sp>
        <p:nvSpPr>
          <p:cNvPr id="58373" name="Text Box 4"/>
          <p:cNvSpPr txBox="1">
            <a:spLocks noChangeArrowheads="1"/>
          </p:cNvSpPr>
          <p:nvPr/>
        </p:nvSpPr>
        <p:spPr bwMode="auto">
          <a:xfrm>
            <a:off x="381000" y="1325563"/>
            <a:ext cx="8382000" cy="427037"/>
          </a:xfrm>
          <a:prstGeom prst="rect">
            <a:avLst/>
          </a:prstGeom>
          <a:noFill/>
          <a:ln w="12700">
            <a:noFill/>
            <a:miter lim="800000"/>
            <a:headEnd/>
            <a:tailEnd/>
          </a:ln>
        </p:spPr>
        <p:txBody>
          <a:bodyPr>
            <a:spAutoFit/>
          </a:bodyPr>
          <a:lstStyle/>
          <a:p>
            <a:pPr algn="ctr"/>
            <a:r>
              <a:rPr lang="en-US" sz="2200">
                <a:latin typeface="Arial" charset="0"/>
              </a:rPr>
              <a:t>Additional Pricing Elements Are an Individual Company Decision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2CACDE9-BF9A-4D14-ACE2-14D60D5C8152}" type="slidenum">
              <a:rPr lang="en-US"/>
              <a:pPr>
                <a:defRPr/>
              </a:pPr>
              <a:t>56</a:t>
            </a:fld>
            <a:endParaRPr lang="en-US"/>
          </a:p>
        </p:txBody>
      </p:sp>
      <p:sp>
        <p:nvSpPr>
          <p:cNvPr id="59395" name="Rectangle 2"/>
          <p:cNvSpPr>
            <a:spLocks noChangeArrowheads="1"/>
          </p:cNvSpPr>
          <p:nvPr/>
        </p:nvSpPr>
        <p:spPr bwMode="auto">
          <a:xfrm>
            <a:off x="957263" y="381000"/>
            <a:ext cx="7348537" cy="6858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Additional Pricing Elements</a:t>
            </a:r>
          </a:p>
        </p:txBody>
      </p:sp>
      <p:sp>
        <p:nvSpPr>
          <p:cNvPr id="514051" name="Rectangle 3"/>
          <p:cNvSpPr>
            <a:spLocks noChangeArrowheads="1"/>
          </p:cNvSpPr>
          <p:nvPr/>
        </p:nvSpPr>
        <p:spPr bwMode="auto">
          <a:xfrm>
            <a:off x="990600" y="1600200"/>
            <a:ext cx="7518400" cy="4572000"/>
          </a:xfrm>
          <a:prstGeom prst="rect">
            <a:avLst/>
          </a:prstGeom>
          <a:noFill/>
          <a:ln w="12700">
            <a:noFill/>
            <a:miter lim="800000"/>
            <a:headEnd/>
            <a:tailEnd/>
          </a:ln>
        </p:spPr>
        <p:txBody>
          <a:bodyPr lIns="90488" tIns="44450" rIns="90488" bIns="44450"/>
          <a:lstStyle/>
          <a:p>
            <a:pPr marL="342900" indent="-342900">
              <a:spcBef>
                <a:spcPct val="100000"/>
              </a:spcBef>
              <a:buClr>
                <a:schemeClr val="accent1"/>
              </a:buClr>
              <a:buSzPct val="120000"/>
              <a:buFontTx/>
              <a:buChar char="•"/>
            </a:pPr>
            <a:r>
              <a:rPr lang="en-US" b="1">
                <a:latin typeface="Arial" charset="0"/>
              </a:rPr>
              <a:t>Deviations </a:t>
            </a:r>
            <a:r>
              <a:rPr lang="en-US">
                <a:latin typeface="Arial" charset="0"/>
              </a:rPr>
              <a:t>–</a:t>
            </a:r>
            <a:r>
              <a:rPr lang="en-US" b="1">
                <a:latin typeface="Arial" charset="0"/>
              </a:rPr>
              <a:t> </a:t>
            </a:r>
            <a:r>
              <a:rPr lang="en-US">
                <a:latin typeface="Arial" charset="0"/>
              </a:rPr>
              <a:t>filed by companies to reflect anticipated experience differences (rate or LCM)</a:t>
            </a:r>
            <a:endParaRPr lang="en-US" b="1">
              <a:latin typeface="Arial" charset="0"/>
            </a:endParaRPr>
          </a:p>
          <a:p>
            <a:pPr marL="342900" indent="-342900">
              <a:spcBef>
                <a:spcPct val="100000"/>
              </a:spcBef>
              <a:buClr>
                <a:schemeClr val="accent1"/>
              </a:buClr>
              <a:buSzPct val="120000"/>
              <a:buFontTx/>
              <a:buChar char="•"/>
            </a:pPr>
            <a:r>
              <a:rPr lang="en-US" b="1">
                <a:latin typeface="Arial" charset="0"/>
              </a:rPr>
              <a:t>Premium Discount</a:t>
            </a:r>
            <a:r>
              <a:rPr lang="en-US">
                <a:latin typeface="Arial" charset="0"/>
              </a:rPr>
              <a:t> – by policy size; reflects that relative expense is less for larger insureds</a:t>
            </a:r>
            <a:endParaRPr lang="en-US" b="1">
              <a:latin typeface="Arial" charset="0"/>
            </a:endParaRPr>
          </a:p>
          <a:p>
            <a:pPr marL="342900" indent="-342900">
              <a:spcBef>
                <a:spcPct val="100000"/>
              </a:spcBef>
              <a:buClr>
                <a:schemeClr val="accent1"/>
              </a:buClr>
              <a:buSzPct val="120000"/>
              <a:buFontTx/>
              <a:buChar char="•"/>
            </a:pPr>
            <a:r>
              <a:rPr lang="en-US" b="1">
                <a:latin typeface="Arial" charset="0"/>
              </a:rPr>
              <a:t>Expense Constant</a:t>
            </a:r>
            <a:r>
              <a:rPr lang="en-US">
                <a:latin typeface="Arial" charset="0"/>
              </a:rPr>
              <a:t> – reflects that relative expense is greater for smaller insureds</a:t>
            </a:r>
          </a:p>
          <a:p>
            <a:pPr marL="342900" indent="-342900">
              <a:spcBef>
                <a:spcPct val="100000"/>
              </a:spcBef>
              <a:buClr>
                <a:schemeClr val="accent1"/>
              </a:buClr>
              <a:buSzPct val="120000"/>
              <a:buFontTx/>
              <a:buChar char="•"/>
            </a:pPr>
            <a:r>
              <a:rPr lang="en-US" b="1">
                <a:latin typeface="Arial" charset="0"/>
              </a:rPr>
              <a:t>Schedule Rating</a:t>
            </a:r>
            <a:r>
              <a:rPr lang="en-US">
                <a:latin typeface="Arial" charset="0"/>
              </a:rPr>
              <a:t> – recognizes characteristics not reflected in experience rating</a:t>
            </a:r>
            <a:endParaRPr lang="en-US"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anim calcmode="lin" valueType="num">
                                      <p:cBhvr additive="base">
                                        <p:cTn id="7" dur="500" fill="hold"/>
                                        <p:tgtEl>
                                          <p:spTgt spid="5140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40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4051">
                                            <p:txEl>
                                              <p:pRg st="1" end="1"/>
                                            </p:txEl>
                                          </p:spTgt>
                                        </p:tgtEl>
                                        <p:attrNameLst>
                                          <p:attrName>style.visibility</p:attrName>
                                        </p:attrNameLst>
                                      </p:cBhvr>
                                      <p:to>
                                        <p:strVal val="visible"/>
                                      </p:to>
                                    </p:set>
                                    <p:anim calcmode="lin" valueType="num">
                                      <p:cBhvr additive="base">
                                        <p:cTn id="13" dur="500" fill="hold"/>
                                        <p:tgtEl>
                                          <p:spTgt spid="5140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4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4051">
                                            <p:txEl>
                                              <p:pRg st="2" end="2"/>
                                            </p:txEl>
                                          </p:spTgt>
                                        </p:tgtEl>
                                        <p:attrNameLst>
                                          <p:attrName>style.visibility</p:attrName>
                                        </p:attrNameLst>
                                      </p:cBhvr>
                                      <p:to>
                                        <p:strVal val="visible"/>
                                      </p:to>
                                    </p:set>
                                    <p:anim calcmode="lin" valueType="num">
                                      <p:cBhvr additive="base">
                                        <p:cTn id="19" dur="500" fill="hold"/>
                                        <p:tgtEl>
                                          <p:spTgt spid="5140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40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4051">
                                            <p:txEl>
                                              <p:pRg st="3" end="3"/>
                                            </p:txEl>
                                          </p:spTgt>
                                        </p:tgtEl>
                                        <p:attrNameLst>
                                          <p:attrName>style.visibility</p:attrName>
                                        </p:attrNameLst>
                                      </p:cBhvr>
                                      <p:to>
                                        <p:strVal val="visible"/>
                                      </p:to>
                                    </p:set>
                                    <p:anim calcmode="lin" valueType="num">
                                      <p:cBhvr additive="base">
                                        <p:cTn id="25" dur="500" fill="hold"/>
                                        <p:tgtEl>
                                          <p:spTgt spid="5140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40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1"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676D9FB-5059-448F-9A3F-E05D5F575233}" type="slidenum">
              <a:rPr lang="en-US"/>
              <a:pPr>
                <a:defRPr/>
              </a:pPr>
              <a:t>57</a:t>
            </a:fld>
            <a:endParaRPr lang="en-US"/>
          </a:p>
        </p:txBody>
      </p:sp>
      <p:sp>
        <p:nvSpPr>
          <p:cNvPr id="60419" name="Rectangle 2"/>
          <p:cNvSpPr>
            <a:spLocks noChangeArrowheads="1"/>
          </p:cNvSpPr>
          <p:nvPr/>
        </p:nvSpPr>
        <p:spPr bwMode="auto">
          <a:xfrm>
            <a:off x="957263" y="381000"/>
            <a:ext cx="7348537" cy="6858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A Predictive Modeling Application</a:t>
            </a:r>
          </a:p>
        </p:txBody>
      </p:sp>
      <p:sp>
        <p:nvSpPr>
          <p:cNvPr id="591875" name="Rectangle 3"/>
          <p:cNvSpPr>
            <a:spLocks noChangeArrowheads="1"/>
          </p:cNvSpPr>
          <p:nvPr/>
        </p:nvSpPr>
        <p:spPr bwMode="auto">
          <a:xfrm>
            <a:off x="304800" y="1219200"/>
            <a:ext cx="8763000" cy="5029200"/>
          </a:xfrm>
          <a:prstGeom prst="rect">
            <a:avLst/>
          </a:prstGeom>
          <a:noFill/>
          <a:ln w="12700">
            <a:noFill/>
            <a:miter lim="800000"/>
            <a:headEnd/>
            <a:tailEnd/>
          </a:ln>
        </p:spPr>
        <p:txBody>
          <a:bodyPr lIns="90488" tIns="44450" rIns="90488" bIns="44450"/>
          <a:lstStyle/>
          <a:p>
            <a:pPr marL="342900" indent="-342900">
              <a:spcBef>
                <a:spcPct val="100000"/>
              </a:spcBef>
              <a:buClr>
                <a:schemeClr val="accent1"/>
              </a:buClr>
              <a:buSzPct val="120000"/>
            </a:pPr>
            <a:r>
              <a:rPr lang="en-US" sz="2300">
                <a:latin typeface="Arial" charset="0"/>
              </a:rPr>
              <a:t>Schedule rating is defined as:</a:t>
            </a:r>
            <a:r>
              <a:rPr lang="en-US">
                <a:latin typeface="Arial" charset="0"/>
              </a:rPr>
              <a:t/>
            </a:r>
            <a:br>
              <a:rPr lang="en-US">
                <a:latin typeface="Arial" charset="0"/>
              </a:rPr>
            </a:br>
            <a:r>
              <a:rPr lang="en-US" sz="1000">
                <a:latin typeface="Arial" charset="0"/>
              </a:rPr>
              <a:t/>
            </a:r>
            <a:br>
              <a:rPr lang="en-US" sz="1000">
                <a:latin typeface="Arial" charset="0"/>
              </a:rPr>
            </a:br>
            <a:r>
              <a:rPr lang="en-US" sz="2200">
                <a:latin typeface="Arial" charset="0"/>
              </a:rPr>
              <a:t>“The premium for a risk may be modified according to the </a:t>
            </a:r>
            <a:r>
              <a:rPr lang="en-US" sz="2200" u="sng">
                <a:latin typeface="Arial" charset="0"/>
              </a:rPr>
              <a:t>Schedule Rating Table</a:t>
            </a:r>
            <a:r>
              <a:rPr lang="en-US" sz="2200">
                <a:latin typeface="Arial" charset="0"/>
              </a:rPr>
              <a:t> to reflect such characteristics of the risk that are not reflected in its experience. Seven categories are considered when determining any credit or debit under this Plan:</a:t>
            </a:r>
          </a:p>
          <a:p>
            <a:pPr marL="800100" lvl="1" indent="-342900">
              <a:lnSpc>
                <a:spcPct val="20000"/>
              </a:lnSpc>
              <a:spcBef>
                <a:spcPts val="3200"/>
              </a:spcBef>
              <a:buClr>
                <a:schemeClr val="accent1"/>
              </a:buClr>
              <a:buSzPct val="120000"/>
              <a:buFontTx/>
              <a:buChar char="•"/>
            </a:pPr>
            <a:r>
              <a:rPr lang="en-US" sz="2200">
                <a:latin typeface="Arial" charset="0"/>
              </a:rPr>
              <a:t>Premises</a:t>
            </a:r>
          </a:p>
          <a:p>
            <a:pPr marL="800100" lvl="1" indent="-342900">
              <a:lnSpc>
                <a:spcPct val="20000"/>
              </a:lnSpc>
              <a:spcBef>
                <a:spcPct val="100000"/>
              </a:spcBef>
              <a:buClr>
                <a:schemeClr val="accent1"/>
              </a:buClr>
              <a:buSzPct val="120000"/>
              <a:buFontTx/>
              <a:buChar char="•"/>
            </a:pPr>
            <a:r>
              <a:rPr lang="en-US" sz="2200">
                <a:latin typeface="Arial" charset="0"/>
              </a:rPr>
              <a:t>Classification Peculiarities</a:t>
            </a:r>
          </a:p>
          <a:p>
            <a:pPr marL="800100" lvl="1" indent="-342900">
              <a:lnSpc>
                <a:spcPct val="20000"/>
              </a:lnSpc>
              <a:spcBef>
                <a:spcPct val="100000"/>
              </a:spcBef>
              <a:buClr>
                <a:schemeClr val="accent1"/>
              </a:buClr>
              <a:buSzPct val="120000"/>
              <a:buFontTx/>
              <a:buChar char="•"/>
            </a:pPr>
            <a:r>
              <a:rPr lang="en-US" sz="2200">
                <a:latin typeface="Arial" charset="0"/>
              </a:rPr>
              <a:t>Medical Facilities</a:t>
            </a:r>
          </a:p>
          <a:p>
            <a:pPr marL="800100" lvl="1" indent="-342900">
              <a:lnSpc>
                <a:spcPct val="20000"/>
              </a:lnSpc>
              <a:spcBef>
                <a:spcPct val="100000"/>
              </a:spcBef>
              <a:buClr>
                <a:schemeClr val="accent1"/>
              </a:buClr>
              <a:buSzPct val="120000"/>
              <a:buFontTx/>
              <a:buChar char="•"/>
            </a:pPr>
            <a:r>
              <a:rPr lang="en-US" sz="2200">
                <a:latin typeface="Arial" charset="0"/>
              </a:rPr>
              <a:t>Safety Devices</a:t>
            </a:r>
          </a:p>
          <a:p>
            <a:pPr marL="800100" lvl="1" indent="-342900">
              <a:lnSpc>
                <a:spcPct val="20000"/>
              </a:lnSpc>
              <a:spcBef>
                <a:spcPct val="100000"/>
              </a:spcBef>
              <a:buClr>
                <a:schemeClr val="accent1"/>
              </a:buClr>
              <a:buSzPct val="120000"/>
              <a:buFontTx/>
              <a:buChar char="•"/>
            </a:pPr>
            <a:r>
              <a:rPr lang="en-US" sz="2200">
                <a:latin typeface="Arial" charset="0"/>
              </a:rPr>
              <a:t>Employees —Selection, Training, Supervision</a:t>
            </a:r>
          </a:p>
          <a:p>
            <a:pPr marL="800100" lvl="1" indent="-342900">
              <a:lnSpc>
                <a:spcPct val="20000"/>
              </a:lnSpc>
              <a:spcBef>
                <a:spcPct val="100000"/>
              </a:spcBef>
              <a:buClr>
                <a:schemeClr val="accent1"/>
              </a:buClr>
              <a:buSzPct val="120000"/>
              <a:buFontTx/>
              <a:buChar char="•"/>
            </a:pPr>
            <a:r>
              <a:rPr lang="en-US" sz="2200">
                <a:latin typeface="Arial" charset="0"/>
              </a:rPr>
              <a:t>Management —Cooperation With Insurance Carrier</a:t>
            </a:r>
          </a:p>
          <a:p>
            <a:pPr marL="800100" lvl="1" indent="-342900">
              <a:lnSpc>
                <a:spcPct val="20000"/>
              </a:lnSpc>
              <a:spcBef>
                <a:spcPct val="100000"/>
              </a:spcBef>
              <a:buClr>
                <a:schemeClr val="accent1"/>
              </a:buClr>
              <a:buSzPct val="120000"/>
              <a:buFontTx/>
              <a:buChar char="•"/>
            </a:pPr>
            <a:r>
              <a:rPr lang="en-US" sz="2200">
                <a:latin typeface="Arial" charset="0"/>
              </a:rPr>
              <a:t>Management —Safety Organization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anim calcmode="lin" valueType="num">
                                      <p:cBhvr additive="base">
                                        <p:cTn id="7" dur="500" fill="hold"/>
                                        <p:tgtEl>
                                          <p:spTgt spid="5918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1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1875">
                                            <p:txEl>
                                              <p:pRg st="1" end="1"/>
                                            </p:txEl>
                                          </p:spTgt>
                                        </p:tgtEl>
                                        <p:attrNameLst>
                                          <p:attrName>style.visibility</p:attrName>
                                        </p:attrNameLst>
                                      </p:cBhvr>
                                      <p:to>
                                        <p:strVal val="visible"/>
                                      </p:to>
                                    </p:set>
                                    <p:anim calcmode="lin" valueType="num">
                                      <p:cBhvr additive="base">
                                        <p:cTn id="13" dur="500" fill="hold"/>
                                        <p:tgtEl>
                                          <p:spTgt spid="5918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187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91875">
                                            <p:txEl>
                                              <p:pRg st="2" end="2"/>
                                            </p:txEl>
                                          </p:spTgt>
                                        </p:tgtEl>
                                        <p:attrNameLst>
                                          <p:attrName>style.visibility</p:attrName>
                                        </p:attrNameLst>
                                      </p:cBhvr>
                                      <p:to>
                                        <p:strVal val="visible"/>
                                      </p:to>
                                    </p:set>
                                    <p:anim calcmode="lin" valueType="num">
                                      <p:cBhvr additive="base">
                                        <p:cTn id="17" dur="500" fill="hold"/>
                                        <p:tgtEl>
                                          <p:spTgt spid="59187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9187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91875">
                                            <p:txEl>
                                              <p:pRg st="3" end="3"/>
                                            </p:txEl>
                                          </p:spTgt>
                                        </p:tgtEl>
                                        <p:attrNameLst>
                                          <p:attrName>style.visibility</p:attrName>
                                        </p:attrNameLst>
                                      </p:cBhvr>
                                      <p:to>
                                        <p:strVal val="visible"/>
                                      </p:to>
                                    </p:set>
                                    <p:anim calcmode="lin" valueType="num">
                                      <p:cBhvr additive="base">
                                        <p:cTn id="21" dur="500" fill="hold"/>
                                        <p:tgtEl>
                                          <p:spTgt spid="5918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9187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91875">
                                            <p:txEl>
                                              <p:pRg st="4" end="4"/>
                                            </p:txEl>
                                          </p:spTgt>
                                        </p:tgtEl>
                                        <p:attrNameLst>
                                          <p:attrName>style.visibility</p:attrName>
                                        </p:attrNameLst>
                                      </p:cBhvr>
                                      <p:to>
                                        <p:strVal val="visible"/>
                                      </p:to>
                                    </p:set>
                                    <p:anim calcmode="lin" valueType="num">
                                      <p:cBhvr additive="base">
                                        <p:cTn id="25" dur="500" fill="hold"/>
                                        <p:tgtEl>
                                          <p:spTgt spid="5918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9187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91875">
                                            <p:txEl>
                                              <p:pRg st="5" end="5"/>
                                            </p:txEl>
                                          </p:spTgt>
                                        </p:tgtEl>
                                        <p:attrNameLst>
                                          <p:attrName>style.visibility</p:attrName>
                                        </p:attrNameLst>
                                      </p:cBhvr>
                                      <p:to>
                                        <p:strVal val="visible"/>
                                      </p:to>
                                    </p:set>
                                    <p:anim calcmode="lin" valueType="num">
                                      <p:cBhvr additive="base">
                                        <p:cTn id="29" dur="500" fill="hold"/>
                                        <p:tgtEl>
                                          <p:spTgt spid="59187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9187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91875">
                                            <p:txEl>
                                              <p:pRg st="6" end="6"/>
                                            </p:txEl>
                                          </p:spTgt>
                                        </p:tgtEl>
                                        <p:attrNameLst>
                                          <p:attrName>style.visibility</p:attrName>
                                        </p:attrNameLst>
                                      </p:cBhvr>
                                      <p:to>
                                        <p:strVal val="visible"/>
                                      </p:to>
                                    </p:set>
                                    <p:anim calcmode="lin" valueType="num">
                                      <p:cBhvr additive="base">
                                        <p:cTn id="33" dur="500" fill="hold"/>
                                        <p:tgtEl>
                                          <p:spTgt spid="59187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9187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91875">
                                            <p:txEl>
                                              <p:pRg st="7" end="7"/>
                                            </p:txEl>
                                          </p:spTgt>
                                        </p:tgtEl>
                                        <p:attrNameLst>
                                          <p:attrName>style.visibility</p:attrName>
                                        </p:attrNameLst>
                                      </p:cBhvr>
                                      <p:to>
                                        <p:strVal val="visible"/>
                                      </p:to>
                                    </p:set>
                                    <p:anim calcmode="lin" valueType="num">
                                      <p:cBhvr additive="base">
                                        <p:cTn id="37" dur="500" fill="hold"/>
                                        <p:tgtEl>
                                          <p:spTgt spid="59187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918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C14E85-F6A2-4709-8727-94129240991C}" type="slidenum">
              <a:rPr lang="en-US"/>
              <a:pPr>
                <a:defRPr/>
              </a:pPr>
              <a:t>58</a:t>
            </a:fld>
            <a:endParaRPr lang="en-US"/>
          </a:p>
        </p:txBody>
      </p:sp>
      <p:sp>
        <p:nvSpPr>
          <p:cNvPr id="61443" name="Rectangle 2"/>
          <p:cNvSpPr>
            <a:spLocks noChangeArrowheads="1"/>
          </p:cNvSpPr>
          <p:nvPr/>
        </p:nvSpPr>
        <p:spPr bwMode="auto">
          <a:xfrm>
            <a:off x="957263" y="381000"/>
            <a:ext cx="7348537" cy="6858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A Predictive Modeling Application</a:t>
            </a:r>
          </a:p>
        </p:txBody>
      </p:sp>
      <p:sp>
        <p:nvSpPr>
          <p:cNvPr id="593923" name="Rectangle 3"/>
          <p:cNvSpPr>
            <a:spLocks noChangeArrowheads="1"/>
          </p:cNvSpPr>
          <p:nvPr/>
        </p:nvSpPr>
        <p:spPr bwMode="auto">
          <a:xfrm>
            <a:off x="457200" y="1524000"/>
            <a:ext cx="8305800" cy="5029200"/>
          </a:xfrm>
          <a:prstGeom prst="rect">
            <a:avLst/>
          </a:prstGeom>
          <a:noFill/>
          <a:ln w="12700">
            <a:noFill/>
            <a:miter lim="800000"/>
            <a:headEnd/>
            <a:tailEnd/>
          </a:ln>
        </p:spPr>
        <p:txBody>
          <a:bodyPr lIns="90488" tIns="44450" rIns="90488" bIns="44450"/>
          <a:lstStyle/>
          <a:p>
            <a:pPr marL="342900" indent="-342900">
              <a:spcBef>
                <a:spcPct val="100000"/>
              </a:spcBef>
              <a:buClr>
                <a:schemeClr val="accent1"/>
              </a:buClr>
              <a:buSzPct val="120000"/>
              <a:buFontTx/>
              <a:buChar char="•"/>
            </a:pPr>
            <a:r>
              <a:rPr lang="en-US">
                <a:latin typeface="Arial" charset="0"/>
              </a:rPr>
              <a:t>Schedule rating table provides a range of credits/debits for each of the seven categories</a:t>
            </a:r>
          </a:p>
          <a:p>
            <a:pPr marL="342900" indent="-342900">
              <a:spcBef>
                <a:spcPct val="100000"/>
              </a:spcBef>
              <a:buClr>
                <a:schemeClr val="accent1"/>
              </a:buClr>
              <a:buSzPct val="120000"/>
              <a:buFontTx/>
              <a:buChar char="•"/>
            </a:pPr>
            <a:r>
              <a:rPr lang="en-US">
                <a:latin typeface="Arial" charset="0"/>
              </a:rPr>
              <a:t>Quantifying specific characteristics within each category allows for more accurate account specific pricing</a:t>
            </a:r>
          </a:p>
          <a:p>
            <a:pPr marL="342900" indent="-342900">
              <a:spcBef>
                <a:spcPct val="100000"/>
              </a:spcBef>
              <a:buClr>
                <a:schemeClr val="accent1"/>
              </a:buClr>
              <a:buSzPct val="120000"/>
              <a:buFontTx/>
              <a:buChar char="•"/>
            </a:pPr>
            <a:r>
              <a:rPr lang="en-US">
                <a:latin typeface="Arial" charset="0"/>
              </a:rPr>
              <a:t>May also be able to identify other characteristics that may not traditionally be considered in the seven categories</a:t>
            </a:r>
          </a:p>
          <a:p>
            <a:pPr marL="342900" indent="-342900">
              <a:spcBef>
                <a:spcPct val="100000"/>
              </a:spcBef>
              <a:buClr>
                <a:schemeClr val="accent1"/>
              </a:buClr>
              <a:buSzPct val="120000"/>
              <a:buFontTx/>
              <a:buChar char="•"/>
            </a:pPr>
            <a:r>
              <a:rPr lang="en-US">
                <a:latin typeface="Arial" charset="0"/>
              </a:rPr>
              <a:t>The end result is to enhance the experience mod with an additional mathematical model</a:t>
            </a:r>
            <a:endParaRPr lang="en-US" sz="20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anim calcmode="lin" valueType="num">
                                      <p:cBhvr additive="base">
                                        <p:cTn id="7" dur="500" fill="hold"/>
                                        <p:tgtEl>
                                          <p:spTgt spid="593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23">
                                            <p:txEl>
                                              <p:pRg st="1" end="1"/>
                                            </p:txEl>
                                          </p:spTgt>
                                        </p:tgtEl>
                                        <p:attrNameLst>
                                          <p:attrName>style.visibility</p:attrName>
                                        </p:attrNameLst>
                                      </p:cBhvr>
                                      <p:to>
                                        <p:strVal val="visible"/>
                                      </p:to>
                                    </p:set>
                                    <p:anim calcmode="lin" valueType="num">
                                      <p:cBhvr additive="base">
                                        <p:cTn id="13" dur="500" fill="hold"/>
                                        <p:tgtEl>
                                          <p:spTgt spid="593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93923">
                                            <p:txEl>
                                              <p:pRg st="2" end="2"/>
                                            </p:txEl>
                                          </p:spTgt>
                                        </p:tgtEl>
                                        <p:attrNameLst>
                                          <p:attrName>style.visibility</p:attrName>
                                        </p:attrNameLst>
                                      </p:cBhvr>
                                      <p:to>
                                        <p:strVal val="visible"/>
                                      </p:to>
                                    </p:set>
                                    <p:anim calcmode="lin" valueType="num">
                                      <p:cBhvr additive="base">
                                        <p:cTn id="19" dur="500" fill="hold"/>
                                        <p:tgtEl>
                                          <p:spTgt spid="5939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3923">
                                            <p:txEl>
                                              <p:pRg st="3" end="3"/>
                                            </p:txEl>
                                          </p:spTgt>
                                        </p:tgtEl>
                                        <p:attrNameLst>
                                          <p:attrName>style.visibility</p:attrName>
                                        </p:attrNameLst>
                                      </p:cBhvr>
                                      <p:to>
                                        <p:strVal val="visible"/>
                                      </p:to>
                                    </p:set>
                                    <p:anim calcmode="lin" valueType="num">
                                      <p:cBhvr additive="base">
                                        <p:cTn id="25" dur="500" fill="hold"/>
                                        <p:tgtEl>
                                          <p:spTgt spid="5939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939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23"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A3BC6DC-9161-488D-ABB0-0337A17E42A9}" type="slidenum">
              <a:rPr lang="en-US"/>
              <a:pPr>
                <a:defRPr/>
              </a:pPr>
              <a:t>59</a:t>
            </a:fld>
            <a:endParaRPr lang="en-US"/>
          </a:p>
        </p:txBody>
      </p:sp>
      <p:sp>
        <p:nvSpPr>
          <p:cNvPr id="62467" name="Rectangle 2"/>
          <p:cNvSpPr>
            <a:spLocks noChangeArrowheads="1"/>
          </p:cNvSpPr>
          <p:nvPr/>
        </p:nvSpPr>
        <p:spPr bwMode="auto">
          <a:xfrm>
            <a:off x="304800" y="228600"/>
            <a:ext cx="8534400" cy="12192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Programs That Adjust Premium to</a:t>
            </a:r>
            <a:br>
              <a:rPr lang="en-US" sz="3200" b="1">
                <a:solidFill>
                  <a:srgbClr val="0033CC"/>
                </a:solidFill>
                <a:latin typeface="Arial" charset="0"/>
              </a:rPr>
            </a:br>
            <a:r>
              <a:rPr lang="en-US" sz="3200" b="1">
                <a:solidFill>
                  <a:srgbClr val="0033CC"/>
                </a:solidFill>
                <a:latin typeface="Arial" charset="0"/>
              </a:rPr>
              <a:t>Reflect Actual Loss Experience</a:t>
            </a:r>
          </a:p>
        </p:txBody>
      </p:sp>
      <p:sp>
        <p:nvSpPr>
          <p:cNvPr id="516099" name="Rectangle 3"/>
          <p:cNvSpPr>
            <a:spLocks noChangeArrowheads="1"/>
          </p:cNvSpPr>
          <p:nvPr/>
        </p:nvSpPr>
        <p:spPr bwMode="auto">
          <a:xfrm>
            <a:off x="762000" y="1676400"/>
            <a:ext cx="7696200" cy="4724400"/>
          </a:xfrm>
          <a:prstGeom prst="rect">
            <a:avLst/>
          </a:prstGeom>
          <a:noFill/>
          <a:ln w="12700">
            <a:noFill/>
            <a:miter lim="800000"/>
            <a:headEnd/>
            <a:tailEnd/>
          </a:ln>
        </p:spPr>
        <p:txBody>
          <a:bodyPr lIns="90488" tIns="44450" rIns="90488" bIns="44450"/>
          <a:lstStyle/>
          <a:p>
            <a:pPr marL="342900" indent="-342900">
              <a:spcBef>
                <a:spcPct val="60000"/>
              </a:spcBef>
              <a:buClr>
                <a:schemeClr val="accent1"/>
              </a:buClr>
              <a:buSzPct val="120000"/>
              <a:buFontTx/>
              <a:buChar char="•"/>
            </a:pPr>
            <a:r>
              <a:rPr lang="en-US" b="1">
                <a:latin typeface="Arial" charset="0"/>
              </a:rPr>
              <a:t>Experience Rating</a:t>
            </a:r>
            <a:r>
              <a:rPr lang="en-US">
                <a:latin typeface="Arial" charset="0"/>
              </a:rPr>
              <a:t> – Mandatory tool that compares actual and expected losses</a:t>
            </a:r>
            <a:endParaRPr lang="en-US" b="1">
              <a:latin typeface="Arial" charset="0"/>
            </a:endParaRPr>
          </a:p>
          <a:p>
            <a:pPr marL="342900" indent="-342900">
              <a:spcBef>
                <a:spcPct val="60000"/>
              </a:spcBef>
              <a:buClr>
                <a:schemeClr val="accent1"/>
              </a:buClr>
              <a:buSzPct val="120000"/>
              <a:buFontTx/>
              <a:buChar char="•"/>
            </a:pPr>
            <a:r>
              <a:rPr lang="en-US" b="1">
                <a:latin typeface="Arial" charset="0"/>
              </a:rPr>
              <a:t>Dividend Plans</a:t>
            </a:r>
            <a:r>
              <a:rPr lang="en-US">
                <a:latin typeface="Arial" charset="0"/>
              </a:rPr>
              <a:t> – Meant to reflect favorable experience</a:t>
            </a:r>
            <a:endParaRPr lang="en-US" b="1">
              <a:latin typeface="Arial" charset="0"/>
            </a:endParaRPr>
          </a:p>
          <a:p>
            <a:pPr marL="342900" indent="-342900">
              <a:spcBef>
                <a:spcPct val="60000"/>
              </a:spcBef>
              <a:buClr>
                <a:schemeClr val="accent1"/>
              </a:buClr>
              <a:buSzPct val="120000"/>
              <a:buFontTx/>
              <a:buChar char="•"/>
            </a:pPr>
            <a:r>
              <a:rPr lang="en-US" b="1">
                <a:latin typeface="Arial" charset="0"/>
              </a:rPr>
              <a:t>Retrospective Rating</a:t>
            </a:r>
            <a:r>
              <a:rPr lang="en-US">
                <a:latin typeface="Arial" charset="0"/>
              </a:rPr>
              <a:t> – Premium is adjusted based on insured’s experience during the time the policy is in force</a:t>
            </a:r>
            <a:endParaRPr lang="en-US" b="1">
              <a:latin typeface="Arial" charset="0"/>
            </a:endParaRPr>
          </a:p>
          <a:p>
            <a:pPr marL="342900" indent="-342900">
              <a:spcBef>
                <a:spcPct val="60000"/>
              </a:spcBef>
              <a:buClr>
                <a:schemeClr val="accent1"/>
              </a:buClr>
              <a:buSzPct val="120000"/>
              <a:buFontTx/>
              <a:buChar char="•"/>
            </a:pPr>
            <a:r>
              <a:rPr lang="en-US" b="1">
                <a:latin typeface="Arial" charset="0"/>
              </a:rPr>
              <a:t>Large Deductibles</a:t>
            </a:r>
            <a:r>
              <a:rPr lang="en-US">
                <a:latin typeface="Arial" charset="0"/>
              </a:rPr>
              <a:t> – The employer opts to pay claims below a certain threshold (usually $100,000 or greater)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6099">
                                            <p:txEl>
                                              <p:pRg st="0" end="0"/>
                                            </p:txEl>
                                          </p:spTgt>
                                        </p:tgtEl>
                                        <p:attrNameLst>
                                          <p:attrName>style.visibility</p:attrName>
                                        </p:attrNameLst>
                                      </p:cBhvr>
                                      <p:to>
                                        <p:strVal val="visible"/>
                                      </p:to>
                                    </p:set>
                                    <p:anim calcmode="lin" valueType="num">
                                      <p:cBhvr additive="base">
                                        <p:cTn id="7" dur="500" fill="hold"/>
                                        <p:tgtEl>
                                          <p:spTgt spid="516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6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6099">
                                            <p:txEl>
                                              <p:pRg st="1" end="1"/>
                                            </p:txEl>
                                          </p:spTgt>
                                        </p:tgtEl>
                                        <p:attrNameLst>
                                          <p:attrName>style.visibility</p:attrName>
                                        </p:attrNameLst>
                                      </p:cBhvr>
                                      <p:to>
                                        <p:strVal val="visible"/>
                                      </p:to>
                                    </p:set>
                                    <p:anim calcmode="lin" valueType="num">
                                      <p:cBhvr additive="base">
                                        <p:cTn id="13" dur="500" fill="hold"/>
                                        <p:tgtEl>
                                          <p:spTgt spid="516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6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6099">
                                            <p:txEl>
                                              <p:pRg st="2" end="2"/>
                                            </p:txEl>
                                          </p:spTgt>
                                        </p:tgtEl>
                                        <p:attrNameLst>
                                          <p:attrName>style.visibility</p:attrName>
                                        </p:attrNameLst>
                                      </p:cBhvr>
                                      <p:to>
                                        <p:strVal val="visible"/>
                                      </p:to>
                                    </p:set>
                                    <p:anim calcmode="lin" valueType="num">
                                      <p:cBhvr additive="base">
                                        <p:cTn id="19" dur="500" fill="hold"/>
                                        <p:tgtEl>
                                          <p:spTgt spid="516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6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6099">
                                            <p:txEl>
                                              <p:pRg st="3" end="3"/>
                                            </p:txEl>
                                          </p:spTgt>
                                        </p:tgtEl>
                                        <p:attrNameLst>
                                          <p:attrName>style.visibility</p:attrName>
                                        </p:attrNameLst>
                                      </p:cBhvr>
                                      <p:to>
                                        <p:strVal val="visible"/>
                                      </p:to>
                                    </p:set>
                                    <p:anim calcmode="lin" valueType="num">
                                      <p:cBhvr additive="base">
                                        <p:cTn id="25" dur="500" fill="hold"/>
                                        <p:tgtEl>
                                          <p:spTgt spid="516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6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62F7E005-DC92-4190-A260-9C62F0144C60}" type="slidenum">
              <a:rPr lang="en-US"/>
              <a:pPr>
                <a:defRPr/>
              </a:pPr>
              <a:t>6</a:t>
            </a:fld>
            <a:endParaRPr lang="en-US"/>
          </a:p>
        </p:txBody>
      </p:sp>
      <p:sp>
        <p:nvSpPr>
          <p:cNvPr id="21507" name="Rectangle 2"/>
          <p:cNvSpPr>
            <a:spLocks noChangeArrowheads="1"/>
          </p:cNvSpPr>
          <p:nvPr/>
        </p:nvSpPr>
        <p:spPr bwMode="auto">
          <a:xfrm>
            <a:off x="533400" y="304800"/>
            <a:ext cx="8229600" cy="6858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NCCI Workers Compensation Databases</a:t>
            </a:r>
          </a:p>
        </p:txBody>
      </p:sp>
      <p:sp>
        <p:nvSpPr>
          <p:cNvPr id="21508" name="Rectangle 3"/>
          <p:cNvSpPr>
            <a:spLocks noChangeArrowheads="1"/>
          </p:cNvSpPr>
          <p:nvPr/>
        </p:nvSpPr>
        <p:spPr bwMode="auto">
          <a:xfrm>
            <a:off x="2286000" y="2286000"/>
            <a:ext cx="5105400" cy="2066925"/>
          </a:xfrm>
          <a:prstGeom prst="rect">
            <a:avLst/>
          </a:prstGeom>
          <a:noFill/>
          <a:ln w="12700">
            <a:noFill/>
            <a:miter lim="800000"/>
            <a:headEnd/>
            <a:tailEnd/>
          </a:ln>
        </p:spPr>
        <p:txBody>
          <a:bodyPr lIns="90488" tIns="44450" rIns="90488" bIns="44450">
            <a:spAutoFit/>
          </a:bodyPr>
          <a:lstStyle/>
          <a:p>
            <a:pPr eaLnBrk="0" hangingPunct="0">
              <a:spcBef>
                <a:spcPct val="90000"/>
              </a:spcBef>
              <a:buClr>
                <a:srgbClr val="3333CC"/>
              </a:buClr>
              <a:buSzPct val="120000"/>
              <a:buFontTx/>
              <a:buChar char="•"/>
            </a:pPr>
            <a:r>
              <a:rPr lang="en-US" sz="2600">
                <a:latin typeface="Arial" charset="0"/>
              </a:rPr>
              <a:t>  </a:t>
            </a:r>
            <a:r>
              <a:rPr lang="en-US" b="1">
                <a:latin typeface="Arial" charset="0"/>
              </a:rPr>
              <a:t>Financial Aggregate Calls</a:t>
            </a:r>
            <a:endParaRPr lang="en-US" sz="1800" b="1">
              <a:latin typeface="Arial" charset="0"/>
            </a:endParaRPr>
          </a:p>
          <a:p>
            <a:pPr lvl="1" eaLnBrk="0" hangingPunct="0">
              <a:buClr>
                <a:schemeClr val="accent2"/>
              </a:buClr>
              <a:buSzPct val="120000"/>
              <a:buFontTx/>
              <a:buChar char="–"/>
            </a:pPr>
            <a:r>
              <a:rPr lang="en-US" sz="1800">
                <a:latin typeface="Arial" charset="0"/>
              </a:rPr>
              <a:t>  Used for aggregate ratemaking</a:t>
            </a:r>
          </a:p>
          <a:p>
            <a:pPr eaLnBrk="0" hangingPunct="0">
              <a:spcBef>
                <a:spcPts val="5050"/>
              </a:spcBef>
              <a:buClr>
                <a:srgbClr val="3333CC"/>
              </a:buClr>
              <a:buSzPct val="120000"/>
              <a:buFontTx/>
              <a:buChar char="•"/>
            </a:pPr>
            <a:r>
              <a:rPr lang="en-US" b="1">
                <a:latin typeface="Arial" charset="0"/>
              </a:rPr>
              <a:t>  WC Statistical Plan (WCSP)</a:t>
            </a:r>
            <a:endParaRPr lang="en-US" sz="1800" b="1">
              <a:latin typeface="Arial" charset="0"/>
            </a:endParaRPr>
          </a:p>
          <a:p>
            <a:pPr lvl="1" eaLnBrk="0" hangingPunct="0">
              <a:buClr>
                <a:schemeClr val="accent2"/>
              </a:buClr>
              <a:buSzPct val="120000"/>
              <a:buFontTx/>
              <a:buChar char="–"/>
            </a:pPr>
            <a:r>
              <a:rPr lang="en-US" sz="1800">
                <a:latin typeface="Arial" charset="0"/>
              </a:rPr>
              <a:t>  Used for class ratemaking</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7285E38-6424-44C3-AD6B-DAB370B04D1E}" type="slidenum">
              <a:rPr lang="en-US"/>
              <a:pPr>
                <a:defRPr/>
              </a:pPr>
              <a:t>60</a:t>
            </a:fld>
            <a:endParaRPr lang="en-US"/>
          </a:p>
        </p:txBody>
      </p:sp>
      <p:sp>
        <p:nvSpPr>
          <p:cNvPr id="63491" name="Rectangle 2"/>
          <p:cNvSpPr>
            <a:spLocks noChangeArrowheads="1"/>
          </p:cNvSpPr>
          <p:nvPr/>
        </p:nvSpPr>
        <p:spPr bwMode="auto">
          <a:xfrm>
            <a:off x="685800" y="381000"/>
            <a:ext cx="7924800" cy="7620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Workers Compensation Climate</a:t>
            </a:r>
            <a:br>
              <a:rPr lang="en-US" sz="3200" b="1">
                <a:solidFill>
                  <a:srgbClr val="0033CC"/>
                </a:solidFill>
                <a:latin typeface="Arial" charset="0"/>
              </a:rPr>
            </a:br>
            <a:r>
              <a:rPr lang="en-US" sz="3200" b="1">
                <a:solidFill>
                  <a:srgbClr val="0033CC"/>
                </a:solidFill>
                <a:latin typeface="Arial" charset="0"/>
              </a:rPr>
              <a:t>and the Role of the Actuary</a:t>
            </a:r>
          </a:p>
        </p:txBody>
      </p:sp>
      <p:sp>
        <p:nvSpPr>
          <p:cNvPr id="63492" name="Rectangle 3"/>
          <p:cNvSpPr>
            <a:spLocks noChangeArrowheads="1"/>
          </p:cNvSpPr>
          <p:nvPr/>
        </p:nvSpPr>
        <p:spPr bwMode="auto">
          <a:xfrm>
            <a:off x="762000" y="1524000"/>
            <a:ext cx="8001000" cy="4953000"/>
          </a:xfrm>
          <a:prstGeom prst="rect">
            <a:avLst/>
          </a:prstGeom>
          <a:noFill/>
          <a:ln w="12700">
            <a:noFill/>
            <a:miter lim="800000"/>
            <a:headEnd/>
            <a:tailEnd/>
          </a:ln>
        </p:spPr>
        <p:txBody>
          <a:bodyPr lIns="90488" tIns="44450" rIns="90488" bIns="44450"/>
          <a:lstStyle/>
          <a:p>
            <a:pPr marL="342900" indent="-342900">
              <a:spcBef>
                <a:spcPct val="60000"/>
              </a:spcBef>
              <a:buClr>
                <a:schemeClr val="accent1"/>
              </a:buClr>
              <a:buSzPct val="120000"/>
              <a:buFontTx/>
              <a:buChar char="•"/>
            </a:pPr>
            <a:r>
              <a:rPr lang="en-US" sz="2200" dirty="0">
                <a:latin typeface="Arial" charset="0"/>
              </a:rPr>
              <a:t>Beginning in 2008, underwriting gains were no longer present on either a calendar year or an accident year basis</a:t>
            </a:r>
          </a:p>
          <a:p>
            <a:pPr marL="342900" indent="-342900">
              <a:spcBef>
                <a:spcPct val="60000"/>
              </a:spcBef>
              <a:buClr>
                <a:schemeClr val="accent1"/>
              </a:buClr>
              <a:buSzPct val="120000"/>
              <a:buFontTx/>
              <a:buChar char="•"/>
            </a:pPr>
            <a:r>
              <a:rPr lang="en-US" sz="2200" dirty="0">
                <a:latin typeface="Arial" charset="0"/>
              </a:rPr>
              <a:t>During NCCI's </a:t>
            </a:r>
            <a:r>
              <a:rPr lang="en-US" sz="2200" dirty="0" smtClean="0">
                <a:latin typeface="Arial" charset="0"/>
              </a:rPr>
              <a:t>2011 </a:t>
            </a:r>
            <a:r>
              <a:rPr lang="en-US" sz="2200" dirty="0">
                <a:latin typeface="Arial" charset="0"/>
              </a:rPr>
              <a:t>filing season, for those states in which NCCI provides ratemaking services, </a:t>
            </a:r>
            <a:r>
              <a:rPr lang="en-US" sz="2200" dirty="0" smtClean="0">
                <a:latin typeface="Arial" charset="0"/>
              </a:rPr>
              <a:t>over three-quarters of </a:t>
            </a:r>
            <a:r>
              <a:rPr lang="en-US" sz="2200" dirty="0">
                <a:latin typeface="Arial" charset="0"/>
              </a:rPr>
              <a:t>the filed rate / loss cost level changes were </a:t>
            </a:r>
            <a:r>
              <a:rPr lang="en-US" sz="2200" dirty="0" smtClean="0">
                <a:latin typeface="Arial" charset="0"/>
              </a:rPr>
              <a:t>increases</a:t>
            </a:r>
            <a:r>
              <a:rPr lang="en-US" sz="2200" dirty="0">
                <a:latin typeface="Arial" charset="0"/>
              </a:rPr>
              <a:t>; the remainder either had no change or were </a:t>
            </a:r>
            <a:r>
              <a:rPr lang="en-US" sz="2200" dirty="0" smtClean="0">
                <a:latin typeface="Arial" charset="0"/>
              </a:rPr>
              <a:t>decreases</a:t>
            </a:r>
            <a:endParaRPr lang="en-US" sz="2200" dirty="0">
              <a:latin typeface="Arial" charset="0"/>
            </a:endParaRPr>
          </a:p>
          <a:p>
            <a:pPr marL="342900" indent="-342900">
              <a:spcBef>
                <a:spcPct val="60000"/>
              </a:spcBef>
              <a:buClr>
                <a:schemeClr val="accent1"/>
              </a:buClr>
              <a:buSzPct val="120000"/>
              <a:buFontTx/>
              <a:buChar char="•"/>
            </a:pPr>
            <a:r>
              <a:rPr lang="en-US" sz="2200" dirty="0">
                <a:latin typeface="Arial" charset="0"/>
              </a:rPr>
              <a:t>Current economic and market conditions may impact workers compensation results</a:t>
            </a:r>
          </a:p>
          <a:p>
            <a:pPr marL="342900" indent="-342900">
              <a:spcBef>
                <a:spcPct val="60000"/>
              </a:spcBef>
              <a:buClr>
                <a:schemeClr val="accent1"/>
              </a:buClr>
              <a:buSzPct val="120000"/>
              <a:buFontTx/>
              <a:buChar char="•"/>
            </a:pPr>
            <a:r>
              <a:rPr lang="en-US" sz="2200" dirty="0">
                <a:latin typeface="Arial" charset="0"/>
              </a:rPr>
              <a:t>Actuaries must be aware of changing environments, how pricing tools are used, and how that will impact results</a:t>
            </a:r>
          </a:p>
          <a:p>
            <a:pPr marL="342900" indent="-342900">
              <a:spcBef>
                <a:spcPct val="60000"/>
              </a:spcBef>
              <a:buClr>
                <a:schemeClr val="accent1"/>
              </a:buClr>
              <a:buSzPct val="120000"/>
              <a:buFontTx/>
              <a:buChar char="•"/>
            </a:pPr>
            <a:r>
              <a:rPr lang="en-US" sz="2200" dirty="0">
                <a:latin typeface="Arial" charset="0"/>
              </a:rPr>
              <a:t>Actuaries must communicate findings with management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85800" y="2590800"/>
            <a:ext cx="7924800" cy="1600200"/>
          </a:xfrm>
        </p:spPr>
        <p:txBody>
          <a:bodyPr lIns="90488" tIns="44450" rIns="90488" bIns="44450" anchor="ctr"/>
          <a:lstStyle/>
          <a:p>
            <a:pPr eaLnBrk="1" hangingPunct="1"/>
            <a:r>
              <a:rPr lang="en-US" smtClean="0">
                <a:solidFill>
                  <a:schemeClr val="tx1"/>
                </a:solidFill>
              </a:rPr>
              <a:t>Thank You for Your Attention!</a:t>
            </a:r>
            <a:br>
              <a:rPr lang="en-US" smtClean="0">
                <a:solidFill>
                  <a:schemeClr val="tx1"/>
                </a:solidFill>
              </a:rPr>
            </a:br>
            <a:r>
              <a:rPr lang="en-US" smtClean="0">
                <a:solidFill>
                  <a:schemeClr val="tx1"/>
                </a:solidFill>
              </a:rPr>
              <a:t/>
            </a:r>
            <a:br>
              <a:rPr lang="en-US" smtClean="0">
                <a:solidFill>
                  <a:schemeClr val="tx1"/>
                </a:solidFill>
              </a:rPr>
            </a:br>
            <a:r>
              <a:rPr lang="en-US" smtClean="0">
                <a:solidFill>
                  <a:schemeClr val="tx1"/>
                </a:solidFill>
              </a:rPr>
              <a:t>Questions/Comments?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CF642A26-1EB5-44E0-99D3-1D3700B5DB51}" type="slidenum">
              <a:rPr lang="en-US"/>
              <a:pPr>
                <a:defRPr/>
              </a:pPr>
              <a:t>7</a:t>
            </a:fld>
            <a:endParaRPr lang="en-US"/>
          </a:p>
        </p:txBody>
      </p:sp>
      <p:sp>
        <p:nvSpPr>
          <p:cNvPr id="22531" name="Rectangle 2"/>
          <p:cNvSpPr>
            <a:spLocks noChangeArrowheads="1"/>
          </p:cNvSpPr>
          <p:nvPr/>
        </p:nvSpPr>
        <p:spPr bwMode="auto">
          <a:xfrm>
            <a:off x="1016000" y="304800"/>
            <a:ext cx="7213600" cy="7620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Financial Aggregate Calls</a:t>
            </a:r>
          </a:p>
        </p:txBody>
      </p:sp>
      <p:sp>
        <p:nvSpPr>
          <p:cNvPr id="22532" name="Rectangle 3"/>
          <p:cNvSpPr>
            <a:spLocks noChangeArrowheads="1"/>
          </p:cNvSpPr>
          <p:nvPr/>
        </p:nvSpPr>
        <p:spPr bwMode="auto">
          <a:xfrm>
            <a:off x="1676400" y="1676400"/>
            <a:ext cx="6705600" cy="3994150"/>
          </a:xfrm>
          <a:prstGeom prst="rect">
            <a:avLst/>
          </a:prstGeom>
          <a:noFill/>
          <a:ln w="12700">
            <a:noFill/>
            <a:miter lim="800000"/>
            <a:headEnd/>
            <a:tailEnd/>
          </a:ln>
        </p:spPr>
        <p:txBody>
          <a:bodyPr lIns="90488" tIns="44450" rIns="90488" bIns="44450">
            <a:spAutoFit/>
          </a:bodyPr>
          <a:lstStyle/>
          <a:p>
            <a:pPr eaLnBrk="0" hangingPunct="0">
              <a:spcBef>
                <a:spcPct val="90000"/>
              </a:spcBef>
              <a:buClr>
                <a:schemeClr val="accent1"/>
              </a:buClr>
              <a:buSzPct val="120000"/>
              <a:buFontTx/>
              <a:buChar char="•"/>
            </a:pPr>
            <a:r>
              <a:rPr lang="en-US" sz="2600" b="1">
                <a:latin typeface="Arial" charset="0"/>
              </a:rPr>
              <a:t>  </a:t>
            </a:r>
            <a:r>
              <a:rPr lang="en-US" b="1">
                <a:latin typeface="Arial" charset="0"/>
              </a:rPr>
              <a:t>Collected annually</a:t>
            </a:r>
          </a:p>
          <a:p>
            <a:pPr lvl="1" eaLnBrk="0" hangingPunct="0">
              <a:buClr>
                <a:schemeClr val="accent2"/>
              </a:buClr>
              <a:buSzPct val="120000"/>
              <a:buFontTx/>
              <a:buChar char="–"/>
            </a:pPr>
            <a:r>
              <a:rPr lang="en-US" sz="2100" dirty="0">
                <a:latin typeface="Arial" charset="0"/>
              </a:rPr>
              <a:t> Policy and calendar-accident year basis</a:t>
            </a:r>
          </a:p>
          <a:p>
            <a:pPr lvl="1" eaLnBrk="0" hangingPunct="0">
              <a:buClr>
                <a:schemeClr val="accent2"/>
              </a:buClr>
              <a:buSzPct val="120000"/>
              <a:buFontTx/>
              <a:buChar char="–"/>
            </a:pPr>
            <a:r>
              <a:rPr lang="en-US" sz="2100" dirty="0">
                <a:latin typeface="Arial" charset="0"/>
              </a:rPr>
              <a:t> Statewide and assigned risk data</a:t>
            </a:r>
          </a:p>
          <a:p>
            <a:pPr eaLnBrk="0" hangingPunct="0">
              <a:spcBef>
                <a:spcPct val="150000"/>
              </a:spcBef>
              <a:buClr>
                <a:schemeClr val="accent1"/>
              </a:buClr>
              <a:buSzPct val="120000"/>
              <a:buFontTx/>
              <a:buChar char="•"/>
            </a:pPr>
            <a:r>
              <a:rPr lang="en-US" sz="2600" b="1" dirty="0">
                <a:latin typeface="Arial" charset="0"/>
              </a:rPr>
              <a:t>  </a:t>
            </a:r>
            <a:r>
              <a:rPr lang="en-US" b="1" dirty="0">
                <a:latin typeface="Arial" charset="0"/>
              </a:rPr>
              <a:t>Premiums, losses and claim counts</a:t>
            </a:r>
          </a:p>
          <a:p>
            <a:pPr lvl="1" eaLnBrk="0" hangingPunct="0">
              <a:buClr>
                <a:schemeClr val="accent2"/>
              </a:buClr>
              <a:buSzPct val="120000"/>
              <a:buFontTx/>
              <a:buChar char="–"/>
            </a:pPr>
            <a:r>
              <a:rPr lang="en-US" sz="2000" dirty="0">
                <a:latin typeface="Arial" charset="0"/>
              </a:rPr>
              <a:t> </a:t>
            </a:r>
            <a:r>
              <a:rPr lang="en-US" sz="2100" dirty="0">
                <a:latin typeface="Arial" charset="0"/>
              </a:rPr>
              <a:t>Evaluated as of December 31</a:t>
            </a:r>
          </a:p>
          <a:p>
            <a:pPr eaLnBrk="0" hangingPunct="0">
              <a:spcBef>
                <a:spcPct val="150000"/>
              </a:spcBef>
              <a:buClr>
                <a:schemeClr val="accent1"/>
              </a:buClr>
              <a:buSzPct val="120000"/>
              <a:buFontTx/>
              <a:buChar char="•"/>
            </a:pPr>
            <a:r>
              <a:rPr lang="en-US" b="1" dirty="0">
                <a:latin typeface="Arial" charset="0"/>
              </a:rPr>
              <a:t>  Purpose</a:t>
            </a:r>
            <a:endParaRPr lang="en-US" sz="1800" b="1" dirty="0">
              <a:latin typeface="Arial" charset="0"/>
            </a:endParaRPr>
          </a:p>
          <a:p>
            <a:pPr lvl="1" eaLnBrk="0" hangingPunct="0">
              <a:buClr>
                <a:schemeClr val="accent2"/>
              </a:buClr>
              <a:buSzPct val="120000"/>
              <a:buFontTx/>
              <a:buChar char="–"/>
            </a:pPr>
            <a:r>
              <a:rPr lang="en-US" sz="2100" dirty="0">
                <a:latin typeface="Arial" charset="0"/>
              </a:rPr>
              <a:t> Basis for overall aggregate rate indication</a:t>
            </a:r>
          </a:p>
          <a:p>
            <a:pPr lvl="1" eaLnBrk="0" hangingPunct="0">
              <a:buClr>
                <a:schemeClr val="accent2"/>
              </a:buClr>
              <a:buSzPct val="120000"/>
              <a:buFontTx/>
              <a:buChar char="–"/>
            </a:pPr>
            <a:r>
              <a:rPr lang="en-US" sz="2100" dirty="0">
                <a:latin typeface="Arial" charset="0"/>
              </a:rPr>
              <a:t> Research</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EED56CB9-D2F5-4C90-B143-C16C696AD588}" type="slidenum">
              <a:rPr lang="en-US"/>
              <a:pPr>
                <a:defRPr/>
              </a:pPr>
              <a:t>8</a:t>
            </a:fld>
            <a:endParaRPr lang="en-US"/>
          </a:p>
        </p:txBody>
      </p:sp>
      <p:sp>
        <p:nvSpPr>
          <p:cNvPr id="23555" name="Rectangle 2"/>
          <p:cNvSpPr>
            <a:spLocks noChangeArrowheads="1"/>
          </p:cNvSpPr>
          <p:nvPr/>
        </p:nvSpPr>
        <p:spPr bwMode="auto">
          <a:xfrm>
            <a:off x="200025" y="381000"/>
            <a:ext cx="8763000" cy="10668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Designated Statistical Reporting (DSR) Level Premium</a:t>
            </a:r>
          </a:p>
        </p:txBody>
      </p:sp>
      <p:sp>
        <p:nvSpPr>
          <p:cNvPr id="23556" name="Rectangle 3"/>
          <p:cNvSpPr>
            <a:spLocks noChangeArrowheads="1"/>
          </p:cNvSpPr>
          <p:nvPr/>
        </p:nvSpPr>
        <p:spPr bwMode="auto">
          <a:xfrm>
            <a:off x="685800" y="2133600"/>
            <a:ext cx="6858000" cy="3884613"/>
          </a:xfrm>
          <a:prstGeom prst="rect">
            <a:avLst/>
          </a:prstGeom>
          <a:noFill/>
          <a:ln w="12700">
            <a:noFill/>
            <a:miter lim="800000"/>
            <a:headEnd/>
            <a:tailEnd/>
          </a:ln>
        </p:spPr>
        <p:txBody>
          <a:bodyPr lIns="90488" tIns="44450" rIns="90488" bIns="44450"/>
          <a:lstStyle/>
          <a:p>
            <a:pPr marL="342900" indent="-342900">
              <a:spcBef>
                <a:spcPct val="50000"/>
              </a:spcBef>
              <a:spcAft>
                <a:spcPct val="50000"/>
              </a:spcAft>
              <a:buClr>
                <a:srgbClr val="0033CC"/>
              </a:buClr>
              <a:buSzPct val="100000"/>
            </a:pPr>
            <a:r>
              <a:rPr lang="en-US" sz="2800">
                <a:latin typeface="Arial" charset="0"/>
              </a:rPr>
              <a:t>	</a:t>
            </a:r>
            <a:endParaRPr lang="en-US">
              <a:latin typeface="Arial" charset="0"/>
            </a:endParaRPr>
          </a:p>
        </p:txBody>
      </p:sp>
      <p:sp>
        <p:nvSpPr>
          <p:cNvPr id="23557" name="Rectangle 4"/>
          <p:cNvSpPr>
            <a:spLocks noChangeArrowheads="1"/>
          </p:cNvSpPr>
          <p:nvPr/>
        </p:nvSpPr>
        <p:spPr bwMode="auto">
          <a:xfrm>
            <a:off x="838200" y="2362200"/>
            <a:ext cx="7772400" cy="2971800"/>
          </a:xfrm>
          <a:prstGeom prst="rect">
            <a:avLst/>
          </a:prstGeom>
          <a:noFill/>
          <a:ln w="12700">
            <a:noFill/>
            <a:miter lim="800000"/>
            <a:headEnd/>
            <a:tailEnd/>
          </a:ln>
        </p:spPr>
        <p:txBody>
          <a:bodyPr lIns="90488" tIns="44450" rIns="90488" bIns="44450"/>
          <a:lstStyle/>
          <a:p>
            <a:pPr marL="342900" indent="-342900">
              <a:spcBef>
                <a:spcPct val="80000"/>
              </a:spcBef>
              <a:spcAft>
                <a:spcPct val="50000"/>
              </a:spcAft>
              <a:buClr>
                <a:schemeClr val="accent1"/>
              </a:buClr>
              <a:buSzPct val="120000"/>
              <a:buFontTx/>
              <a:buChar char="•"/>
            </a:pPr>
            <a:r>
              <a:rPr lang="en-US">
                <a:latin typeface="Arial" charset="0"/>
              </a:rPr>
              <a:t>Common benchmark level at which carriers report premium on the financial calls</a:t>
            </a:r>
          </a:p>
          <a:p>
            <a:pPr marL="342900" indent="-342900">
              <a:spcBef>
                <a:spcPct val="80000"/>
              </a:spcBef>
              <a:spcAft>
                <a:spcPct val="50000"/>
              </a:spcAft>
              <a:buClr>
                <a:schemeClr val="accent1"/>
              </a:buClr>
              <a:buSzPct val="120000"/>
              <a:buFontTx/>
              <a:buChar char="•"/>
            </a:pPr>
            <a:r>
              <a:rPr lang="en-US">
                <a:latin typeface="Arial" charset="0"/>
              </a:rPr>
              <a:t>The DSR level represents the “approved” loss cost and assigned risk rate levels</a:t>
            </a:r>
          </a:p>
          <a:p>
            <a:pPr marL="342900" indent="-342900">
              <a:spcBef>
                <a:spcPct val="80000"/>
              </a:spcBef>
              <a:spcAft>
                <a:spcPct val="50000"/>
              </a:spcAft>
              <a:buClr>
                <a:schemeClr val="accent1"/>
              </a:buClr>
              <a:buSzPct val="120000"/>
              <a:buFontTx/>
              <a:buChar char="•"/>
            </a:pPr>
            <a:r>
              <a:rPr lang="en-US">
                <a:latin typeface="Arial" charset="0"/>
              </a:rPr>
              <a:t>Varies by policy year and state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pPr>
              <a:defRPr/>
            </a:pPr>
            <a:fld id="{C98C297C-19B4-4A88-A2D8-046514BFBF34}" type="slidenum">
              <a:rPr lang="en-US">
                <a:latin typeface="+mj-lt"/>
              </a:rPr>
              <a:pPr>
                <a:defRPr/>
              </a:pPr>
              <a:t>9</a:t>
            </a:fld>
            <a:endParaRPr lang="en-US">
              <a:latin typeface="+mj-lt"/>
            </a:endParaRPr>
          </a:p>
        </p:txBody>
      </p:sp>
      <p:sp>
        <p:nvSpPr>
          <p:cNvPr id="24579" name="Rectangle 2"/>
          <p:cNvSpPr>
            <a:spLocks noChangeArrowheads="1"/>
          </p:cNvSpPr>
          <p:nvPr/>
        </p:nvSpPr>
        <p:spPr bwMode="auto">
          <a:xfrm>
            <a:off x="1371600" y="228600"/>
            <a:ext cx="6680200" cy="1143000"/>
          </a:xfrm>
          <a:prstGeom prst="rect">
            <a:avLst/>
          </a:prstGeom>
          <a:noFill/>
          <a:ln w="12700">
            <a:noFill/>
            <a:miter lim="800000"/>
            <a:headEnd/>
            <a:tailEnd/>
          </a:ln>
        </p:spPr>
        <p:txBody>
          <a:bodyPr lIns="90488" tIns="44450" rIns="90488" bIns="44450" anchor="ctr"/>
          <a:lstStyle/>
          <a:p>
            <a:pPr algn="ctr"/>
            <a:r>
              <a:rPr lang="en-US" sz="3200" b="1">
                <a:solidFill>
                  <a:srgbClr val="0033CC"/>
                </a:solidFill>
                <a:latin typeface="Arial" charset="0"/>
              </a:rPr>
              <a:t>Ratemaking—The Big Picture</a:t>
            </a:r>
          </a:p>
        </p:txBody>
      </p:sp>
      <p:sp>
        <p:nvSpPr>
          <p:cNvPr id="8" name="Rectangle 3"/>
          <p:cNvSpPr>
            <a:spLocks noChangeArrowheads="1"/>
          </p:cNvSpPr>
          <p:nvPr/>
        </p:nvSpPr>
        <p:spPr bwMode="auto">
          <a:xfrm>
            <a:off x="0" y="2971800"/>
            <a:ext cx="9144000" cy="828675"/>
          </a:xfrm>
          <a:prstGeom prst="rect">
            <a:avLst/>
          </a:prstGeom>
          <a:noFill/>
          <a:ln w="12700">
            <a:noFill/>
            <a:miter lim="800000"/>
            <a:headEnd/>
            <a:tailEnd/>
          </a:ln>
          <a:effectLst/>
        </p:spPr>
        <p:txBody>
          <a:bodyPr lIns="90488" tIns="44450" rIns="90488" bIns="44450">
            <a:spAutoFit/>
          </a:bodyPr>
          <a:lstStyle/>
          <a:p>
            <a:pPr algn="ctr" eaLnBrk="0" hangingPunct="0">
              <a:buClr>
                <a:schemeClr val="tx1"/>
              </a:buClr>
              <a:defRPr/>
            </a:pPr>
            <a:r>
              <a:rPr lang="en-US" u="sng" dirty="0">
                <a:latin typeface="+mj-lt"/>
              </a:rPr>
              <a:t>Projected losses &amp; Loss Adjustment Expense*</a:t>
            </a:r>
          </a:p>
          <a:p>
            <a:pPr algn="ctr" eaLnBrk="0" hangingPunct="0">
              <a:buClr>
                <a:schemeClr val="tx1"/>
              </a:buClr>
              <a:defRPr/>
            </a:pPr>
            <a:r>
              <a:rPr lang="en-US" dirty="0">
                <a:latin typeface="+mj-lt"/>
              </a:rPr>
              <a:t>Premium at current loss cost level</a:t>
            </a:r>
          </a:p>
        </p:txBody>
      </p:sp>
      <p:sp>
        <p:nvSpPr>
          <p:cNvPr id="9" name="TextBox 8"/>
          <p:cNvSpPr txBox="1"/>
          <p:nvPr/>
        </p:nvSpPr>
        <p:spPr>
          <a:xfrm>
            <a:off x="609600" y="6096000"/>
            <a:ext cx="3903663" cy="246063"/>
          </a:xfrm>
          <a:prstGeom prst="rect">
            <a:avLst/>
          </a:prstGeom>
          <a:noFill/>
        </p:spPr>
        <p:txBody>
          <a:bodyPr wrap="none">
            <a:spAutoFit/>
          </a:bodyPr>
          <a:lstStyle/>
          <a:p>
            <a:pPr>
              <a:defRPr/>
            </a:pPr>
            <a:r>
              <a:rPr lang="en-US" sz="1000" dirty="0">
                <a:latin typeface="+mj-lt"/>
              </a:rPr>
              <a:t>* Not all states include loss adjustment expense in the calculation.</a:t>
            </a:r>
          </a:p>
        </p:txBody>
      </p:sp>
      <p:sp>
        <p:nvSpPr>
          <p:cNvPr id="10" name="TextBox 9"/>
          <p:cNvSpPr txBox="1"/>
          <p:nvPr/>
        </p:nvSpPr>
        <p:spPr>
          <a:xfrm>
            <a:off x="0" y="4338638"/>
            <a:ext cx="9144000" cy="461962"/>
          </a:xfrm>
          <a:prstGeom prst="rect">
            <a:avLst/>
          </a:prstGeom>
          <a:noFill/>
        </p:spPr>
        <p:txBody>
          <a:bodyPr>
            <a:spAutoFit/>
          </a:bodyPr>
          <a:lstStyle/>
          <a:p>
            <a:pPr algn="ctr">
              <a:defRPr/>
            </a:pPr>
            <a:r>
              <a:rPr lang="en-US" dirty="0">
                <a:latin typeface="+mj-lt"/>
              </a:rPr>
              <a:t>=   Indicated overall average loss cost level change</a:t>
            </a:r>
          </a:p>
        </p:txBody>
      </p:sp>
      <p:sp>
        <p:nvSpPr>
          <p:cNvPr id="11" name="Rectangle 3"/>
          <p:cNvSpPr>
            <a:spLocks noChangeArrowheads="1"/>
          </p:cNvSpPr>
          <p:nvPr/>
        </p:nvSpPr>
        <p:spPr bwMode="auto">
          <a:xfrm>
            <a:off x="0" y="2055813"/>
            <a:ext cx="9144000" cy="458787"/>
          </a:xfrm>
          <a:prstGeom prst="rect">
            <a:avLst/>
          </a:prstGeom>
          <a:noFill/>
          <a:ln w="12700">
            <a:noFill/>
            <a:miter lim="800000"/>
            <a:headEnd/>
            <a:tailEnd/>
          </a:ln>
          <a:effectLst/>
        </p:spPr>
        <p:txBody>
          <a:bodyPr lIns="90488" tIns="44450" rIns="90488" bIns="44450">
            <a:spAutoFit/>
          </a:bodyPr>
          <a:lstStyle/>
          <a:p>
            <a:pPr algn="ctr" eaLnBrk="0" hangingPunct="0">
              <a:buClr>
                <a:schemeClr val="tx1"/>
              </a:buClr>
              <a:defRPr/>
            </a:pPr>
            <a:r>
              <a:rPr lang="en-US" dirty="0">
                <a:latin typeface="+mj-lt"/>
              </a:rPr>
              <a:t>For the upcoming loss cost effective period: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ad`s Tie">
  <a:themeElements>
    <a:clrScheme name="">
      <a:dk1>
        <a:srgbClr val="000000"/>
      </a:dk1>
      <a:lt1>
        <a:srgbClr val="FFFFFF"/>
      </a:lt1>
      <a:dk2>
        <a:srgbClr val="0033CC"/>
      </a:dk2>
      <a:lt2>
        <a:srgbClr val="5490A8"/>
      </a:lt2>
      <a:accent1>
        <a:srgbClr val="0033CC"/>
      </a:accent1>
      <a:accent2>
        <a:srgbClr val="00CC99"/>
      </a:accent2>
      <a:accent3>
        <a:srgbClr val="FFFFFF"/>
      </a:accent3>
      <a:accent4>
        <a:srgbClr val="000000"/>
      </a:accent4>
      <a:accent5>
        <a:srgbClr val="AAADE2"/>
      </a:accent5>
      <a:accent6>
        <a:srgbClr val="00B98A"/>
      </a:accent6>
      <a:hlink>
        <a:srgbClr val="CCCCFF"/>
      </a:hlink>
      <a:folHlink>
        <a:srgbClr val="B2B2B2"/>
      </a:folHlink>
    </a:clrScheme>
    <a:fontScheme name="Dad`s Ti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108440625</TotalTime>
  <Pages>26</Pages>
  <Words>4852</Words>
  <Application>Microsoft Office PowerPoint</Application>
  <PresentationFormat>On-screen Show (4:3)</PresentationFormat>
  <Paragraphs>575</Paragraphs>
  <Slides>61</Slides>
  <Notes>42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61</vt:i4>
      </vt:variant>
    </vt:vector>
  </HeadingPairs>
  <TitlesOfParts>
    <vt:vector size="65" baseType="lpstr">
      <vt:lpstr>Dad`s Tie</vt:lpstr>
      <vt:lpstr>MS Org Chart</vt:lpstr>
      <vt:lpstr>Chart</vt:lpstr>
      <vt:lpstr>Worksheet</vt:lpstr>
      <vt:lpstr>Workers Compensation Ratemaking—An Overview</vt:lpstr>
      <vt:lpstr>Workers Compensation Ratemaking—An Overview</vt:lpstr>
      <vt:lpstr>Rating Bureau Perspective Outline</vt:lpstr>
      <vt:lpstr>PowerPoint Presentation</vt:lpstr>
      <vt:lpstr>Workers Compensation Rating Laws</vt:lpstr>
      <vt:lpstr>PowerPoint Presentation</vt:lpstr>
      <vt:lpstr>PowerPoint Presentation</vt:lpstr>
      <vt:lpstr>PowerPoint Presentation</vt:lpstr>
      <vt:lpstr>PowerPoint Presentation</vt:lpstr>
      <vt:lpstr>PowerPoint Presentation</vt:lpstr>
      <vt:lpstr>PowerPoint Presentation</vt:lpstr>
      <vt:lpstr>Benefit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XYZ Changes by Industry Group</vt:lpstr>
      <vt:lpstr>Individual Classifications</vt:lpstr>
      <vt:lpstr>Formula Pure Premiums</vt:lpstr>
      <vt:lpstr>Test Correction Procedure</vt:lpstr>
      <vt:lpstr>PowerPoint Presentation</vt:lpstr>
      <vt:lpstr>PowerPoint Presentation</vt:lpstr>
      <vt:lpstr>PowerPoint Presentation</vt:lpstr>
      <vt:lpstr>Insurance Company Perspective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Questions/Comments?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Techniques for Workers Compensation Ratemaking</dc:title>
  <dc:creator>Perry Dan</dc:creator>
  <cp:lastModifiedBy>Jay Rosen</cp:lastModifiedBy>
  <cp:revision>378</cp:revision>
  <cp:lastPrinted>2002-02-28T21:47:55Z</cp:lastPrinted>
  <dcterms:created xsi:type="dcterms:W3CDTF">1998-03-02T15:30:06Z</dcterms:created>
  <dcterms:modified xsi:type="dcterms:W3CDTF">2012-02-20T15:13:12Z</dcterms:modified>
</cp:coreProperties>
</file>