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 id="2147483667" r:id="rId2"/>
    <p:sldMasterId id="2147483665" r:id="rId3"/>
    <p:sldMasterId id="2147483672" r:id="rId4"/>
    <p:sldMasterId id="2147483673" r:id="rId5"/>
    <p:sldMasterId id="2147483675" r:id="rId6"/>
    <p:sldMasterId id="2147483674" r:id="rId7"/>
  </p:sldMasterIdLst>
  <p:notesMasterIdLst>
    <p:notesMasterId r:id="rId35"/>
  </p:notesMasterIdLst>
  <p:handoutMasterIdLst>
    <p:handoutMasterId r:id="rId36"/>
  </p:handoutMasterIdLst>
  <p:sldIdLst>
    <p:sldId id="286" r:id="rId8"/>
    <p:sldId id="332" r:id="rId9"/>
    <p:sldId id="327" r:id="rId10"/>
    <p:sldId id="329" r:id="rId11"/>
    <p:sldId id="330" r:id="rId12"/>
    <p:sldId id="331" r:id="rId13"/>
    <p:sldId id="318" r:id="rId14"/>
    <p:sldId id="319" r:id="rId15"/>
    <p:sldId id="328" r:id="rId16"/>
    <p:sldId id="333" r:id="rId17"/>
    <p:sldId id="322" r:id="rId18"/>
    <p:sldId id="334" r:id="rId19"/>
    <p:sldId id="313" r:id="rId20"/>
    <p:sldId id="324" r:id="rId21"/>
    <p:sldId id="283" r:id="rId22"/>
    <p:sldId id="314" r:id="rId23"/>
    <p:sldId id="316" r:id="rId24"/>
    <p:sldId id="306" r:id="rId25"/>
    <p:sldId id="308" r:id="rId26"/>
    <p:sldId id="337" r:id="rId27"/>
    <p:sldId id="311" r:id="rId28"/>
    <p:sldId id="335" r:id="rId29"/>
    <p:sldId id="310" r:id="rId30"/>
    <p:sldId id="312" r:id="rId31"/>
    <p:sldId id="307" r:id="rId32"/>
    <p:sldId id="336" r:id="rId33"/>
    <p:sldId id="315" r:id="rId34"/>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imes" charset="0"/>
        <a:ea typeface="+mn-ea"/>
        <a:cs typeface="+mn-cs"/>
      </a:defRPr>
    </a:lvl1pPr>
    <a:lvl2pPr marL="457200" algn="l" rtl="0" eaLnBrk="0" fontAlgn="base" hangingPunct="0">
      <a:spcBef>
        <a:spcPct val="0"/>
      </a:spcBef>
      <a:spcAft>
        <a:spcPct val="0"/>
      </a:spcAft>
      <a:defRPr kern="1200">
        <a:solidFill>
          <a:schemeClr val="tx1"/>
        </a:solidFill>
        <a:latin typeface="Times" charset="0"/>
        <a:ea typeface="+mn-ea"/>
        <a:cs typeface="+mn-cs"/>
      </a:defRPr>
    </a:lvl2pPr>
    <a:lvl3pPr marL="914400" algn="l" rtl="0" eaLnBrk="0" fontAlgn="base" hangingPunct="0">
      <a:spcBef>
        <a:spcPct val="0"/>
      </a:spcBef>
      <a:spcAft>
        <a:spcPct val="0"/>
      </a:spcAft>
      <a:defRPr kern="1200">
        <a:solidFill>
          <a:schemeClr val="tx1"/>
        </a:solidFill>
        <a:latin typeface="Times" charset="0"/>
        <a:ea typeface="+mn-ea"/>
        <a:cs typeface="+mn-cs"/>
      </a:defRPr>
    </a:lvl3pPr>
    <a:lvl4pPr marL="1371600" algn="l" rtl="0" eaLnBrk="0" fontAlgn="base" hangingPunct="0">
      <a:spcBef>
        <a:spcPct val="0"/>
      </a:spcBef>
      <a:spcAft>
        <a:spcPct val="0"/>
      </a:spcAft>
      <a:defRPr kern="1200">
        <a:solidFill>
          <a:schemeClr val="tx1"/>
        </a:solidFill>
        <a:latin typeface="Times" charset="0"/>
        <a:ea typeface="+mn-ea"/>
        <a:cs typeface="+mn-cs"/>
      </a:defRPr>
    </a:lvl4pPr>
    <a:lvl5pPr marL="1828800" algn="l" rtl="0" eaLnBrk="0" fontAlgn="base" hangingPunct="0">
      <a:spcBef>
        <a:spcPct val="0"/>
      </a:spcBef>
      <a:spcAft>
        <a:spcPct val="0"/>
      </a:spcAft>
      <a:defRPr kern="1200">
        <a:solidFill>
          <a:schemeClr val="tx1"/>
        </a:solidFill>
        <a:latin typeface="Times" charset="0"/>
        <a:ea typeface="+mn-ea"/>
        <a:cs typeface="+mn-cs"/>
      </a:defRPr>
    </a:lvl5pPr>
    <a:lvl6pPr marL="2286000" algn="l" defTabSz="914400" rtl="0" eaLnBrk="1" latinLnBrk="0" hangingPunct="1">
      <a:defRPr kern="1200">
        <a:solidFill>
          <a:schemeClr val="tx1"/>
        </a:solidFill>
        <a:latin typeface="Times" charset="0"/>
        <a:ea typeface="+mn-ea"/>
        <a:cs typeface="+mn-cs"/>
      </a:defRPr>
    </a:lvl6pPr>
    <a:lvl7pPr marL="2743200" algn="l" defTabSz="914400" rtl="0" eaLnBrk="1" latinLnBrk="0" hangingPunct="1">
      <a:defRPr kern="1200">
        <a:solidFill>
          <a:schemeClr val="tx1"/>
        </a:solidFill>
        <a:latin typeface="Times" charset="0"/>
        <a:ea typeface="+mn-ea"/>
        <a:cs typeface="+mn-cs"/>
      </a:defRPr>
    </a:lvl7pPr>
    <a:lvl8pPr marL="3200400" algn="l" defTabSz="914400" rtl="0" eaLnBrk="1" latinLnBrk="0" hangingPunct="1">
      <a:defRPr kern="1200">
        <a:solidFill>
          <a:schemeClr val="tx1"/>
        </a:solidFill>
        <a:latin typeface="Times" charset="0"/>
        <a:ea typeface="+mn-ea"/>
        <a:cs typeface="+mn-cs"/>
      </a:defRPr>
    </a:lvl8pPr>
    <a:lvl9pPr marL="3657600" algn="l" defTabSz="914400" rtl="0" eaLnBrk="1" latinLnBrk="0" hangingPunct="1">
      <a:defRPr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5F5"/>
    <a:srgbClr val="FEF6F6"/>
    <a:srgbClr val="FEF7F7"/>
    <a:srgbClr val="FEF8F8"/>
    <a:srgbClr val="FEF9F9"/>
    <a:srgbClr val="FEFAFA"/>
    <a:srgbClr val="FEFBFB"/>
    <a:srgbClr val="004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2" autoAdjust="0"/>
    <p:restoredTop sz="72542" autoAdjust="0"/>
  </p:normalViewPr>
  <p:slideViewPr>
    <p:cSldViewPr snapToGrid="0">
      <p:cViewPr varScale="1">
        <p:scale>
          <a:sx n="84" d="100"/>
          <a:sy n="84" d="100"/>
        </p:scale>
        <p:origin x="-2310" y="-78"/>
      </p:cViewPr>
      <p:guideLst>
        <p:guide orient="horz" pos="2153"/>
        <p:guide orient="horz" pos="1009"/>
        <p:guide orient="horz" pos="1434"/>
        <p:guide orient="horz" pos="385"/>
        <p:guide orient="horz" pos="3923"/>
        <p:guide orient="horz" pos="2406"/>
        <p:guide orient="horz" pos="250"/>
        <p:guide orient="horz" pos="4227"/>
        <p:guide pos="2880"/>
        <p:guide pos="305"/>
        <p:guide pos="960"/>
        <p:guide pos="5445"/>
        <p:guide pos="4414"/>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100" d="100"/>
        <a:sy n="100" d="100"/>
      </p:scale>
      <p:origin x="0" y="36"/>
    </p:cViewPr>
  </p:sorterViewPr>
  <p:notesViewPr>
    <p:cSldViewPr snapToGrid="0">
      <p:cViewPr varScale="1">
        <p:scale>
          <a:sx n="88" d="100"/>
          <a:sy n="88" d="100"/>
        </p:scale>
        <p:origin x="-370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arlie.mills\Desktop\USAA\USAA%20Exhib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Billed Charges and Commercial Reimbursement relative to Medicare</a:t>
            </a:r>
          </a:p>
        </c:rich>
      </c:tx>
      <c:layout/>
      <c:overlay val="0"/>
    </c:title>
    <c:autoTitleDeleted val="0"/>
    <c:plotArea>
      <c:layout>
        <c:manualLayout>
          <c:layoutTarget val="inner"/>
          <c:xMode val="edge"/>
          <c:yMode val="edge"/>
          <c:x val="0.12568201895482908"/>
          <c:y val="0.36400100864960855"/>
          <c:w val="0.6508125546806649"/>
          <c:h val="0.35906527813055655"/>
        </c:manualLayout>
      </c:layout>
      <c:barChart>
        <c:barDir val="col"/>
        <c:grouping val="clustered"/>
        <c:varyColors val="0"/>
        <c:ser>
          <c:idx val="0"/>
          <c:order val="0"/>
          <c:tx>
            <c:strRef>
              <c:f>Billed!$F$8</c:f>
              <c:strCache>
                <c:ptCount val="1"/>
                <c:pt idx="0">
                  <c:v>Billed</c:v>
                </c:pt>
              </c:strCache>
            </c:strRef>
          </c:tx>
          <c:invertIfNegative val="0"/>
          <c:cat>
            <c:strRef>
              <c:f>Billed!$B$10:$B$17</c:f>
              <c:strCache>
                <c:ptCount val="8"/>
                <c:pt idx="0">
                  <c:v>San Diego</c:v>
                </c:pt>
                <c:pt idx="1">
                  <c:v>Tampa-St. Petersburg</c:v>
                </c:pt>
                <c:pt idx="2">
                  <c:v>New York</c:v>
                </c:pt>
                <c:pt idx="3">
                  <c:v>San Antonio</c:v>
                </c:pt>
                <c:pt idx="4">
                  <c:v>Philadelphia</c:v>
                </c:pt>
                <c:pt idx="5">
                  <c:v>Atlanta</c:v>
                </c:pt>
                <c:pt idx="6">
                  <c:v>Seattle-Bellevue-Everett</c:v>
                </c:pt>
                <c:pt idx="7">
                  <c:v>Baltimore</c:v>
                </c:pt>
              </c:strCache>
            </c:strRef>
          </c:cat>
          <c:val>
            <c:numRef>
              <c:f>Billed!$F$10:$F$17</c:f>
              <c:numCache>
                <c:formatCode>0%</c:formatCode>
                <c:ptCount val="8"/>
                <c:pt idx="0">
                  <c:v>5.481298102901869</c:v>
                </c:pt>
                <c:pt idx="1">
                  <c:v>6.9955670912021501</c:v>
                </c:pt>
                <c:pt idx="2">
                  <c:v>3.9536115047227693</c:v>
                </c:pt>
                <c:pt idx="3">
                  <c:v>6.1369273778804851</c:v>
                </c:pt>
                <c:pt idx="4">
                  <c:v>8.113888913850019</c:v>
                </c:pt>
                <c:pt idx="5">
                  <c:v>5.287204737208981</c:v>
                </c:pt>
                <c:pt idx="6">
                  <c:v>4.4358348812296873</c:v>
                </c:pt>
                <c:pt idx="7">
                  <c:v>1.204372132982348</c:v>
                </c:pt>
              </c:numCache>
            </c:numRef>
          </c:val>
        </c:ser>
        <c:ser>
          <c:idx val="1"/>
          <c:order val="1"/>
          <c:tx>
            <c:strRef>
              <c:f>Billed!$G$8</c:f>
              <c:strCache>
                <c:ptCount val="1"/>
                <c:pt idx="0">
                  <c:v>Commercial</c:v>
                </c:pt>
              </c:strCache>
            </c:strRef>
          </c:tx>
          <c:invertIfNegative val="0"/>
          <c:cat>
            <c:strRef>
              <c:f>Billed!$B$10:$B$17</c:f>
              <c:strCache>
                <c:ptCount val="8"/>
                <c:pt idx="0">
                  <c:v>San Diego</c:v>
                </c:pt>
                <c:pt idx="1">
                  <c:v>Tampa-St. Petersburg</c:v>
                </c:pt>
                <c:pt idx="2">
                  <c:v>New York</c:v>
                </c:pt>
                <c:pt idx="3">
                  <c:v>San Antonio</c:v>
                </c:pt>
                <c:pt idx="4">
                  <c:v>Philadelphia</c:v>
                </c:pt>
                <c:pt idx="5">
                  <c:v>Atlanta</c:v>
                </c:pt>
                <c:pt idx="6">
                  <c:v>Seattle-Bellevue-Everett</c:v>
                </c:pt>
                <c:pt idx="7">
                  <c:v>Baltimore</c:v>
                </c:pt>
              </c:strCache>
            </c:strRef>
          </c:cat>
          <c:val>
            <c:numRef>
              <c:f>Billed!$G$10:$G$17</c:f>
              <c:numCache>
                <c:formatCode>0%</c:formatCode>
                <c:ptCount val="8"/>
                <c:pt idx="0">
                  <c:v>3.2051556139468671</c:v>
                </c:pt>
                <c:pt idx="1">
                  <c:v>3.0136297670064205</c:v>
                </c:pt>
                <c:pt idx="2">
                  <c:v>1.7937344350851214</c:v>
                </c:pt>
                <c:pt idx="3">
                  <c:v>2.4863640268930034</c:v>
                </c:pt>
                <c:pt idx="4">
                  <c:v>2.9818195688685578</c:v>
                </c:pt>
                <c:pt idx="5">
                  <c:v>2.847994741152605</c:v>
                </c:pt>
                <c:pt idx="6">
                  <c:v>2.7536107474672731</c:v>
                </c:pt>
                <c:pt idx="7">
                  <c:v>0.99999999999999989</c:v>
                </c:pt>
              </c:numCache>
            </c:numRef>
          </c:val>
        </c:ser>
        <c:dLbls>
          <c:showLegendKey val="0"/>
          <c:showVal val="0"/>
          <c:showCatName val="0"/>
          <c:showSerName val="0"/>
          <c:showPercent val="0"/>
          <c:showBubbleSize val="0"/>
        </c:dLbls>
        <c:gapWidth val="150"/>
        <c:axId val="104904192"/>
        <c:axId val="104905728"/>
      </c:barChart>
      <c:catAx>
        <c:axId val="104904192"/>
        <c:scaling>
          <c:orientation val="minMax"/>
        </c:scaling>
        <c:delete val="0"/>
        <c:axPos val="b"/>
        <c:majorTickMark val="none"/>
        <c:minorTickMark val="none"/>
        <c:tickLblPos val="nextTo"/>
        <c:txPr>
          <a:bodyPr/>
          <a:lstStyle/>
          <a:p>
            <a:pPr>
              <a:defRPr sz="1200"/>
            </a:pPr>
            <a:endParaRPr lang="en-US"/>
          </a:p>
        </c:txPr>
        <c:crossAx val="104905728"/>
        <c:crosses val="autoZero"/>
        <c:auto val="1"/>
        <c:lblAlgn val="ctr"/>
        <c:lblOffset val="100"/>
        <c:noMultiLvlLbl val="0"/>
      </c:catAx>
      <c:valAx>
        <c:axId val="104905728"/>
        <c:scaling>
          <c:orientation val="minMax"/>
        </c:scaling>
        <c:delete val="0"/>
        <c:axPos val="l"/>
        <c:majorGridlines/>
        <c:numFmt formatCode="0%" sourceLinked="1"/>
        <c:majorTickMark val="none"/>
        <c:minorTickMark val="none"/>
        <c:tickLblPos val="nextTo"/>
        <c:crossAx val="104904192"/>
        <c:crosses val="autoZero"/>
        <c:crossBetween val="between"/>
      </c:valAx>
    </c:plotArea>
    <c:legend>
      <c:legendPos val="r"/>
      <c:layout>
        <c:manualLayout>
          <c:xMode val="edge"/>
          <c:yMode val="edge"/>
          <c:x val="0.80778214372036194"/>
          <c:y val="0.43178449316751433"/>
          <c:w val="0.12277341183519375"/>
          <c:h val="0.19056426615761468"/>
        </c:manualLayout>
      </c:layout>
      <c:overlay val="0"/>
      <c:txPr>
        <a:bodyPr/>
        <a:lstStyle/>
        <a:p>
          <a:pPr>
            <a:defRPr sz="1400"/>
          </a:pPr>
          <a:endParaRPr lang="en-US"/>
        </a:p>
      </c:txPr>
    </c:legend>
    <c:plotVisOnly val="1"/>
    <c:dispBlanksAs val="gap"/>
    <c:showDLblsOverMax val="0"/>
  </c:chart>
  <c:txPr>
    <a:bodyPr/>
    <a:lstStyle/>
    <a:p>
      <a:pPr>
        <a:defRPr>
          <a:solidFill>
            <a:schemeClr val="bg1"/>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hdr" sz="quarter"/>
          </p:nvPr>
        </p:nvSpPr>
        <p:spPr bwMode="auto">
          <a:xfrm>
            <a:off x="0" y="0"/>
            <a:ext cx="2987151" cy="45845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lvl1pPr>
          </a:lstStyle>
          <a:p>
            <a:endParaRPr lang="en-US" dirty="0"/>
          </a:p>
        </p:txBody>
      </p:sp>
      <p:sp>
        <p:nvSpPr>
          <p:cNvPr id="394243" name="Rectangle 3"/>
          <p:cNvSpPr>
            <a:spLocks noGrp="1" noChangeArrowheads="1"/>
          </p:cNvSpPr>
          <p:nvPr>
            <p:ph type="dt" sz="quarter" idx="1"/>
          </p:nvPr>
        </p:nvSpPr>
        <p:spPr bwMode="auto">
          <a:xfrm>
            <a:off x="3883296" y="0"/>
            <a:ext cx="2987151" cy="45845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lvl1pPr>
          </a:lstStyle>
          <a:p>
            <a:fld id="{F94AC580-15FD-4276-ACA1-9CD55615AADC}" type="datetime1">
              <a:rPr lang="en-US"/>
              <a:pPr/>
              <a:t>3/13/2012</a:t>
            </a:fld>
            <a:endParaRPr lang="en-US" dirty="0"/>
          </a:p>
        </p:txBody>
      </p:sp>
      <p:sp>
        <p:nvSpPr>
          <p:cNvPr id="394244" name="Rectangle 4"/>
          <p:cNvSpPr>
            <a:spLocks noGrp="1" noChangeArrowheads="1"/>
          </p:cNvSpPr>
          <p:nvPr>
            <p:ph type="ftr" sz="quarter" idx="2"/>
          </p:nvPr>
        </p:nvSpPr>
        <p:spPr bwMode="auto">
          <a:xfrm>
            <a:off x="0" y="8863417"/>
            <a:ext cx="2987151" cy="45845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lvl1pPr>
          </a:lstStyle>
          <a:p>
            <a:endParaRPr lang="en-US" dirty="0"/>
          </a:p>
        </p:txBody>
      </p:sp>
      <p:sp>
        <p:nvSpPr>
          <p:cNvPr id="394245" name="Rectangle 5"/>
          <p:cNvSpPr>
            <a:spLocks noGrp="1" noChangeArrowheads="1"/>
          </p:cNvSpPr>
          <p:nvPr>
            <p:ph type="sldNum" sz="quarter" idx="3"/>
          </p:nvPr>
        </p:nvSpPr>
        <p:spPr bwMode="auto">
          <a:xfrm>
            <a:off x="3883296" y="8863417"/>
            <a:ext cx="2987151" cy="45845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vl1pPr>
          </a:lstStyle>
          <a:p>
            <a:fld id="{BD629C3D-DEA0-49A5-8CE3-8DD0AC66AF58}" type="slidenum">
              <a:rPr lang="en-US"/>
              <a:pPr/>
              <a:t>‹#›</a:t>
            </a:fld>
            <a:endParaRPr lang="en-US" dirty="0"/>
          </a:p>
        </p:txBody>
      </p:sp>
    </p:spTree>
    <p:extLst>
      <p:ext uri="{BB962C8B-B14F-4D97-AF65-F5344CB8AC3E}">
        <p14:creationId xmlns:p14="http://schemas.microsoft.com/office/powerpoint/2010/main" val="591277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8514" name="Rectangle 2"/>
          <p:cNvSpPr>
            <a:spLocks noGrp="1" noChangeArrowheads="1"/>
          </p:cNvSpPr>
          <p:nvPr>
            <p:ph type="hdr" sz="quarter"/>
          </p:nvPr>
        </p:nvSpPr>
        <p:spPr bwMode="auto">
          <a:xfrm>
            <a:off x="0" y="0"/>
            <a:ext cx="2987151" cy="45845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lvl1pPr>
          </a:lstStyle>
          <a:p>
            <a:endParaRPr lang="en-US" dirty="0"/>
          </a:p>
        </p:txBody>
      </p:sp>
      <p:sp>
        <p:nvSpPr>
          <p:cNvPr id="448515" name="Rectangle 3"/>
          <p:cNvSpPr>
            <a:spLocks noGrp="1" noChangeArrowheads="1"/>
          </p:cNvSpPr>
          <p:nvPr>
            <p:ph type="dt" idx="1"/>
          </p:nvPr>
        </p:nvSpPr>
        <p:spPr bwMode="auto">
          <a:xfrm>
            <a:off x="3883296" y="0"/>
            <a:ext cx="2987151" cy="458453"/>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lvl1pPr>
          </a:lstStyle>
          <a:p>
            <a:fld id="{10B1BC3E-C43A-4189-8B59-A91D6F5623B7}" type="datetime1">
              <a:rPr lang="en-US"/>
              <a:pPr/>
              <a:t>3/13/2012</a:t>
            </a:fld>
            <a:endParaRPr lang="en-US" dirty="0"/>
          </a:p>
        </p:txBody>
      </p:sp>
      <p:sp>
        <p:nvSpPr>
          <p:cNvPr id="448516" name="Rectangle 4"/>
          <p:cNvSpPr>
            <a:spLocks noGrp="1" noRot="1" noChangeAspect="1" noChangeArrowheads="1" noTextEdit="1"/>
          </p:cNvSpPr>
          <p:nvPr>
            <p:ph type="sldImg" idx="2"/>
          </p:nvPr>
        </p:nvSpPr>
        <p:spPr bwMode="auto">
          <a:xfrm>
            <a:off x="1092200" y="687388"/>
            <a:ext cx="4686300" cy="3514725"/>
          </a:xfrm>
          <a:prstGeom prst="rect">
            <a:avLst/>
          </a:prstGeom>
          <a:noFill/>
          <a:ln w="9525">
            <a:solidFill>
              <a:srgbClr val="000000"/>
            </a:solidFill>
            <a:miter lim="800000"/>
            <a:headEnd/>
            <a:tailEnd/>
          </a:ln>
          <a:effectLst/>
        </p:spPr>
      </p:sp>
      <p:sp>
        <p:nvSpPr>
          <p:cNvPr id="448517" name="Rectangle 5"/>
          <p:cNvSpPr>
            <a:spLocks noGrp="1" noChangeArrowheads="1"/>
          </p:cNvSpPr>
          <p:nvPr>
            <p:ph type="body" sz="quarter" idx="3"/>
          </p:nvPr>
        </p:nvSpPr>
        <p:spPr bwMode="auto">
          <a:xfrm>
            <a:off x="896145" y="4431709"/>
            <a:ext cx="5078156" cy="4202482"/>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8518" name="Rectangle 6"/>
          <p:cNvSpPr>
            <a:spLocks noGrp="1" noChangeArrowheads="1"/>
          </p:cNvSpPr>
          <p:nvPr>
            <p:ph type="ftr" sz="quarter" idx="4"/>
          </p:nvPr>
        </p:nvSpPr>
        <p:spPr bwMode="auto">
          <a:xfrm>
            <a:off x="0" y="8863417"/>
            <a:ext cx="2987151" cy="45845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lvl1pPr>
          </a:lstStyle>
          <a:p>
            <a:endParaRPr lang="en-US" dirty="0"/>
          </a:p>
        </p:txBody>
      </p:sp>
      <p:sp>
        <p:nvSpPr>
          <p:cNvPr id="448519" name="Rectangle 7"/>
          <p:cNvSpPr>
            <a:spLocks noGrp="1" noChangeArrowheads="1"/>
          </p:cNvSpPr>
          <p:nvPr>
            <p:ph type="sldNum" sz="quarter" idx="5"/>
          </p:nvPr>
        </p:nvSpPr>
        <p:spPr bwMode="auto">
          <a:xfrm>
            <a:off x="3883296" y="8863417"/>
            <a:ext cx="2987151" cy="458453"/>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lvl1pPr>
          </a:lstStyle>
          <a:p>
            <a:fld id="{EFBCADBD-F314-45B9-AEEF-E7E103C654AD}" type="slidenum">
              <a:rPr lang="en-US"/>
              <a:pPr/>
              <a:t>‹#›</a:t>
            </a:fld>
            <a:endParaRPr lang="en-US" dirty="0"/>
          </a:p>
        </p:txBody>
      </p:sp>
    </p:spTree>
    <p:extLst>
      <p:ext uri="{BB962C8B-B14F-4D97-AF65-F5344CB8AC3E}">
        <p14:creationId xmlns:p14="http://schemas.microsoft.com/office/powerpoint/2010/main" val="316875744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as.confex.com/cas/rpms12/webprogrampreliminary/INVITED.html"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cas.confex.com/cas/rpms12/webprogrampreliminary/Session4770.html" TargetMode="External"/><Relationship Id="rId4" Type="http://schemas.openxmlformats.org/officeDocument/2006/relationships/hyperlink" Target="http://cas.confex.com/cas/rpms12/webprogrampreliminary/Session4660.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E18D4-64A4-490B-9ABC-4AB59DD697E3}" type="datetime1">
              <a:rPr lang="en-US"/>
              <a:pPr/>
              <a:t>3/14/2012</a:t>
            </a:fld>
            <a:endParaRPr lang="en-US" dirty="0"/>
          </a:p>
        </p:txBody>
      </p:sp>
      <p:sp>
        <p:nvSpPr>
          <p:cNvPr id="7" name="Rectangle 7"/>
          <p:cNvSpPr>
            <a:spLocks noGrp="1" noChangeArrowheads="1"/>
          </p:cNvSpPr>
          <p:nvPr>
            <p:ph type="sldNum" sz="quarter" idx="5"/>
          </p:nvPr>
        </p:nvSpPr>
        <p:spPr>
          <a:ln/>
        </p:spPr>
        <p:txBody>
          <a:bodyPr/>
          <a:lstStyle/>
          <a:p>
            <a:fld id="{51358AE4-F4E9-465B-BE68-95BA5DB2A73B}" type="slidenum">
              <a:rPr lang="en-US"/>
              <a:pPr/>
              <a:t>1</a:t>
            </a:fld>
            <a:endParaRPr lang="en-US" dirty="0"/>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en-US" sz="1000" dirty="0" smtClean="0"/>
              <a:t>David has been a Milliman health consultant from Hartford, CT for the past 13 years, working in the fields of physician fee schedules, medical economic analysis, medical claims database development, data mining and employee benefits.  He is occasionally called as an expert witness in UCR related litigation.</a:t>
            </a:r>
          </a:p>
          <a:p>
            <a:r>
              <a:rPr lang="en-US" sz="1000" dirty="0" smtClean="0"/>
              <a:t>David previously worked in Medical Economics positions with Kaiser Permanente and </a:t>
            </a:r>
            <a:r>
              <a:rPr lang="en-US" sz="1000" dirty="0" err="1" smtClean="0"/>
              <a:t>MedSpan</a:t>
            </a:r>
            <a:r>
              <a:rPr lang="en-US" sz="1000" dirty="0" smtClean="0"/>
              <a:t>, a provider sponsored health plan.  </a:t>
            </a:r>
          </a:p>
          <a:p>
            <a:r>
              <a:rPr lang="en-US" sz="1000" dirty="0" smtClean="0"/>
              <a:t>He is involved in various aspects of health care reform and supports the State of Connecticut’s employee benefits work.  </a:t>
            </a:r>
          </a:p>
          <a:p>
            <a:r>
              <a:rPr lang="en-US" sz="1000" dirty="0" smtClean="0"/>
              <a:t>David graduated from BYU and now lives with his family in Farmington, CT.</a:t>
            </a:r>
          </a:p>
          <a:p>
            <a:endParaRPr lang="en-US" sz="1000" b="1" cap="all" dirty="0" smtClean="0"/>
          </a:p>
          <a:p>
            <a:endParaRPr lang="en-US" sz="1000" b="1" cap="all" dirty="0" smtClean="0"/>
          </a:p>
          <a:p>
            <a:endParaRPr lang="en-US" sz="1000" b="1" cap="all" dirty="0" smtClean="0"/>
          </a:p>
          <a:p>
            <a:r>
              <a:rPr lang="en-US" sz="1000" b="1" cap="all" dirty="0" smtClean="0"/>
              <a:t>DM-2</a:t>
            </a:r>
            <a:r>
              <a:rPr lang="en-US" sz="1000" b="1" cap="all" dirty="0" smtClean="0"/>
              <a:t> EMERGING TRENDS IN AUTO RELATED MEDICAL CLAIMS PAYMENTS - OR UCR AFTER INGENIX</a:t>
            </a:r>
          </a:p>
          <a:p>
            <a:r>
              <a:rPr lang="en-US" sz="1000" dirty="0" smtClean="0"/>
              <a:t>On Oct 27, 2009, New York Attorney General Cuomo put out press release announcing 'nationwide reform of the consumer reimbursement system for out-of-network health care charges'. </a:t>
            </a:r>
            <a:br>
              <a:rPr lang="en-US" sz="1000" dirty="0" smtClean="0"/>
            </a:br>
            <a:r>
              <a:rPr lang="en-US" sz="1000" dirty="0" smtClean="0"/>
              <a:t>This action found that the </a:t>
            </a:r>
            <a:r>
              <a:rPr lang="en-US" sz="1000" dirty="0" err="1" smtClean="0"/>
              <a:t>Ingenix</a:t>
            </a:r>
            <a:r>
              <a:rPr lang="en-US" sz="1000" dirty="0" smtClean="0"/>
              <a:t> MDR databases, commonly used to reimburse out-of-network physicians and hospitals, was systematically flawed. The key issues in the finding were:1. </a:t>
            </a:r>
            <a:r>
              <a:rPr lang="en-US" sz="1000" dirty="0" err="1" smtClean="0"/>
              <a:t>Ingenix</a:t>
            </a:r>
            <a:r>
              <a:rPr lang="en-US" sz="1000" dirty="0" smtClean="0"/>
              <a:t> is owned by United Healthcare which constituted a conflict of interest. </a:t>
            </a:r>
            <a:br>
              <a:rPr lang="en-US" sz="1000" dirty="0" smtClean="0"/>
            </a:br>
            <a:r>
              <a:rPr lang="en-US" sz="1000" dirty="0" smtClean="0"/>
              <a:t>2. The data was supplied by the same insurance customers that use the data which created an incentive to skew the supplied data. </a:t>
            </a:r>
            <a:br>
              <a:rPr lang="en-US" sz="1000" dirty="0" smtClean="0"/>
            </a:br>
            <a:r>
              <a:rPr lang="en-US" sz="1000" dirty="0" smtClean="0"/>
              <a:t>3. The UCR methodology was proprietary and inaccessible.</a:t>
            </a:r>
          </a:p>
          <a:p>
            <a:r>
              <a:rPr lang="en-US" sz="1000" dirty="0" smtClean="0"/>
              <a:t>AG </a:t>
            </a:r>
            <a:r>
              <a:rPr lang="en-US" sz="1000" dirty="0" err="1" smtClean="0"/>
              <a:t>Cumoo's</a:t>
            </a:r>
            <a:r>
              <a:rPr lang="en-US" sz="1000" dirty="0" smtClean="0"/>
              <a:t> findings led to several lawsuits which became combined in a class action. While the action was directed at Health Insurers, it turns out that Auto Insurers are also big users of the </a:t>
            </a:r>
            <a:r>
              <a:rPr lang="en-US" sz="1000" dirty="0" err="1" smtClean="0"/>
              <a:t>Ingenix</a:t>
            </a:r>
            <a:r>
              <a:rPr lang="en-US" sz="1000" dirty="0" smtClean="0"/>
              <a:t> MDR product since they do not maintain nation-wide negotiated contracts with physicians and hospitals.  Most insurers settled the suit by contributing money to establish a new database at SUNY and agreeing to stop using the MDR product. This is the new FAIR database.</a:t>
            </a:r>
          </a:p>
          <a:p>
            <a:r>
              <a:rPr lang="en-US" sz="1000" dirty="0" smtClean="0"/>
              <a:t>The presentation could cover the following items:</a:t>
            </a:r>
          </a:p>
          <a:p>
            <a:r>
              <a:rPr lang="en-US" sz="1000" dirty="0" smtClean="0"/>
              <a:t>1. What UCR data for medical related claims in causality (e.g. Auto Insurance, Worker's Compensation) are available? </a:t>
            </a:r>
            <a:br>
              <a:rPr lang="en-US" sz="1000" dirty="0" smtClean="0"/>
            </a:br>
            <a:r>
              <a:rPr lang="en-US" sz="1000" dirty="0" smtClean="0"/>
              <a:t>2. A brief history of UCR data, why it is needed and how it is used.  </a:t>
            </a:r>
            <a:br>
              <a:rPr lang="en-US" sz="1000" dirty="0" smtClean="0"/>
            </a:br>
            <a:r>
              <a:rPr lang="en-US" sz="1000" dirty="0" smtClean="0"/>
              <a:t>3. The issues with </a:t>
            </a:r>
            <a:r>
              <a:rPr lang="en-US" sz="1000" dirty="0" err="1" smtClean="0"/>
              <a:t>Ingenix</a:t>
            </a:r>
            <a:r>
              <a:rPr lang="en-US" sz="1000" dirty="0" smtClean="0"/>
              <a:t> </a:t>
            </a:r>
            <a:br>
              <a:rPr lang="en-US" sz="1000" dirty="0" smtClean="0"/>
            </a:br>
            <a:r>
              <a:rPr lang="en-US" sz="1000" dirty="0" smtClean="0"/>
              <a:t>4. Attributes of the FAIR database</a:t>
            </a:r>
            <a:br>
              <a:rPr lang="en-US" sz="1000" dirty="0" smtClean="0"/>
            </a:br>
            <a:r>
              <a:rPr lang="en-US" sz="1000" dirty="0" smtClean="0"/>
              <a:t>5. Alternatives to FAIR</a:t>
            </a:r>
          </a:p>
          <a:p>
            <a:r>
              <a:rPr lang="en-US" sz="1000" b="1" dirty="0" smtClean="0"/>
              <a:t>Moderator:</a:t>
            </a:r>
          </a:p>
          <a:p>
            <a:r>
              <a:rPr lang="en-US" sz="1000" dirty="0" smtClean="0"/>
              <a:t>Mary Jo </a:t>
            </a:r>
            <a:r>
              <a:rPr lang="en-US" sz="1000" dirty="0" err="1" smtClean="0"/>
              <a:t>Kannon</a:t>
            </a:r>
            <a:r>
              <a:rPr lang="en-US" sz="1000" dirty="0" smtClean="0"/>
              <a:t>, VP and Actuary, ACE Group</a:t>
            </a:r>
            <a:br>
              <a:rPr lang="en-US" sz="1000" dirty="0" smtClean="0"/>
            </a:br>
            <a:endParaRPr lang="en-US" sz="1000" dirty="0" smtClean="0"/>
          </a:p>
          <a:p>
            <a:r>
              <a:rPr lang="en-US" sz="1000" b="1" dirty="0" smtClean="0"/>
              <a:t>Panelist:</a:t>
            </a:r>
          </a:p>
          <a:p>
            <a:r>
              <a:rPr lang="en-US" sz="1000" dirty="0" smtClean="0"/>
              <a:t>David V. Williams, Healthcare Consultant and I/T Professional, Milliman</a:t>
            </a:r>
            <a:br>
              <a:rPr lang="en-US" sz="1000" dirty="0" smtClean="0"/>
            </a:br>
            <a:endParaRPr lang="en-US" sz="1000" dirty="0" smtClean="0"/>
          </a:p>
          <a:p>
            <a:r>
              <a:rPr lang="en-US" sz="1000" dirty="0" smtClean="0"/>
              <a:t>See more of: </a:t>
            </a:r>
            <a:r>
              <a:rPr lang="en-US" sz="1000" dirty="0" smtClean="0">
                <a:hlinkClick r:id="rId3"/>
              </a:rPr>
              <a:t>Conference Program</a:t>
            </a:r>
            <a:endParaRPr lang="en-US" sz="1000" dirty="0" smtClean="0"/>
          </a:p>
          <a:p>
            <a:r>
              <a:rPr lang="en-US" sz="1000" dirty="0" smtClean="0">
                <a:hlinkClick r:id="rId4"/>
              </a:rPr>
              <a:t>&lt;&lt; Previous Session</a:t>
            </a:r>
            <a:r>
              <a:rPr lang="en-US" sz="1000" dirty="0" smtClean="0"/>
              <a:t> | </a:t>
            </a:r>
            <a:r>
              <a:rPr lang="en-US" sz="1000" dirty="0" smtClean="0">
                <a:hlinkClick r:id="rId5"/>
              </a:rPr>
              <a:t>Next Session &gt;&gt;</a:t>
            </a:r>
            <a:endParaRPr lang="en-US" sz="10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charset="0"/>
                <a:ea typeface="+mn-ea"/>
                <a:cs typeface="+mn-cs"/>
              </a:rPr>
              <a:t>Parenteral and Enteral Nutrition (PEN) </a:t>
            </a:r>
          </a:p>
          <a:p>
            <a:endParaRPr lang="en-US" sz="1200" kern="1200" baseline="0" dirty="0" smtClean="0">
              <a:solidFill>
                <a:schemeClr val="tx1"/>
              </a:solidFill>
              <a:latin typeface="Times" charset="0"/>
              <a:ea typeface="+mn-ea"/>
              <a:cs typeface="+mn-cs"/>
            </a:endParaRPr>
          </a:p>
          <a:p>
            <a:r>
              <a:rPr lang="en-US" sz="1200" kern="1200" baseline="0" dirty="0" smtClean="0">
                <a:solidFill>
                  <a:schemeClr val="tx1"/>
                </a:solidFill>
                <a:latin typeface="Times" charset="0"/>
                <a:ea typeface="+mn-ea"/>
                <a:cs typeface="+mn-cs"/>
              </a:rPr>
              <a:t>Ambulance is generally paid in full by USAA</a:t>
            </a:r>
          </a:p>
          <a:p>
            <a:endParaRPr lang="en-US" dirty="0"/>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4B2132E-C1CF-493E-B0E4-A49E69CAE0C4}" type="datetime1">
              <a:rPr lang="en-US"/>
              <a:pPr/>
              <a:t>3/13/2012</a:t>
            </a:fld>
            <a:endParaRPr lang="en-US" dirty="0"/>
          </a:p>
        </p:txBody>
      </p:sp>
      <p:sp>
        <p:nvSpPr>
          <p:cNvPr id="7" name="Rectangle 7"/>
          <p:cNvSpPr>
            <a:spLocks noGrp="1" noChangeArrowheads="1"/>
          </p:cNvSpPr>
          <p:nvPr>
            <p:ph type="sldNum" sz="quarter" idx="5"/>
          </p:nvPr>
        </p:nvSpPr>
        <p:spPr>
          <a:ln/>
        </p:spPr>
        <p:txBody>
          <a:bodyPr/>
          <a:lstStyle/>
          <a:p>
            <a:fld id="{1AD51110-8CAC-4E33-ABC9-0796ABBE85E5}" type="slidenum">
              <a:rPr lang="en-US"/>
              <a:pPr/>
              <a:t>15</a:t>
            </a:fld>
            <a:endParaRPr lang="en-US" dirty="0"/>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pPr algn="l"/>
            <a:r>
              <a:rPr lang="en-US" b="0" dirty="0" smtClean="0"/>
              <a:t>Medicare generally</a:t>
            </a:r>
            <a:r>
              <a:rPr lang="en-US" b="0" baseline="0" dirty="0" smtClean="0"/>
              <a:t> pays providers in the same area, the same amount for services that require the same resources.</a:t>
            </a:r>
            <a:endParaRPr lang="en-US" b="0" dirty="0" smtClean="0"/>
          </a:p>
          <a:p>
            <a:pPr algn="l"/>
            <a:endParaRPr lang="en-US" b="1" dirty="0" smtClean="0"/>
          </a:p>
          <a:p>
            <a:pPr algn="l"/>
            <a:r>
              <a:rPr lang="en-US" b="1" dirty="0" smtClean="0"/>
              <a:t>Discounts also vary by Service Type:</a:t>
            </a:r>
          </a:p>
          <a:p>
            <a:pPr algn="l"/>
            <a:r>
              <a:rPr lang="en-US" b="0" dirty="0" smtClean="0"/>
              <a:t>ER	370%</a:t>
            </a:r>
          </a:p>
          <a:p>
            <a:pPr algn="l"/>
            <a:r>
              <a:rPr lang="en-US" b="0" dirty="0" smtClean="0"/>
              <a:t>Surg	313%</a:t>
            </a:r>
          </a:p>
          <a:p>
            <a:pPr algn="l"/>
            <a:r>
              <a:rPr lang="en-US" b="0" dirty="0" smtClean="0"/>
              <a:t>Rad	435%</a:t>
            </a:r>
          </a:p>
          <a:p>
            <a:pPr algn="l"/>
            <a:r>
              <a:rPr lang="en-US" b="0" dirty="0" smtClean="0"/>
              <a:t>Lab	526%</a:t>
            </a:r>
          </a:p>
          <a:p>
            <a:pPr algn="l"/>
            <a:r>
              <a:rPr lang="en-US" b="0" dirty="0" smtClean="0"/>
              <a:t>Other	303%</a:t>
            </a:r>
          </a:p>
          <a:p>
            <a:pPr algn="l"/>
            <a:r>
              <a:rPr lang="en-US" b="0" dirty="0" smtClean="0"/>
              <a:t>(Example from 2008</a:t>
            </a:r>
            <a:r>
              <a:rPr lang="en-US" b="0" baseline="0" dirty="0" smtClean="0"/>
              <a:t> OPPS – Oregon state wide)</a:t>
            </a:r>
          </a:p>
          <a:p>
            <a:pPr algn="l"/>
            <a:endParaRPr lang="en-US" b="0" baseline="0" dirty="0" smtClean="0"/>
          </a:p>
          <a:p>
            <a:pPr algn="l"/>
            <a:r>
              <a:rPr lang="en-US" b="0" baseline="0" dirty="0" smtClean="0"/>
              <a:t>See 1</a:t>
            </a:r>
            <a:r>
              <a:rPr lang="en-US" b="0" baseline="30000" dirty="0" smtClean="0"/>
              <a:t>st</a:t>
            </a:r>
            <a:r>
              <a:rPr lang="en-US" b="0" baseline="0" dirty="0" smtClean="0"/>
              <a:t> hand out</a:t>
            </a:r>
            <a:endParaRPr lang="en-US" b="0" dirty="0" smtClean="0"/>
          </a:p>
          <a:p>
            <a:pPr algn="l"/>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16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Galveston County is part of the Houston – Sugar Land</a:t>
            </a:r>
            <a:r>
              <a:rPr lang="en-US" baseline="0" dirty="0" smtClean="0"/>
              <a:t> </a:t>
            </a:r>
            <a:r>
              <a:rPr lang="en-US" dirty="0" smtClean="0"/>
              <a:t>MSA.</a:t>
            </a:r>
          </a:p>
          <a:p>
            <a:endParaRPr lang="en-US" dirty="0" smtClean="0"/>
          </a:p>
          <a:p>
            <a:endParaRPr lang="en-US" dirty="0"/>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Medicare Fee per Unit is adjusted for:</a:t>
            </a:r>
          </a:p>
          <a:p>
            <a:r>
              <a:rPr lang="en-US" dirty="0" smtClean="0"/>
              <a:t>	TC/26</a:t>
            </a:r>
          </a:p>
          <a:p>
            <a:r>
              <a:rPr lang="en-US" dirty="0" smtClean="0"/>
              <a:t>	Office versus Hospital place of service</a:t>
            </a:r>
          </a:p>
          <a:p>
            <a:endParaRPr lang="en-US" dirty="0" smtClean="0"/>
          </a:p>
          <a:p>
            <a:r>
              <a:rPr lang="en-US" dirty="0" smtClean="0"/>
              <a:t>Medicare Fee varies by HCPCS</a:t>
            </a:r>
            <a:r>
              <a:rPr lang="en-US" baseline="0" dirty="0" smtClean="0"/>
              <a:t> and</a:t>
            </a:r>
          </a:p>
          <a:p>
            <a:r>
              <a:rPr lang="en-US" baseline="0" dirty="0" smtClean="0"/>
              <a:t>	</a:t>
            </a:r>
            <a:r>
              <a:rPr lang="en-US" dirty="0" smtClean="0"/>
              <a:t>MSA/State</a:t>
            </a:r>
            <a:r>
              <a:rPr lang="en-US" baseline="0" dirty="0" smtClean="0"/>
              <a:t> for Outpatient</a:t>
            </a:r>
            <a:r>
              <a:rPr lang="en-US" baseline="0" dirty="0"/>
              <a:t> </a:t>
            </a:r>
            <a:endParaRPr lang="en-US" baseline="0" dirty="0" smtClean="0"/>
          </a:p>
          <a:p>
            <a:r>
              <a:rPr lang="en-US" baseline="0" dirty="0" smtClean="0"/>
              <a:t>	Carrier/Locality for Physician</a:t>
            </a:r>
          </a:p>
          <a:p>
            <a:endParaRPr lang="en-US" baseline="0" dirty="0" smtClean="0"/>
          </a:p>
          <a:p>
            <a:r>
              <a:rPr lang="en-US" b="1" baseline="0" dirty="0" smtClean="0"/>
              <a:t>No Medicare Adjudication</a:t>
            </a:r>
          </a:p>
          <a:p>
            <a:endParaRPr lang="en-US" baseline="0" dirty="0" smtClean="0"/>
          </a:p>
          <a:p>
            <a:r>
              <a:rPr lang="en-US" baseline="0" dirty="0" smtClean="0"/>
              <a:t>See 2</a:t>
            </a:r>
            <a:r>
              <a:rPr lang="en-US" baseline="30000" dirty="0" smtClean="0"/>
              <a:t>nd</a:t>
            </a:r>
            <a:r>
              <a:rPr lang="en-US" baseline="0" dirty="0" smtClean="0"/>
              <a:t> hand out</a:t>
            </a:r>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18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a:p>
            <a:r>
              <a:rPr lang="en-US" dirty="0" smtClean="0"/>
              <a:t>Each service line counts</a:t>
            </a:r>
            <a:r>
              <a:rPr lang="en-US" baseline="0" dirty="0" smtClean="0"/>
              <a:t> as one observation regardless of the number of units.</a:t>
            </a:r>
            <a:endParaRPr lang="en-US" dirty="0" smtClean="0"/>
          </a:p>
          <a:p>
            <a:endParaRPr lang="en-US" dirty="0" smtClean="0"/>
          </a:p>
          <a:p>
            <a:r>
              <a:rPr lang="en-US" b="1" dirty="0" smtClean="0"/>
              <a:t>80</a:t>
            </a:r>
            <a:r>
              <a:rPr lang="en-US" b="1" baseline="30000" dirty="0" smtClean="0"/>
              <a:t>th</a:t>
            </a:r>
            <a:r>
              <a:rPr lang="en-US" b="1" dirty="0" smtClean="0"/>
              <a:t> Percentile Calculation</a:t>
            </a:r>
          </a:p>
          <a:p>
            <a:endParaRPr lang="en-US" dirty="0" smtClean="0"/>
          </a:p>
          <a:p>
            <a:r>
              <a:rPr lang="en-US" dirty="0" smtClean="0"/>
              <a:t>j</a:t>
            </a:r>
            <a:r>
              <a:rPr lang="en-US" baseline="0" dirty="0" smtClean="0"/>
              <a:t> + g </a:t>
            </a:r>
            <a:r>
              <a:rPr lang="en-US" dirty="0" smtClean="0"/>
              <a:t>= (80/100) * number of records</a:t>
            </a:r>
          </a:p>
          <a:p>
            <a:endParaRPr lang="en-US" dirty="0" smtClean="0"/>
          </a:p>
          <a:p>
            <a:r>
              <a:rPr lang="en-US" dirty="0" smtClean="0"/>
              <a:t>j</a:t>
            </a:r>
            <a:r>
              <a:rPr lang="en-US" baseline="0" dirty="0" smtClean="0"/>
              <a:t> is an integer component</a:t>
            </a:r>
          </a:p>
          <a:p>
            <a:r>
              <a:rPr lang="en-US" baseline="0" dirty="0" smtClean="0"/>
              <a:t>g is an decimal component</a:t>
            </a:r>
          </a:p>
          <a:p>
            <a:endParaRPr lang="en-US" baseline="0" dirty="0" smtClean="0"/>
          </a:p>
          <a:p>
            <a:r>
              <a:rPr lang="en-US" baseline="0" dirty="0" smtClean="0"/>
              <a:t>If g = 0 then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y = ½ (x</a:t>
            </a:r>
            <a:r>
              <a:rPr lang="en-US" baseline="-25000" dirty="0" smtClean="0"/>
              <a:t>j</a:t>
            </a:r>
            <a:r>
              <a:rPr lang="en-US" baseline="0" dirty="0" smtClean="0"/>
              <a:t> + x</a:t>
            </a:r>
            <a:r>
              <a:rPr lang="en-US" baseline="-25000" dirty="0" smtClean="0"/>
              <a:t>j+1</a:t>
            </a:r>
            <a:r>
              <a:rPr lang="en-US" baseline="0" dirty="0" smtClean="0"/>
              <a:t>)</a:t>
            </a:r>
          </a:p>
          <a:p>
            <a:r>
              <a:rPr lang="en-US" dirty="0" smtClean="0"/>
              <a:t>If g &gt;</a:t>
            </a:r>
            <a:r>
              <a:rPr lang="en-US" baseline="0" dirty="0" smtClean="0"/>
              <a:t> 0 then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y = x</a:t>
            </a:r>
            <a:r>
              <a:rPr lang="en-US" baseline="-25000" dirty="0" smtClean="0"/>
              <a:t>j+1</a:t>
            </a:r>
            <a:r>
              <a:rPr lang="en-US" baseline="0" dirty="0" smtClean="0"/>
              <a:t> </a:t>
            </a:r>
            <a:endParaRPr lang="en-US" dirty="0" smtClean="0"/>
          </a:p>
          <a:p>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a:t>
            </a:r>
            <a:r>
              <a:rPr lang="en-US" baseline="0" dirty="0" smtClean="0"/>
              <a:t> example if n = 100, then j = 80 and g = 0</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	y = (1/2) * (x</a:t>
            </a:r>
            <a:r>
              <a:rPr lang="en-US" baseline="-25000" dirty="0" smtClean="0"/>
              <a:t>80</a:t>
            </a:r>
            <a:r>
              <a:rPr lang="en-US" baseline="0" dirty="0" smtClean="0"/>
              <a:t> + x</a:t>
            </a:r>
            <a:r>
              <a:rPr lang="en-US" baseline="-25000" dirty="0" smtClean="0"/>
              <a:t>81</a:t>
            </a:r>
            <a:r>
              <a:rPr lang="en-US" dirty="0" smtClean="0"/>
              <a:t>)</a:t>
            </a:r>
          </a:p>
          <a:p>
            <a:endParaRPr lang="en-US" dirty="0" smtClean="0"/>
          </a:p>
          <a:p>
            <a:r>
              <a:rPr lang="en-US" dirty="0" smtClean="0"/>
              <a:t>For</a:t>
            </a:r>
            <a:r>
              <a:rPr lang="en-US" baseline="0" dirty="0" smtClean="0"/>
              <a:t> example if n = 101, then j = 80 and g = 0.8 (&gt;0), so</a:t>
            </a:r>
          </a:p>
          <a:p>
            <a:r>
              <a:rPr lang="en-US" baseline="0" dirty="0" smtClean="0"/>
              <a:t>	y = x</a:t>
            </a:r>
            <a:r>
              <a:rPr lang="en-US" baseline="-25000" dirty="0" smtClean="0"/>
              <a:t>81</a:t>
            </a:r>
          </a:p>
          <a:p>
            <a:endParaRPr lang="en-US" dirty="0" smtClean="0"/>
          </a:p>
          <a:p>
            <a:endParaRPr lang="en-US" dirty="0" smtClean="0"/>
          </a:p>
          <a:p>
            <a:endParaRPr lang="en-US" dirty="0" smtClean="0"/>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98940</a:t>
            </a:r>
            <a:r>
              <a:rPr lang="en-US" baseline="0" dirty="0" smtClean="0"/>
              <a:t> -</a:t>
            </a:r>
            <a:r>
              <a:rPr lang="en-US" dirty="0" smtClean="0"/>
              <a:t>Chiropractic manipulation	0.4173</a:t>
            </a:r>
          </a:p>
          <a:p>
            <a:r>
              <a:rPr lang="en-US" dirty="0" smtClean="0"/>
              <a:t>97010- Hot or cold packs therapy	1.5186</a:t>
            </a:r>
          </a:p>
          <a:p>
            <a:endParaRPr lang="en-US" dirty="0" smtClean="0"/>
          </a:p>
          <a:p>
            <a:r>
              <a:rPr lang="en-US" dirty="0" smtClean="0"/>
              <a:t>TX00900-99-41700	San Antonio, TX	1.0740</a:t>
            </a:r>
          </a:p>
          <a:p>
            <a:endParaRPr lang="en-US" dirty="0" smtClean="0"/>
          </a:p>
          <a:p>
            <a:r>
              <a:rPr lang="en-US" dirty="0" smtClean="0"/>
              <a:t>Physician Intercept		4.1538</a:t>
            </a:r>
          </a:p>
          <a:p>
            <a:endParaRPr lang="en-US" dirty="0" smtClean="0"/>
          </a:p>
          <a:p>
            <a:r>
              <a:rPr lang="en-US" dirty="0" smtClean="0"/>
              <a:t>See 3</a:t>
            </a:r>
            <a:r>
              <a:rPr lang="en-US" baseline="30000" dirty="0" smtClean="0"/>
              <a:t>rd</a:t>
            </a:r>
            <a:r>
              <a:rPr lang="en-US" dirty="0" smtClean="0"/>
              <a:t> hand out</a:t>
            </a:r>
            <a:endParaRPr lang="en-US" dirty="0"/>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22</a:t>
            </a:fld>
            <a:endParaRPr lang="en-US" dirty="0"/>
          </a:p>
        </p:txBody>
      </p:sp>
    </p:spTree>
    <p:extLst>
      <p:ext uri="{BB962C8B-B14F-4D97-AF65-F5344CB8AC3E}">
        <p14:creationId xmlns:p14="http://schemas.microsoft.com/office/powerpoint/2010/main" val="369223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0B1BC3E-C43A-4189-8B59-A91D6F5623B7}" type="datetime1">
              <a:rPr lang="en-US" smtClean="0"/>
              <a:pPr/>
              <a:t>3/13/2012</a:t>
            </a:fld>
            <a:endParaRPr lang="en-US" dirty="0"/>
          </a:p>
        </p:txBody>
      </p:sp>
      <p:sp>
        <p:nvSpPr>
          <p:cNvPr id="5" name="Slide Number Placeholder 4"/>
          <p:cNvSpPr>
            <a:spLocks noGrp="1"/>
          </p:cNvSpPr>
          <p:nvPr>
            <p:ph type="sldNum" sz="quarter" idx="11"/>
          </p:nvPr>
        </p:nvSpPr>
        <p:spPr/>
        <p:txBody>
          <a:bodyPr/>
          <a:lstStyle/>
          <a:p>
            <a:fld id="{EFBCADBD-F314-45B9-AEEF-E7E103C654AD}"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611188"/>
            <a:ext cx="2039938" cy="3671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188" y="611188"/>
            <a:ext cx="5967412" cy="3671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2803" name="Rectangle 19"/>
          <p:cNvSpPr>
            <a:spLocks noChangeArrowheads="1"/>
          </p:cNvSpPr>
          <p:nvPr userDrawn="1"/>
        </p:nvSpPr>
        <p:spPr bwMode="auto">
          <a:xfrm>
            <a:off x="0" y="6122988"/>
            <a:ext cx="9144000" cy="735012"/>
          </a:xfrm>
          <a:prstGeom prst="rect">
            <a:avLst/>
          </a:prstGeom>
          <a:solidFill>
            <a:schemeClr val="tx1"/>
          </a:solidFill>
          <a:ln w="9525">
            <a:noFill/>
            <a:miter lim="800000"/>
            <a:headEnd/>
            <a:tailEnd/>
          </a:ln>
          <a:effectLst/>
        </p:spPr>
        <p:txBody>
          <a:bodyPr wrap="none" anchor="ctr"/>
          <a:lstStyle/>
          <a:p>
            <a:endParaRPr lang="en-US" dirty="0"/>
          </a:p>
        </p:txBody>
      </p:sp>
      <p:pic>
        <p:nvPicPr>
          <p:cNvPr id="502805" name="Picture 21"/>
          <p:cNvPicPr>
            <a:picLocks noChangeAspect="1" noChangeArrowheads="1"/>
          </p:cNvPicPr>
          <p:nvPr userDrawn="1"/>
        </p:nvPicPr>
        <p:blipFill>
          <a:blip r:embed="rId3" cstate="print"/>
          <a:srcRect/>
          <a:stretch>
            <a:fillRect/>
          </a:stretch>
        </p:blipFill>
        <p:spPr bwMode="ltGray">
          <a:xfrm>
            <a:off x="0" y="396875"/>
            <a:ext cx="9144000" cy="5830888"/>
          </a:xfrm>
          <a:prstGeom prst="rect">
            <a:avLst/>
          </a:prstGeom>
          <a:noFill/>
        </p:spPr>
      </p:pic>
      <p:sp>
        <p:nvSpPr>
          <p:cNvPr id="502789" name="Rectangle 5"/>
          <p:cNvSpPr>
            <a:spLocks noGrp="1" noChangeArrowheads="1"/>
          </p:cNvSpPr>
          <p:nvPr>
            <p:ph type="ctrTitle" sz="quarter"/>
          </p:nvPr>
        </p:nvSpPr>
        <p:spPr>
          <a:xfrm>
            <a:off x="484188" y="611188"/>
            <a:ext cx="8159750" cy="604837"/>
          </a:xfrm>
        </p:spPr>
        <p:txBody>
          <a:bodyPr/>
          <a:lstStyle>
            <a:lvl1pPr eaLnBrk="0" hangingPunct="0">
              <a:lnSpc>
                <a:spcPct val="110000"/>
              </a:lnSpc>
              <a:defRPr sz="3600">
                <a:solidFill>
                  <a:schemeClr val="tx1"/>
                </a:solidFill>
              </a:defRPr>
            </a:lvl1pPr>
          </a:lstStyle>
          <a:p>
            <a:r>
              <a:rPr lang="en-US"/>
              <a:t>Click to edit Master title style</a:t>
            </a:r>
          </a:p>
        </p:txBody>
      </p:sp>
      <p:sp>
        <p:nvSpPr>
          <p:cNvPr id="502790" name="Rectangle 6"/>
          <p:cNvSpPr>
            <a:spLocks noGrp="1" noChangeArrowheads="1"/>
          </p:cNvSpPr>
          <p:nvPr>
            <p:ph type="subTitle" sz="quarter" idx="1"/>
          </p:nvPr>
        </p:nvSpPr>
        <p:spPr>
          <a:xfrm>
            <a:off x="488950" y="2754313"/>
            <a:ext cx="8154988" cy="304800"/>
          </a:xfrm>
          <a:ln algn="ctr"/>
        </p:spPr>
        <p:txBody>
          <a:bodyPr/>
          <a:lstStyle>
            <a:lvl1pPr marL="0" indent="0" eaLnBrk="0" hangingPunct="0">
              <a:lnSpc>
                <a:spcPct val="100000"/>
              </a:lnSpc>
              <a:spcBef>
                <a:spcPct val="0"/>
              </a:spcBef>
              <a:buFont typeface="Wingdings" pitchFamily="2" charset="2"/>
              <a:buNone/>
              <a:defRPr>
                <a:solidFill>
                  <a:schemeClr val="tx1"/>
                </a:solidFill>
              </a:defRPr>
            </a:lvl1pPr>
          </a:lstStyle>
          <a:p>
            <a:r>
              <a:rPr lang="en-US"/>
              <a:t>Click to edit Master subtitle style</a:t>
            </a:r>
          </a:p>
        </p:txBody>
      </p:sp>
    </p:spTree>
  </p:cSld>
  <p:clrMapOvr>
    <a:overrideClrMapping bg1="dk2" tx1="lt1" bg2="dk1" tx2="lt2" accent1="accent1" accent2="accent2" accent3="accent3" accent4="accent4" accent5="accent5" accent6="accent6" hlink="hlink" folHlink="folHlink"/>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7E6954-F438-481C-B41D-77CACA4EEB96}" type="datetime4">
              <a:rPr lang="en-US"/>
              <a:pPr/>
              <a:t>March 13, 2012</a:t>
            </a:fld>
            <a:endParaRPr lang="en-US"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AA03C51-A2A2-4E30-9404-4E6A11D0E61B}" type="datetime4">
              <a:rPr lang="en-US"/>
              <a:pPr/>
              <a:t>March 13, 2012</a:t>
            </a:fld>
            <a:endParaRPr 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4188" y="1601788"/>
            <a:ext cx="4003675" cy="161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1788"/>
            <a:ext cx="4003675" cy="1614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B1625A1-7616-480B-A8D7-90B32ECB99BE}" type="datetime4">
              <a:rPr lang="en-US"/>
              <a:pPr/>
              <a:t>March 13, 2012</a:t>
            </a:fld>
            <a:endParaRPr lang="en-US"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E4FA987-B40F-470B-9197-140E5FAAEEE9}" type="datetime4">
              <a:rPr lang="en-US"/>
              <a:pPr/>
              <a:t>March 13, 2012</a:t>
            </a:fld>
            <a:endParaRPr lang="en-US"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298FA15-84C0-4CA8-A971-CB231854E834}" type="datetime4">
              <a:rPr lang="en-US"/>
              <a:pPr/>
              <a:t>March 13, 2012</a:t>
            </a:fld>
            <a:endParaRPr lang="en-US"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EDD3CC7-B6FD-4EBD-92AF-4BEF2FA44156}" type="datetime4">
              <a:rPr lang="en-US"/>
              <a:pPr/>
              <a:t>March 13, 2012</a:t>
            </a:fld>
            <a:endParaRPr lang="en-US"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80759C2-6DB9-4375-BCC4-56B6EE5BD8B3}" type="datetime4">
              <a:rPr lang="en-US"/>
              <a:pPr/>
              <a:t>March 13, 2012</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01C34C3-67DE-45AD-9162-CC92598ED79E}" type="datetime4">
              <a:rPr lang="en-US"/>
              <a:pPr/>
              <a:t>March 13, 2012</a:t>
            </a:fld>
            <a:endParaRPr lang="en-US"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8F844B2-E9F8-4FEF-8B56-10C51963E36A}" type="datetime4">
              <a:rPr lang="en-US"/>
              <a:pPr/>
              <a:t>March 13, 2012</a:t>
            </a:fld>
            <a:endParaRPr lang="en-US"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611188"/>
            <a:ext cx="2039938" cy="2605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188" y="611188"/>
            <a:ext cx="5967412" cy="2605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36D07FF-B891-4F27-8AB3-4C95D98462CA}" type="datetime4">
              <a:rPr lang="en-US"/>
              <a:pPr/>
              <a:t>March 13, 2012</a:t>
            </a:fld>
            <a:endParaRPr lang="en-US"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4188" y="611188"/>
            <a:ext cx="8159750" cy="457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84188" y="1601788"/>
            <a:ext cx="8159750" cy="1614487"/>
          </a:xfrm>
        </p:spPr>
        <p:txBody>
          <a:bodyPr/>
          <a:lstStyle/>
          <a:p>
            <a:endParaRPr lang="en-US" dirty="0"/>
          </a:p>
        </p:txBody>
      </p:sp>
      <p:sp>
        <p:nvSpPr>
          <p:cNvPr id="4" name="Date Placeholder 3"/>
          <p:cNvSpPr>
            <a:spLocks noGrp="1"/>
          </p:cNvSpPr>
          <p:nvPr>
            <p:ph type="dt" sz="half" idx="10"/>
          </p:nvPr>
        </p:nvSpPr>
        <p:spPr>
          <a:xfrm>
            <a:off x="457200" y="6578600"/>
            <a:ext cx="2133600" cy="182563"/>
          </a:xfrm>
        </p:spPr>
        <p:txBody>
          <a:bodyPr/>
          <a:lstStyle>
            <a:lvl1pPr>
              <a:defRPr/>
            </a:lvl1pPr>
          </a:lstStyle>
          <a:p>
            <a:fld id="{CDA146B7-1F20-478E-9FF9-F11D9A1FFE7B}" type="datetime4">
              <a:rPr lang="en-US"/>
              <a:pPr/>
              <a:t>March 13, 2012</a:t>
            </a:fld>
            <a:endParaRPr lang="en-US"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950E74A-0C16-44EF-AA93-375FE0C74520}" type="datetime4">
              <a:rPr lang="en-US"/>
              <a:pPr/>
              <a:t>March 13, 2012</a:t>
            </a:fld>
            <a:endParaRPr lang="en-US"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9A2DAC-DDAA-4095-BBCB-5203F03F661F}" type="datetime4">
              <a:rPr lang="en-US"/>
              <a:pPr/>
              <a:t>March 13, 2012</a:t>
            </a:fld>
            <a:endParaRPr lang="en-US"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E1FA8AC-A937-43AD-A7A0-C637E4069F76}" type="datetime4">
              <a:rPr lang="en-US"/>
              <a:pPr/>
              <a:t>March 13, 2012</a:t>
            </a:fld>
            <a:endParaRPr lang="en-US"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4188" y="1601788"/>
            <a:ext cx="4003675" cy="409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0263" y="1601788"/>
            <a:ext cx="4003675" cy="4097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2B49FF7-77F1-43F1-909E-613ECCAD76A3}" type="datetime4">
              <a:rPr lang="en-US"/>
              <a:pPr/>
              <a:t>March 13, 2012</a:t>
            </a:fld>
            <a:endParaRPr lang="en-US"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00195CA-173A-41F6-AD84-C7FECF3E4249}" type="datetime4">
              <a:rPr lang="en-US"/>
              <a:pPr/>
              <a:t>March 13, 2012</a:t>
            </a:fld>
            <a:endParaRPr lang="en-US"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B967C49-DFE2-481E-B7D1-D8393F3C07D3}" type="datetime4">
              <a:rPr lang="en-US"/>
              <a:pPr/>
              <a:t>March 13, 2012</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FF93428-FBB4-405B-9DB7-B89AB58AB575}" type="datetime4">
              <a:rPr lang="en-US"/>
              <a:pPr/>
              <a:t>March 13, 2012</a:t>
            </a:fld>
            <a:endParaRPr lang="en-US"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CD8A47D-9A96-44F4-B097-61FDD647A4C7}" type="datetime4">
              <a:rPr lang="en-US"/>
              <a:pPr/>
              <a:t>March 13, 2012</a:t>
            </a:fld>
            <a:endParaRPr lang="en-US"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FA992AE-F093-4BCA-B6D9-E70D10504EFA}" type="datetime4">
              <a:rPr lang="en-US"/>
              <a:pPr/>
              <a:t>March 13, 2012</a:t>
            </a:fld>
            <a:endParaRPr lang="en-US" dirty="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DF2EFB8-B5E3-4E14-867C-D819B5B749A9}" type="datetime4">
              <a:rPr lang="en-US"/>
              <a:pPr/>
              <a:t>March 13, 2012</a:t>
            </a:fld>
            <a:endParaRPr lang="en-US"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611188"/>
            <a:ext cx="2039938" cy="5087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188" y="611188"/>
            <a:ext cx="5967412" cy="5087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80FB610-6933-433B-8B9F-E52A837ACD67}" type="datetime4">
              <a:rPr lang="en-US"/>
              <a:pPr/>
              <a:t>March 13, 2012</a:t>
            </a:fld>
            <a:endParaRPr lang="en-US"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84188" y="611188"/>
            <a:ext cx="815975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4188" y="1601788"/>
            <a:ext cx="8159750" cy="4097337"/>
          </a:xfrm>
        </p:spPr>
        <p:txBody>
          <a:bodyPr/>
          <a:lstStyle/>
          <a:p>
            <a:endParaRPr lang="en-US" dirty="0"/>
          </a:p>
        </p:txBody>
      </p:sp>
      <p:sp>
        <p:nvSpPr>
          <p:cNvPr id="4" name="Date Placeholder 3"/>
          <p:cNvSpPr>
            <a:spLocks noGrp="1"/>
          </p:cNvSpPr>
          <p:nvPr>
            <p:ph type="dt" sz="half" idx="10"/>
          </p:nvPr>
        </p:nvSpPr>
        <p:spPr>
          <a:xfrm>
            <a:off x="457200" y="6578600"/>
            <a:ext cx="2133600" cy="182563"/>
          </a:xfrm>
        </p:spPr>
        <p:txBody>
          <a:bodyPr/>
          <a:lstStyle>
            <a:lvl1pPr>
              <a:defRPr/>
            </a:lvl1pPr>
          </a:lstStyle>
          <a:p>
            <a:fld id="{0B7ED062-4EF9-4731-B803-F76CAD22F69A}" type="datetime4">
              <a:rPr lang="en-US"/>
              <a:pPr/>
              <a:t>March 13, 2012</a:t>
            </a:fld>
            <a:endParaRPr lang="en-US" dirty="0"/>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0538" y="2759075"/>
            <a:ext cx="40005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2759075"/>
            <a:ext cx="40005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0538" y="2759075"/>
            <a:ext cx="40005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2759075"/>
            <a:ext cx="40005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611188"/>
            <a:ext cx="2039938" cy="3671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188" y="611188"/>
            <a:ext cx="5967412" cy="3671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11188"/>
            <a:ext cx="2057400"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11188"/>
            <a:ext cx="6019800" cy="55149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0538" y="2759075"/>
            <a:ext cx="4000500" cy="140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2759075"/>
            <a:ext cx="4000500" cy="140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611188"/>
            <a:ext cx="2039938" cy="3551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188" y="611188"/>
            <a:ext cx="5967412" cy="3551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0538" y="2759075"/>
            <a:ext cx="4000500" cy="158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2759075"/>
            <a:ext cx="4000500" cy="158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611188"/>
            <a:ext cx="2039938" cy="37322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188" y="611188"/>
            <a:ext cx="5967412" cy="3732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4.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3833" name="Rectangle 25"/>
          <p:cNvSpPr>
            <a:spLocks noChangeArrowheads="1"/>
          </p:cNvSpPr>
          <p:nvPr userDrawn="1"/>
        </p:nvSpPr>
        <p:spPr bwMode="auto">
          <a:xfrm>
            <a:off x="0" y="6159500"/>
            <a:ext cx="9144000" cy="698500"/>
          </a:xfrm>
          <a:prstGeom prst="rect">
            <a:avLst/>
          </a:prstGeom>
          <a:solidFill>
            <a:schemeClr val="tx1"/>
          </a:solidFill>
          <a:ln w="9525">
            <a:noFill/>
            <a:miter lim="800000"/>
            <a:headEnd/>
            <a:tailEnd/>
          </a:ln>
          <a:effectLst/>
        </p:spPr>
        <p:txBody>
          <a:bodyPr wrap="none" anchor="ctr"/>
          <a:lstStyle/>
          <a:p>
            <a:endParaRPr lang="en-US" dirty="0"/>
          </a:p>
        </p:txBody>
      </p:sp>
      <p:pic>
        <p:nvPicPr>
          <p:cNvPr id="503847" name="Picture 39"/>
          <p:cNvPicPr>
            <a:picLocks noChangeAspect="1" noChangeArrowheads="1"/>
          </p:cNvPicPr>
          <p:nvPr userDrawn="1"/>
        </p:nvPicPr>
        <p:blipFill>
          <a:blip r:embed="rId13" cstate="print"/>
          <a:srcRect/>
          <a:stretch>
            <a:fillRect/>
          </a:stretch>
        </p:blipFill>
        <p:spPr bwMode="ltGray">
          <a:xfrm>
            <a:off x="0" y="396875"/>
            <a:ext cx="9144000" cy="5830888"/>
          </a:xfrm>
          <a:prstGeom prst="rect">
            <a:avLst/>
          </a:prstGeom>
          <a:noFill/>
        </p:spPr>
      </p:pic>
      <p:sp>
        <p:nvSpPr>
          <p:cNvPr id="503811" name="Rectangle 3"/>
          <p:cNvSpPr>
            <a:spLocks noGrp="1" noChangeArrowheads="1"/>
          </p:cNvSpPr>
          <p:nvPr>
            <p:ph type="title"/>
          </p:nvPr>
        </p:nvSpPr>
        <p:spPr bwMode="auto">
          <a:xfrm>
            <a:off x="484188" y="611188"/>
            <a:ext cx="8159750" cy="60483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503815" name="Rectangle 7"/>
          <p:cNvSpPr>
            <a:spLocks noGrp="1" noChangeArrowheads="1"/>
          </p:cNvSpPr>
          <p:nvPr>
            <p:ph type="body" idx="1"/>
          </p:nvPr>
        </p:nvSpPr>
        <p:spPr bwMode="auto">
          <a:xfrm>
            <a:off x="490538" y="2759075"/>
            <a:ext cx="8153400" cy="15240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txStyles>
    <p:titleStyle>
      <a:lvl1pPr algn="l" rtl="0" eaLnBrk="0" fontAlgn="base" hangingPunct="0">
        <a:lnSpc>
          <a:spcPct val="110000"/>
        </a:lnSpc>
        <a:spcBef>
          <a:spcPct val="0"/>
        </a:spcBef>
        <a:spcAft>
          <a:spcPct val="0"/>
        </a:spcAft>
        <a:tabLst>
          <a:tab pos="114300" algn="l"/>
          <a:tab pos="6400800" algn="r"/>
        </a:tabLst>
        <a:defRPr sz="3600">
          <a:solidFill>
            <a:schemeClr val="tx1"/>
          </a:solidFill>
          <a:latin typeface="+mj-lt"/>
          <a:ea typeface="+mj-ea"/>
          <a:cs typeface="+mj-cs"/>
        </a:defRPr>
      </a:lvl1pPr>
      <a:lvl2pPr algn="l" rtl="0" eaLnBrk="0" fontAlgn="base" hangingPunct="0">
        <a:lnSpc>
          <a:spcPct val="110000"/>
        </a:lnSpc>
        <a:spcBef>
          <a:spcPct val="0"/>
        </a:spcBef>
        <a:spcAft>
          <a:spcPct val="0"/>
        </a:spcAft>
        <a:tabLst>
          <a:tab pos="114300" algn="l"/>
          <a:tab pos="6400800" algn="r"/>
        </a:tabLst>
        <a:defRPr sz="3600">
          <a:solidFill>
            <a:schemeClr val="tx1"/>
          </a:solidFill>
          <a:latin typeface="Arial" charset="0"/>
        </a:defRPr>
      </a:lvl2pPr>
      <a:lvl3pPr algn="l" rtl="0" eaLnBrk="0" fontAlgn="base" hangingPunct="0">
        <a:lnSpc>
          <a:spcPct val="110000"/>
        </a:lnSpc>
        <a:spcBef>
          <a:spcPct val="0"/>
        </a:spcBef>
        <a:spcAft>
          <a:spcPct val="0"/>
        </a:spcAft>
        <a:tabLst>
          <a:tab pos="114300" algn="l"/>
          <a:tab pos="6400800" algn="r"/>
        </a:tabLst>
        <a:defRPr sz="3600">
          <a:solidFill>
            <a:schemeClr val="tx1"/>
          </a:solidFill>
          <a:latin typeface="Arial" charset="0"/>
        </a:defRPr>
      </a:lvl3pPr>
      <a:lvl4pPr algn="l" rtl="0" eaLnBrk="0" fontAlgn="base" hangingPunct="0">
        <a:lnSpc>
          <a:spcPct val="110000"/>
        </a:lnSpc>
        <a:spcBef>
          <a:spcPct val="0"/>
        </a:spcBef>
        <a:spcAft>
          <a:spcPct val="0"/>
        </a:spcAft>
        <a:tabLst>
          <a:tab pos="114300" algn="l"/>
          <a:tab pos="6400800" algn="r"/>
        </a:tabLst>
        <a:defRPr sz="3600">
          <a:solidFill>
            <a:schemeClr val="tx1"/>
          </a:solidFill>
          <a:latin typeface="Arial" charset="0"/>
        </a:defRPr>
      </a:lvl4pPr>
      <a:lvl5pPr algn="l" rtl="0" eaLnBrk="0" fontAlgn="base" hangingPunct="0">
        <a:lnSpc>
          <a:spcPct val="110000"/>
        </a:lnSpc>
        <a:spcBef>
          <a:spcPct val="0"/>
        </a:spcBef>
        <a:spcAft>
          <a:spcPct val="0"/>
        </a:spcAft>
        <a:tabLst>
          <a:tab pos="114300" algn="l"/>
          <a:tab pos="6400800" algn="r"/>
        </a:tabLst>
        <a:defRPr sz="3600">
          <a:solidFill>
            <a:schemeClr val="tx1"/>
          </a:solidFill>
          <a:latin typeface="Arial" charset="0"/>
        </a:defRPr>
      </a:lvl5pPr>
      <a:lvl6pPr marL="457200" algn="l" rtl="0" eaLnBrk="0" fontAlgn="base" hangingPunct="0">
        <a:lnSpc>
          <a:spcPct val="110000"/>
        </a:lnSpc>
        <a:spcBef>
          <a:spcPct val="0"/>
        </a:spcBef>
        <a:spcAft>
          <a:spcPct val="0"/>
        </a:spcAft>
        <a:tabLst>
          <a:tab pos="114300" algn="l"/>
          <a:tab pos="6400800" algn="r"/>
        </a:tabLst>
        <a:defRPr sz="3600">
          <a:solidFill>
            <a:schemeClr val="tx1"/>
          </a:solidFill>
          <a:latin typeface="Arial" charset="0"/>
        </a:defRPr>
      </a:lvl6pPr>
      <a:lvl7pPr marL="914400" algn="l" rtl="0" eaLnBrk="0" fontAlgn="base" hangingPunct="0">
        <a:lnSpc>
          <a:spcPct val="110000"/>
        </a:lnSpc>
        <a:spcBef>
          <a:spcPct val="0"/>
        </a:spcBef>
        <a:spcAft>
          <a:spcPct val="0"/>
        </a:spcAft>
        <a:tabLst>
          <a:tab pos="114300" algn="l"/>
          <a:tab pos="6400800" algn="r"/>
        </a:tabLst>
        <a:defRPr sz="3600">
          <a:solidFill>
            <a:schemeClr val="tx1"/>
          </a:solidFill>
          <a:latin typeface="Arial" charset="0"/>
        </a:defRPr>
      </a:lvl7pPr>
      <a:lvl8pPr marL="1371600" algn="l" rtl="0" eaLnBrk="0" fontAlgn="base" hangingPunct="0">
        <a:lnSpc>
          <a:spcPct val="110000"/>
        </a:lnSpc>
        <a:spcBef>
          <a:spcPct val="0"/>
        </a:spcBef>
        <a:spcAft>
          <a:spcPct val="0"/>
        </a:spcAft>
        <a:tabLst>
          <a:tab pos="114300" algn="l"/>
          <a:tab pos="6400800" algn="r"/>
        </a:tabLst>
        <a:defRPr sz="3600">
          <a:solidFill>
            <a:schemeClr val="tx1"/>
          </a:solidFill>
          <a:latin typeface="Arial" charset="0"/>
        </a:defRPr>
      </a:lvl8pPr>
      <a:lvl9pPr marL="1828800" algn="l" rtl="0" eaLnBrk="0" fontAlgn="base" hangingPunct="0">
        <a:lnSpc>
          <a:spcPct val="110000"/>
        </a:lnSpc>
        <a:spcBef>
          <a:spcPct val="0"/>
        </a:spcBef>
        <a:spcAft>
          <a:spcPct val="0"/>
        </a:spcAft>
        <a:tabLst>
          <a:tab pos="114300" algn="l"/>
          <a:tab pos="6400800" algn="r"/>
        </a:tabLst>
        <a:defRPr sz="3600">
          <a:solidFill>
            <a:schemeClr val="tx1"/>
          </a:solidFill>
          <a:latin typeface="Arial" charset="0"/>
        </a:defRPr>
      </a:lvl9pPr>
    </p:titleStyle>
    <p:bodyStyle>
      <a:lvl1pPr marL="287338" indent="-287338"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14300" indent="287338" algn="l" rtl="0" eaLnBrk="0" fontAlgn="base" hangingPunct="0">
        <a:spcBef>
          <a:spcPct val="0"/>
        </a:spcBef>
        <a:spcAft>
          <a:spcPct val="0"/>
        </a:spcAft>
        <a:buFont typeface="Wingdings" pitchFamily="2" charset="2"/>
        <a:defRPr sz="2000">
          <a:solidFill>
            <a:schemeClr val="bg1"/>
          </a:solidFill>
          <a:latin typeface="+mn-lt"/>
        </a:defRPr>
      </a:lvl2pPr>
      <a:lvl3pPr marL="574675" indent="227013" algn="l" rtl="0" eaLnBrk="0" fontAlgn="base" hangingPunct="0">
        <a:spcBef>
          <a:spcPct val="0"/>
        </a:spcBef>
        <a:spcAft>
          <a:spcPct val="0"/>
        </a:spcAft>
        <a:buFont typeface="Wingdings" pitchFamily="2" charset="2"/>
        <a:defRPr sz="2000">
          <a:solidFill>
            <a:schemeClr val="bg1"/>
          </a:solidFill>
          <a:latin typeface="+mn-lt"/>
        </a:defRPr>
      </a:lvl3pPr>
      <a:lvl4pPr marL="966788" indent="227013" algn="l" rtl="0" eaLnBrk="0" fontAlgn="base" hangingPunct="0">
        <a:spcBef>
          <a:spcPct val="0"/>
        </a:spcBef>
        <a:spcAft>
          <a:spcPct val="0"/>
        </a:spcAft>
        <a:buFont typeface="Wingdings" pitchFamily="2" charset="2"/>
        <a:defRPr sz="2000">
          <a:solidFill>
            <a:schemeClr val="bg1"/>
          </a:solidFill>
          <a:latin typeface="+mn-lt"/>
        </a:defRPr>
      </a:lvl4pPr>
      <a:lvl5pPr marL="1271588" indent="323850" algn="l" rtl="0" eaLnBrk="0" fontAlgn="base" hangingPunct="0">
        <a:spcBef>
          <a:spcPct val="0"/>
        </a:spcBef>
        <a:spcAft>
          <a:spcPct val="0"/>
        </a:spcAft>
        <a:buFont typeface="Wingdings" pitchFamily="2" charset="2"/>
        <a:defRPr sz="2000">
          <a:solidFill>
            <a:schemeClr val="bg1"/>
          </a:solidFill>
          <a:latin typeface="+mn-lt"/>
        </a:defRPr>
      </a:lvl5pPr>
      <a:lvl6pPr marL="1728788" indent="323850" algn="l" rtl="0" eaLnBrk="0" fontAlgn="base" hangingPunct="0">
        <a:spcBef>
          <a:spcPct val="0"/>
        </a:spcBef>
        <a:spcAft>
          <a:spcPct val="0"/>
        </a:spcAft>
        <a:buFont typeface="Wingdings" pitchFamily="2" charset="2"/>
        <a:defRPr sz="2000">
          <a:solidFill>
            <a:schemeClr val="bg1"/>
          </a:solidFill>
          <a:latin typeface="+mn-lt"/>
        </a:defRPr>
      </a:lvl6pPr>
      <a:lvl7pPr marL="2185988" indent="323850" algn="l" rtl="0" eaLnBrk="0" fontAlgn="base" hangingPunct="0">
        <a:spcBef>
          <a:spcPct val="0"/>
        </a:spcBef>
        <a:spcAft>
          <a:spcPct val="0"/>
        </a:spcAft>
        <a:buFont typeface="Wingdings" pitchFamily="2" charset="2"/>
        <a:defRPr sz="2000">
          <a:solidFill>
            <a:schemeClr val="bg1"/>
          </a:solidFill>
          <a:latin typeface="+mn-lt"/>
        </a:defRPr>
      </a:lvl7pPr>
      <a:lvl8pPr marL="2643188" indent="323850" algn="l" rtl="0" eaLnBrk="0" fontAlgn="base" hangingPunct="0">
        <a:spcBef>
          <a:spcPct val="0"/>
        </a:spcBef>
        <a:spcAft>
          <a:spcPct val="0"/>
        </a:spcAft>
        <a:buFont typeface="Wingdings" pitchFamily="2" charset="2"/>
        <a:defRPr sz="2000">
          <a:solidFill>
            <a:schemeClr val="bg1"/>
          </a:solidFill>
          <a:latin typeface="+mn-lt"/>
        </a:defRPr>
      </a:lvl8pPr>
      <a:lvl9pPr marL="3100388" indent="323850" algn="l" rtl="0" eaLnBrk="0" fontAlgn="base" hangingPunct="0">
        <a:spcBef>
          <a:spcPct val="0"/>
        </a:spcBef>
        <a:spcAft>
          <a:spcPct val="0"/>
        </a:spcAft>
        <a:buFont typeface="Wingdings" pitchFamily="2" charset="2"/>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71" name="Rectangle 11"/>
          <p:cNvSpPr>
            <a:spLocks noChangeArrowheads="1"/>
          </p:cNvSpPr>
          <p:nvPr userDrawn="1"/>
        </p:nvSpPr>
        <p:spPr bwMode="auto">
          <a:xfrm>
            <a:off x="0" y="6122988"/>
            <a:ext cx="9144000" cy="735012"/>
          </a:xfrm>
          <a:prstGeom prst="rect">
            <a:avLst/>
          </a:prstGeom>
          <a:solidFill>
            <a:schemeClr val="tx1"/>
          </a:solidFill>
          <a:ln w="9525">
            <a:noFill/>
            <a:miter lim="800000"/>
            <a:headEnd/>
            <a:tailEnd/>
          </a:ln>
          <a:effectLst/>
        </p:spPr>
        <p:txBody>
          <a:bodyPr wrap="none" anchor="ctr"/>
          <a:lstStyle/>
          <a:p>
            <a:endParaRPr lang="en-US" dirty="0"/>
          </a:p>
        </p:txBody>
      </p:sp>
      <p:pic>
        <p:nvPicPr>
          <p:cNvPr id="501774" name="Picture 14"/>
          <p:cNvPicPr>
            <a:picLocks noChangeAspect="1" noChangeArrowheads="1"/>
          </p:cNvPicPr>
          <p:nvPr userDrawn="1"/>
        </p:nvPicPr>
        <p:blipFill>
          <a:blip r:embed="rId14" cstate="print"/>
          <a:srcRect/>
          <a:stretch>
            <a:fillRect/>
          </a:stretch>
        </p:blipFill>
        <p:spPr bwMode="ltGray">
          <a:xfrm>
            <a:off x="0" y="396875"/>
            <a:ext cx="9144000" cy="5830888"/>
          </a:xfrm>
          <a:prstGeom prst="rect">
            <a:avLst/>
          </a:prstGeom>
          <a:noFill/>
        </p:spPr>
      </p:pic>
      <p:sp>
        <p:nvSpPr>
          <p:cNvPr id="501764" name="Rectangle 4"/>
          <p:cNvSpPr>
            <a:spLocks noGrp="1" noChangeArrowheads="1"/>
          </p:cNvSpPr>
          <p:nvPr>
            <p:ph type="title"/>
          </p:nvPr>
        </p:nvSpPr>
        <p:spPr bwMode="auto">
          <a:xfrm>
            <a:off x="484188" y="611188"/>
            <a:ext cx="8159750" cy="4572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501765" name="Rectangle 5"/>
          <p:cNvSpPr>
            <a:spLocks noGrp="1" noChangeArrowheads="1"/>
          </p:cNvSpPr>
          <p:nvPr>
            <p:ph type="dt" sz="half" idx="2"/>
          </p:nvPr>
        </p:nvSpPr>
        <p:spPr bwMode="auto">
          <a:xfrm>
            <a:off x="457200" y="6578600"/>
            <a:ext cx="2133600"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200">
                <a:solidFill>
                  <a:srgbClr val="23446D"/>
                </a:solidFill>
                <a:latin typeface="+mn-lt"/>
              </a:defRPr>
            </a:lvl1pPr>
          </a:lstStyle>
          <a:p>
            <a:fld id="{ADF02290-14E6-4D64-8BE6-B0D9C3142697}" type="datetime4">
              <a:rPr lang="en-US"/>
              <a:pPr/>
              <a:t>March 13, 2012</a:t>
            </a:fld>
            <a:endParaRPr lang="en-US" dirty="0"/>
          </a:p>
        </p:txBody>
      </p:sp>
      <p:sp>
        <p:nvSpPr>
          <p:cNvPr id="501766" name="Rectangle 6"/>
          <p:cNvSpPr>
            <a:spLocks noChangeArrowheads="1"/>
          </p:cNvSpPr>
          <p:nvPr/>
        </p:nvSpPr>
        <p:spPr bwMode="auto">
          <a:xfrm>
            <a:off x="457200" y="6272213"/>
            <a:ext cx="2133600" cy="182562"/>
          </a:xfrm>
          <a:prstGeom prst="rect">
            <a:avLst/>
          </a:prstGeom>
          <a:noFill/>
          <a:ln w="9525">
            <a:noFill/>
            <a:miter lim="800000"/>
            <a:headEnd/>
            <a:tailEnd/>
          </a:ln>
          <a:effectLst/>
        </p:spPr>
        <p:txBody>
          <a:bodyPr lIns="0" tIns="0" rIns="0" bIns="0">
            <a:spAutoFit/>
          </a:bodyPr>
          <a:lstStyle/>
          <a:p>
            <a:fld id="{AD84FC1E-AF1D-43EF-9988-369912911DA7}" type="slidenum">
              <a:rPr lang="en-US" sz="1200">
                <a:solidFill>
                  <a:srgbClr val="23446D"/>
                </a:solidFill>
                <a:latin typeface="Arial" charset="0"/>
              </a:rPr>
              <a:pPr/>
              <a:t>‹#›</a:t>
            </a:fld>
            <a:endParaRPr lang="en-US" sz="1200" dirty="0">
              <a:solidFill>
                <a:srgbClr val="23446D"/>
              </a:solidFill>
              <a:latin typeface="Arial" charset="0"/>
            </a:endParaRPr>
          </a:p>
        </p:txBody>
      </p:sp>
      <p:sp>
        <p:nvSpPr>
          <p:cNvPr id="501768" name="Rectangle 8"/>
          <p:cNvSpPr>
            <a:spLocks noGrp="1" noChangeArrowheads="1"/>
          </p:cNvSpPr>
          <p:nvPr>
            <p:ph type="body" idx="1"/>
          </p:nvPr>
        </p:nvSpPr>
        <p:spPr bwMode="auto">
          <a:xfrm>
            <a:off x="484188" y="1601788"/>
            <a:ext cx="8159750" cy="16144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8"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53" r:id="rId12"/>
  </p:sldLayoutIdLst>
  <p:transition spd="med"/>
  <p:hf sldNum="0" hdr="0" ftr="0"/>
  <p:txStyles>
    <p:titleStyle>
      <a:lvl1pPr algn="l" rtl="0" fontAlgn="base">
        <a:spcBef>
          <a:spcPct val="0"/>
        </a:spcBef>
        <a:spcAft>
          <a:spcPct val="0"/>
        </a:spcAft>
        <a:tabLst>
          <a:tab pos="114300" algn="l"/>
          <a:tab pos="6400800" algn="r"/>
        </a:tabLst>
        <a:defRPr sz="3000">
          <a:solidFill>
            <a:srgbClr val="23446D"/>
          </a:solidFill>
          <a:latin typeface="+mj-lt"/>
          <a:ea typeface="+mj-ea"/>
          <a:cs typeface="+mj-cs"/>
        </a:defRPr>
      </a:lvl1pPr>
      <a:lvl2pPr algn="l" rtl="0" fontAlgn="base">
        <a:spcBef>
          <a:spcPct val="0"/>
        </a:spcBef>
        <a:spcAft>
          <a:spcPct val="0"/>
        </a:spcAft>
        <a:tabLst>
          <a:tab pos="114300" algn="l"/>
          <a:tab pos="6400800" algn="r"/>
        </a:tabLst>
        <a:defRPr sz="3000">
          <a:solidFill>
            <a:srgbClr val="23446D"/>
          </a:solidFill>
          <a:latin typeface="Arial" charset="0"/>
        </a:defRPr>
      </a:lvl2pPr>
      <a:lvl3pPr algn="l" rtl="0" fontAlgn="base">
        <a:spcBef>
          <a:spcPct val="0"/>
        </a:spcBef>
        <a:spcAft>
          <a:spcPct val="0"/>
        </a:spcAft>
        <a:tabLst>
          <a:tab pos="114300" algn="l"/>
          <a:tab pos="6400800" algn="r"/>
        </a:tabLst>
        <a:defRPr sz="3000">
          <a:solidFill>
            <a:srgbClr val="23446D"/>
          </a:solidFill>
          <a:latin typeface="Arial" charset="0"/>
        </a:defRPr>
      </a:lvl3pPr>
      <a:lvl4pPr algn="l" rtl="0" fontAlgn="base">
        <a:spcBef>
          <a:spcPct val="0"/>
        </a:spcBef>
        <a:spcAft>
          <a:spcPct val="0"/>
        </a:spcAft>
        <a:tabLst>
          <a:tab pos="114300" algn="l"/>
          <a:tab pos="6400800" algn="r"/>
        </a:tabLst>
        <a:defRPr sz="3000">
          <a:solidFill>
            <a:srgbClr val="23446D"/>
          </a:solidFill>
          <a:latin typeface="Arial" charset="0"/>
        </a:defRPr>
      </a:lvl4pPr>
      <a:lvl5pPr algn="l" rtl="0" fontAlgn="base">
        <a:spcBef>
          <a:spcPct val="0"/>
        </a:spcBef>
        <a:spcAft>
          <a:spcPct val="0"/>
        </a:spcAft>
        <a:tabLst>
          <a:tab pos="114300" algn="l"/>
          <a:tab pos="6400800" algn="r"/>
        </a:tabLst>
        <a:defRPr sz="3000">
          <a:solidFill>
            <a:srgbClr val="23446D"/>
          </a:solidFill>
          <a:latin typeface="Arial" charset="0"/>
        </a:defRPr>
      </a:lvl5pPr>
      <a:lvl6pPr marL="457200" algn="l" rtl="0" fontAlgn="base">
        <a:spcBef>
          <a:spcPct val="0"/>
        </a:spcBef>
        <a:spcAft>
          <a:spcPct val="0"/>
        </a:spcAft>
        <a:tabLst>
          <a:tab pos="114300" algn="l"/>
          <a:tab pos="6400800" algn="r"/>
        </a:tabLst>
        <a:defRPr sz="3000">
          <a:solidFill>
            <a:srgbClr val="23446D"/>
          </a:solidFill>
          <a:latin typeface="Arial" charset="0"/>
        </a:defRPr>
      </a:lvl6pPr>
      <a:lvl7pPr marL="914400" algn="l" rtl="0" fontAlgn="base">
        <a:spcBef>
          <a:spcPct val="0"/>
        </a:spcBef>
        <a:spcAft>
          <a:spcPct val="0"/>
        </a:spcAft>
        <a:tabLst>
          <a:tab pos="114300" algn="l"/>
          <a:tab pos="6400800" algn="r"/>
        </a:tabLst>
        <a:defRPr sz="3000">
          <a:solidFill>
            <a:srgbClr val="23446D"/>
          </a:solidFill>
          <a:latin typeface="Arial" charset="0"/>
        </a:defRPr>
      </a:lvl7pPr>
      <a:lvl8pPr marL="1371600" algn="l" rtl="0" fontAlgn="base">
        <a:spcBef>
          <a:spcPct val="0"/>
        </a:spcBef>
        <a:spcAft>
          <a:spcPct val="0"/>
        </a:spcAft>
        <a:tabLst>
          <a:tab pos="114300" algn="l"/>
          <a:tab pos="6400800" algn="r"/>
        </a:tabLst>
        <a:defRPr sz="3000">
          <a:solidFill>
            <a:srgbClr val="23446D"/>
          </a:solidFill>
          <a:latin typeface="Arial" charset="0"/>
        </a:defRPr>
      </a:lvl8pPr>
      <a:lvl9pPr marL="1828800" algn="l" rtl="0" fontAlgn="base">
        <a:spcBef>
          <a:spcPct val="0"/>
        </a:spcBef>
        <a:spcAft>
          <a:spcPct val="0"/>
        </a:spcAft>
        <a:tabLst>
          <a:tab pos="114300" algn="l"/>
          <a:tab pos="6400800" algn="r"/>
        </a:tabLst>
        <a:defRPr sz="3000">
          <a:solidFill>
            <a:srgbClr val="23446D"/>
          </a:solidFill>
          <a:latin typeface="Arial" charset="0"/>
        </a:defRPr>
      </a:lvl9pPr>
    </p:titleStyle>
    <p:bodyStyle>
      <a:lvl1pPr marL="287338" indent="-287338" algn="l" rtl="0" fontAlgn="base">
        <a:lnSpc>
          <a:spcPct val="110000"/>
        </a:lnSpc>
        <a:spcBef>
          <a:spcPct val="30000"/>
        </a:spcBef>
        <a:spcAft>
          <a:spcPct val="0"/>
        </a:spcAft>
        <a:buFont typeface="Wingdings" pitchFamily="2" charset="2"/>
        <a:buChar char="§"/>
        <a:defRPr sz="2000">
          <a:solidFill>
            <a:srgbClr val="23446D"/>
          </a:solidFill>
          <a:latin typeface="+mn-lt"/>
          <a:ea typeface="+mn-ea"/>
          <a:cs typeface="+mn-cs"/>
        </a:defRPr>
      </a:lvl1pPr>
      <a:lvl2pPr marL="687388" indent="-285750" algn="l" rtl="0" fontAlgn="base">
        <a:lnSpc>
          <a:spcPct val="110000"/>
        </a:lnSpc>
        <a:spcBef>
          <a:spcPct val="30000"/>
        </a:spcBef>
        <a:spcAft>
          <a:spcPct val="0"/>
        </a:spcAft>
        <a:buSzPct val="90000"/>
        <a:buFont typeface="Times" charset="0"/>
        <a:buChar char="–"/>
        <a:defRPr>
          <a:solidFill>
            <a:srgbClr val="23446D"/>
          </a:solidFill>
          <a:latin typeface="+mn-lt"/>
        </a:defRPr>
      </a:lvl2pPr>
      <a:lvl3pPr marL="1079500" indent="-277813" algn="l" rtl="0" fontAlgn="base">
        <a:lnSpc>
          <a:spcPct val="110000"/>
        </a:lnSpc>
        <a:spcBef>
          <a:spcPct val="30000"/>
        </a:spcBef>
        <a:spcAft>
          <a:spcPct val="0"/>
        </a:spcAft>
        <a:buChar char="•"/>
        <a:defRPr sz="1600">
          <a:solidFill>
            <a:srgbClr val="23446D"/>
          </a:solidFill>
          <a:latin typeface="+mn-lt"/>
        </a:defRPr>
      </a:lvl3pPr>
      <a:lvl4pPr marL="1481138" indent="-287338" algn="l" rtl="0" fontAlgn="base">
        <a:lnSpc>
          <a:spcPct val="110000"/>
        </a:lnSpc>
        <a:spcBef>
          <a:spcPct val="30000"/>
        </a:spcBef>
        <a:spcAft>
          <a:spcPct val="0"/>
        </a:spcAft>
        <a:buChar char="–"/>
        <a:defRPr sz="1400">
          <a:solidFill>
            <a:srgbClr val="23446D"/>
          </a:solidFill>
          <a:latin typeface="+mn-lt"/>
        </a:defRPr>
      </a:lvl4pPr>
      <a:lvl5pPr marL="1873250" indent="-277813" algn="l" rtl="0" fontAlgn="base">
        <a:lnSpc>
          <a:spcPct val="110000"/>
        </a:lnSpc>
        <a:spcBef>
          <a:spcPct val="30000"/>
        </a:spcBef>
        <a:spcAft>
          <a:spcPct val="0"/>
        </a:spcAft>
        <a:buChar char="»"/>
        <a:defRPr sz="1200">
          <a:solidFill>
            <a:srgbClr val="23446D"/>
          </a:solidFill>
          <a:latin typeface="+mn-lt"/>
        </a:defRPr>
      </a:lvl5pPr>
      <a:lvl6pPr marL="2330450" indent="-277813" algn="l" rtl="0" fontAlgn="base">
        <a:lnSpc>
          <a:spcPct val="110000"/>
        </a:lnSpc>
        <a:spcBef>
          <a:spcPct val="30000"/>
        </a:spcBef>
        <a:spcAft>
          <a:spcPct val="0"/>
        </a:spcAft>
        <a:buChar char="»"/>
        <a:defRPr sz="1200">
          <a:solidFill>
            <a:srgbClr val="23446D"/>
          </a:solidFill>
          <a:latin typeface="+mn-lt"/>
        </a:defRPr>
      </a:lvl6pPr>
      <a:lvl7pPr marL="2787650" indent="-277813" algn="l" rtl="0" fontAlgn="base">
        <a:lnSpc>
          <a:spcPct val="110000"/>
        </a:lnSpc>
        <a:spcBef>
          <a:spcPct val="30000"/>
        </a:spcBef>
        <a:spcAft>
          <a:spcPct val="0"/>
        </a:spcAft>
        <a:buChar char="»"/>
        <a:defRPr sz="1200">
          <a:solidFill>
            <a:srgbClr val="23446D"/>
          </a:solidFill>
          <a:latin typeface="+mn-lt"/>
        </a:defRPr>
      </a:lvl7pPr>
      <a:lvl8pPr marL="3244850" indent="-277813" algn="l" rtl="0" fontAlgn="base">
        <a:lnSpc>
          <a:spcPct val="110000"/>
        </a:lnSpc>
        <a:spcBef>
          <a:spcPct val="30000"/>
        </a:spcBef>
        <a:spcAft>
          <a:spcPct val="0"/>
        </a:spcAft>
        <a:buChar char="»"/>
        <a:defRPr sz="1200">
          <a:solidFill>
            <a:srgbClr val="23446D"/>
          </a:solidFill>
          <a:latin typeface="+mn-lt"/>
        </a:defRPr>
      </a:lvl8pPr>
      <a:lvl9pPr marL="3702050" indent="-277813" algn="l" rtl="0" fontAlgn="base">
        <a:lnSpc>
          <a:spcPct val="110000"/>
        </a:lnSpc>
        <a:spcBef>
          <a:spcPct val="30000"/>
        </a:spcBef>
        <a:spcAft>
          <a:spcPct val="0"/>
        </a:spcAft>
        <a:buChar char="»"/>
        <a:defRPr sz="1200">
          <a:solidFill>
            <a:srgbClr val="23446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2548" name="Rectangle 36"/>
          <p:cNvSpPr>
            <a:spLocks noChangeArrowheads="1"/>
          </p:cNvSpPr>
          <p:nvPr userDrawn="1"/>
        </p:nvSpPr>
        <p:spPr bwMode="auto">
          <a:xfrm>
            <a:off x="0" y="6122988"/>
            <a:ext cx="9144000" cy="735012"/>
          </a:xfrm>
          <a:prstGeom prst="rect">
            <a:avLst/>
          </a:prstGeom>
          <a:solidFill>
            <a:schemeClr val="tx1"/>
          </a:solidFill>
          <a:ln w="9525">
            <a:noFill/>
            <a:miter lim="800000"/>
            <a:headEnd/>
            <a:tailEnd/>
          </a:ln>
          <a:effectLst/>
        </p:spPr>
        <p:txBody>
          <a:bodyPr wrap="none" anchor="ctr"/>
          <a:lstStyle/>
          <a:p>
            <a:endParaRPr lang="en-US" dirty="0"/>
          </a:p>
        </p:txBody>
      </p:sp>
      <p:pic>
        <p:nvPicPr>
          <p:cNvPr id="192549" name="Picture 37"/>
          <p:cNvPicPr>
            <a:picLocks noChangeAspect="1" noChangeArrowheads="1"/>
          </p:cNvPicPr>
          <p:nvPr userDrawn="1"/>
        </p:nvPicPr>
        <p:blipFill>
          <a:blip r:embed="rId14" cstate="print"/>
          <a:srcRect/>
          <a:stretch>
            <a:fillRect/>
          </a:stretch>
        </p:blipFill>
        <p:spPr bwMode="ltGray">
          <a:xfrm>
            <a:off x="0" y="396875"/>
            <a:ext cx="9144000" cy="5830888"/>
          </a:xfrm>
          <a:prstGeom prst="rect">
            <a:avLst/>
          </a:prstGeom>
          <a:noFill/>
        </p:spPr>
      </p:pic>
      <p:sp>
        <p:nvSpPr>
          <p:cNvPr id="192522" name="Rectangle 10"/>
          <p:cNvSpPr>
            <a:spLocks noGrp="1" noChangeArrowheads="1"/>
          </p:cNvSpPr>
          <p:nvPr>
            <p:ph type="title"/>
          </p:nvPr>
        </p:nvSpPr>
        <p:spPr bwMode="auto">
          <a:xfrm>
            <a:off x="484188" y="611188"/>
            <a:ext cx="8159750" cy="4572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92539" name="Rectangle 27"/>
          <p:cNvSpPr>
            <a:spLocks noGrp="1" noChangeArrowheads="1"/>
          </p:cNvSpPr>
          <p:nvPr>
            <p:ph type="dt" sz="half" idx="2"/>
          </p:nvPr>
        </p:nvSpPr>
        <p:spPr bwMode="auto">
          <a:xfrm>
            <a:off x="457200" y="6578600"/>
            <a:ext cx="2133600"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200">
                <a:solidFill>
                  <a:srgbClr val="23446D"/>
                </a:solidFill>
                <a:latin typeface="+mn-lt"/>
              </a:defRPr>
            </a:lvl1pPr>
          </a:lstStyle>
          <a:p>
            <a:fld id="{3D85DB48-350C-4AD3-8ADB-7E4880773788}" type="datetime4">
              <a:rPr lang="en-US"/>
              <a:pPr/>
              <a:t>March 13, 2012</a:t>
            </a:fld>
            <a:endParaRPr lang="en-US" dirty="0"/>
          </a:p>
        </p:txBody>
      </p:sp>
      <p:sp>
        <p:nvSpPr>
          <p:cNvPr id="192541" name="Rectangle 29"/>
          <p:cNvSpPr>
            <a:spLocks noChangeArrowheads="1"/>
          </p:cNvSpPr>
          <p:nvPr/>
        </p:nvSpPr>
        <p:spPr bwMode="auto">
          <a:xfrm>
            <a:off x="457200" y="6272213"/>
            <a:ext cx="2133600" cy="182562"/>
          </a:xfrm>
          <a:prstGeom prst="rect">
            <a:avLst/>
          </a:prstGeom>
          <a:noFill/>
          <a:ln w="9525">
            <a:noFill/>
            <a:miter lim="800000"/>
            <a:headEnd/>
            <a:tailEnd/>
          </a:ln>
          <a:effectLst/>
        </p:spPr>
        <p:txBody>
          <a:bodyPr lIns="0" tIns="0" rIns="0" bIns="0">
            <a:spAutoFit/>
          </a:bodyPr>
          <a:lstStyle/>
          <a:p>
            <a:fld id="{E94F2F0B-A344-429F-A99E-E85432E3DA30}" type="slidenum">
              <a:rPr lang="en-US" sz="1200">
                <a:solidFill>
                  <a:srgbClr val="23446D"/>
                </a:solidFill>
                <a:latin typeface="Arial" charset="0"/>
              </a:rPr>
              <a:pPr/>
              <a:t>‹#›</a:t>
            </a:fld>
            <a:endParaRPr lang="en-US" sz="1200" dirty="0">
              <a:solidFill>
                <a:srgbClr val="23446D"/>
              </a:solidFill>
              <a:latin typeface="Arial" charset="0"/>
            </a:endParaRPr>
          </a:p>
        </p:txBody>
      </p:sp>
      <p:sp>
        <p:nvSpPr>
          <p:cNvPr id="192538" name="Rectangle 26"/>
          <p:cNvSpPr>
            <a:spLocks noGrp="1" noChangeArrowheads="1"/>
          </p:cNvSpPr>
          <p:nvPr>
            <p:ph type="body" idx="1"/>
          </p:nvPr>
        </p:nvSpPr>
        <p:spPr bwMode="auto">
          <a:xfrm>
            <a:off x="484188" y="1601788"/>
            <a:ext cx="8159750" cy="40973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52" r:id="rId12"/>
  </p:sldLayoutIdLst>
  <p:transition spd="med"/>
  <p:hf sldNum="0" hdr="0" ftr="0"/>
  <p:txStyles>
    <p:titleStyle>
      <a:lvl1pPr algn="l" rtl="0" fontAlgn="base">
        <a:spcBef>
          <a:spcPct val="0"/>
        </a:spcBef>
        <a:spcAft>
          <a:spcPct val="0"/>
        </a:spcAft>
        <a:tabLst>
          <a:tab pos="114300" algn="l"/>
          <a:tab pos="6400800" algn="r"/>
        </a:tabLst>
        <a:defRPr sz="3000">
          <a:solidFill>
            <a:schemeClr val="tx1"/>
          </a:solidFill>
          <a:latin typeface="+mj-lt"/>
          <a:ea typeface="+mj-ea"/>
          <a:cs typeface="+mj-cs"/>
        </a:defRPr>
      </a:lvl1pPr>
      <a:lvl2pPr algn="l" rtl="0" fontAlgn="base">
        <a:spcBef>
          <a:spcPct val="0"/>
        </a:spcBef>
        <a:spcAft>
          <a:spcPct val="0"/>
        </a:spcAft>
        <a:tabLst>
          <a:tab pos="114300" algn="l"/>
          <a:tab pos="6400800" algn="r"/>
        </a:tabLst>
        <a:defRPr sz="3000">
          <a:solidFill>
            <a:schemeClr val="tx1"/>
          </a:solidFill>
          <a:latin typeface="Arial" charset="0"/>
        </a:defRPr>
      </a:lvl2pPr>
      <a:lvl3pPr algn="l" rtl="0" fontAlgn="base">
        <a:spcBef>
          <a:spcPct val="0"/>
        </a:spcBef>
        <a:spcAft>
          <a:spcPct val="0"/>
        </a:spcAft>
        <a:tabLst>
          <a:tab pos="114300" algn="l"/>
          <a:tab pos="6400800" algn="r"/>
        </a:tabLst>
        <a:defRPr sz="3000">
          <a:solidFill>
            <a:schemeClr val="tx1"/>
          </a:solidFill>
          <a:latin typeface="Arial" charset="0"/>
        </a:defRPr>
      </a:lvl3pPr>
      <a:lvl4pPr algn="l" rtl="0" fontAlgn="base">
        <a:spcBef>
          <a:spcPct val="0"/>
        </a:spcBef>
        <a:spcAft>
          <a:spcPct val="0"/>
        </a:spcAft>
        <a:tabLst>
          <a:tab pos="114300" algn="l"/>
          <a:tab pos="6400800" algn="r"/>
        </a:tabLst>
        <a:defRPr sz="3000">
          <a:solidFill>
            <a:schemeClr val="tx1"/>
          </a:solidFill>
          <a:latin typeface="Arial" charset="0"/>
        </a:defRPr>
      </a:lvl4pPr>
      <a:lvl5pPr algn="l" rtl="0" fontAlgn="base">
        <a:spcBef>
          <a:spcPct val="0"/>
        </a:spcBef>
        <a:spcAft>
          <a:spcPct val="0"/>
        </a:spcAft>
        <a:tabLst>
          <a:tab pos="114300" algn="l"/>
          <a:tab pos="6400800" algn="r"/>
        </a:tabLst>
        <a:defRPr sz="3000">
          <a:solidFill>
            <a:schemeClr val="tx1"/>
          </a:solidFill>
          <a:latin typeface="Arial" charset="0"/>
        </a:defRPr>
      </a:lvl5pPr>
      <a:lvl6pPr marL="457200" algn="l" rtl="0" fontAlgn="base">
        <a:spcBef>
          <a:spcPct val="0"/>
        </a:spcBef>
        <a:spcAft>
          <a:spcPct val="0"/>
        </a:spcAft>
        <a:tabLst>
          <a:tab pos="114300" algn="l"/>
          <a:tab pos="6400800" algn="r"/>
        </a:tabLst>
        <a:defRPr sz="3000">
          <a:solidFill>
            <a:schemeClr val="tx1"/>
          </a:solidFill>
          <a:latin typeface="Arial" charset="0"/>
        </a:defRPr>
      </a:lvl6pPr>
      <a:lvl7pPr marL="914400" algn="l" rtl="0" fontAlgn="base">
        <a:spcBef>
          <a:spcPct val="0"/>
        </a:spcBef>
        <a:spcAft>
          <a:spcPct val="0"/>
        </a:spcAft>
        <a:tabLst>
          <a:tab pos="114300" algn="l"/>
          <a:tab pos="6400800" algn="r"/>
        </a:tabLst>
        <a:defRPr sz="3000">
          <a:solidFill>
            <a:schemeClr val="tx1"/>
          </a:solidFill>
          <a:latin typeface="Arial" charset="0"/>
        </a:defRPr>
      </a:lvl7pPr>
      <a:lvl8pPr marL="1371600" algn="l" rtl="0" fontAlgn="base">
        <a:spcBef>
          <a:spcPct val="0"/>
        </a:spcBef>
        <a:spcAft>
          <a:spcPct val="0"/>
        </a:spcAft>
        <a:tabLst>
          <a:tab pos="114300" algn="l"/>
          <a:tab pos="6400800" algn="r"/>
        </a:tabLst>
        <a:defRPr sz="3000">
          <a:solidFill>
            <a:schemeClr val="tx1"/>
          </a:solidFill>
          <a:latin typeface="Arial" charset="0"/>
        </a:defRPr>
      </a:lvl8pPr>
      <a:lvl9pPr marL="1828800" algn="l" rtl="0" fontAlgn="base">
        <a:spcBef>
          <a:spcPct val="0"/>
        </a:spcBef>
        <a:spcAft>
          <a:spcPct val="0"/>
        </a:spcAft>
        <a:tabLst>
          <a:tab pos="114300" algn="l"/>
          <a:tab pos="6400800" algn="r"/>
        </a:tabLst>
        <a:defRPr sz="3000">
          <a:solidFill>
            <a:schemeClr val="tx1"/>
          </a:solidFill>
          <a:latin typeface="Arial" charset="0"/>
        </a:defRPr>
      </a:lvl9pPr>
    </p:titleStyle>
    <p:bodyStyle>
      <a:lvl1pPr marL="287338" indent="-287338" algn="l" rtl="0" fontAlgn="base">
        <a:lnSpc>
          <a:spcPct val="110000"/>
        </a:lnSpc>
        <a:spcBef>
          <a:spcPct val="30000"/>
        </a:spcBef>
        <a:spcAft>
          <a:spcPct val="0"/>
        </a:spcAft>
        <a:buFont typeface="Wingdings" pitchFamily="2" charset="2"/>
        <a:buChar char="§"/>
        <a:defRPr sz="2000">
          <a:solidFill>
            <a:schemeClr val="tx1"/>
          </a:solidFill>
          <a:latin typeface="+mn-lt"/>
          <a:ea typeface="+mn-ea"/>
          <a:cs typeface="+mn-cs"/>
        </a:defRPr>
      </a:lvl1pPr>
      <a:lvl2pPr marL="687388" indent="-398463" algn="l" rtl="0" fontAlgn="base">
        <a:lnSpc>
          <a:spcPct val="110000"/>
        </a:lnSpc>
        <a:spcBef>
          <a:spcPct val="30000"/>
        </a:spcBef>
        <a:spcAft>
          <a:spcPct val="0"/>
        </a:spcAft>
        <a:buSzPct val="90000"/>
        <a:buFont typeface="Times" charset="0"/>
        <a:buChar char="–"/>
        <a:defRPr>
          <a:solidFill>
            <a:schemeClr val="tx1"/>
          </a:solidFill>
          <a:latin typeface="+mn-lt"/>
        </a:defRPr>
      </a:lvl2pPr>
      <a:lvl3pPr marL="1079500" indent="-390525" algn="l" rtl="0" fontAlgn="base">
        <a:lnSpc>
          <a:spcPct val="110000"/>
        </a:lnSpc>
        <a:spcBef>
          <a:spcPct val="30000"/>
        </a:spcBef>
        <a:spcAft>
          <a:spcPct val="0"/>
        </a:spcAft>
        <a:buChar char="•"/>
        <a:defRPr sz="1600">
          <a:solidFill>
            <a:schemeClr val="tx1"/>
          </a:solidFill>
          <a:latin typeface="+mn-lt"/>
        </a:defRPr>
      </a:lvl3pPr>
      <a:lvl4pPr marL="1481138" indent="-400050" algn="l" rtl="0" fontAlgn="base">
        <a:lnSpc>
          <a:spcPct val="110000"/>
        </a:lnSpc>
        <a:spcBef>
          <a:spcPct val="30000"/>
        </a:spcBef>
        <a:spcAft>
          <a:spcPct val="0"/>
        </a:spcAft>
        <a:buChar char="–"/>
        <a:defRPr sz="1400">
          <a:solidFill>
            <a:schemeClr val="tx1"/>
          </a:solidFill>
          <a:latin typeface="+mn-lt"/>
        </a:defRPr>
      </a:lvl4pPr>
      <a:lvl5pPr marL="1873250" indent="-390525" algn="l" rtl="0" fontAlgn="base">
        <a:lnSpc>
          <a:spcPct val="110000"/>
        </a:lnSpc>
        <a:spcBef>
          <a:spcPct val="30000"/>
        </a:spcBef>
        <a:spcAft>
          <a:spcPct val="0"/>
        </a:spcAft>
        <a:buChar char="»"/>
        <a:defRPr sz="1200">
          <a:solidFill>
            <a:schemeClr val="tx1"/>
          </a:solidFill>
          <a:latin typeface="+mn-lt"/>
        </a:defRPr>
      </a:lvl5pPr>
      <a:lvl6pPr marL="2330450" indent="-390525" algn="l" rtl="0" fontAlgn="base">
        <a:lnSpc>
          <a:spcPct val="110000"/>
        </a:lnSpc>
        <a:spcBef>
          <a:spcPct val="30000"/>
        </a:spcBef>
        <a:spcAft>
          <a:spcPct val="0"/>
        </a:spcAft>
        <a:buChar char="»"/>
        <a:defRPr sz="1200">
          <a:solidFill>
            <a:schemeClr val="tx1"/>
          </a:solidFill>
          <a:latin typeface="+mn-lt"/>
        </a:defRPr>
      </a:lvl6pPr>
      <a:lvl7pPr marL="2787650" indent="-390525" algn="l" rtl="0" fontAlgn="base">
        <a:lnSpc>
          <a:spcPct val="110000"/>
        </a:lnSpc>
        <a:spcBef>
          <a:spcPct val="30000"/>
        </a:spcBef>
        <a:spcAft>
          <a:spcPct val="0"/>
        </a:spcAft>
        <a:buChar char="»"/>
        <a:defRPr sz="1200">
          <a:solidFill>
            <a:schemeClr val="tx1"/>
          </a:solidFill>
          <a:latin typeface="+mn-lt"/>
        </a:defRPr>
      </a:lvl7pPr>
      <a:lvl8pPr marL="3244850" indent="-390525" algn="l" rtl="0" fontAlgn="base">
        <a:lnSpc>
          <a:spcPct val="110000"/>
        </a:lnSpc>
        <a:spcBef>
          <a:spcPct val="30000"/>
        </a:spcBef>
        <a:spcAft>
          <a:spcPct val="0"/>
        </a:spcAft>
        <a:buChar char="»"/>
        <a:defRPr sz="1200">
          <a:solidFill>
            <a:schemeClr val="tx1"/>
          </a:solidFill>
          <a:latin typeface="+mn-lt"/>
        </a:defRPr>
      </a:lvl8pPr>
      <a:lvl9pPr marL="3702050" indent="-390525" algn="l" rtl="0" fontAlgn="base">
        <a:lnSpc>
          <a:spcPct val="110000"/>
        </a:lnSpc>
        <a:spcBef>
          <a:spcPct val="3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5807" name="Rectangle 15"/>
          <p:cNvSpPr>
            <a:spLocks noChangeArrowheads="1"/>
          </p:cNvSpPr>
          <p:nvPr userDrawn="1"/>
        </p:nvSpPr>
        <p:spPr bwMode="auto">
          <a:xfrm>
            <a:off x="0" y="6122988"/>
            <a:ext cx="9144000" cy="735012"/>
          </a:xfrm>
          <a:prstGeom prst="rect">
            <a:avLst/>
          </a:prstGeom>
          <a:solidFill>
            <a:schemeClr val="tx1"/>
          </a:solidFill>
          <a:ln w="9525">
            <a:noFill/>
            <a:miter lim="800000"/>
            <a:headEnd/>
            <a:tailEnd/>
          </a:ln>
          <a:effectLst/>
        </p:spPr>
        <p:txBody>
          <a:bodyPr wrap="none" anchor="ctr"/>
          <a:lstStyle/>
          <a:p>
            <a:endParaRPr lang="en-US" dirty="0"/>
          </a:p>
        </p:txBody>
      </p:sp>
      <p:sp>
        <p:nvSpPr>
          <p:cNvPr id="545797" name="Rectangle 5"/>
          <p:cNvSpPr>
            <a:spLocks noGrp="1" noChangeArrowheads="1"/>
          </p:cNvSpPr>
          <p:nvPr>
            <p:ph type="title"/>
          </p:nvPr>
        </p:nvSpPr>
        <p:spPr bwMode="auto">
          <a:xfrm>
            <a:off x="484188" y="611188"/>
            <a:ext cx="8159750" cy="60483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545799" name="Rectangle 7"/>
          <p:cNvSpPr>
            <a:spLocks noGrp="1" noChangeArrowheads="1"/>
          </p:cNvSpPr>
          <p:nvPr>
            <p:ph type="body" idx="1"/>
          </p:nvPr>
        </p:nvSpPr>
        <p:spPr bwMode="auto">
          <a:xfrm>
            <a:off x="490538" y="2759075"/>
            <a:ext cx="8153400" cy="15240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45806" name="Picture 14"/>
          <p:cNvPicPr>
            <a:picLocks noChangeAspect="1" noChangeArrowheads="1"/>
          </p:cNvPicPr>
          <p:nvPr userDrawn="1"/>
        </p:nvPicPr>
        <p:blipFill>
          <a:blip r:embed="rId13" cstate="print"/>
          <a:srcRect/>
          <a:stretch>
            <a:fillRect/>
          </a:stretch>
        </p:blipFill>
        <p:spPr bwMode="ltGray">
          <a:xfrm>
            <a:off x="0" y="396875"/>
            <a:ext cx="9144000" cy="5830888"/>
          </a:xfrm>
          <a:prstGeom prst="rect">
            <a:avLst/>
          </a:prstGeom>
          <a:noFill/>
        </p:spPr>
      </p:pic>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med"/>
  <p:txStyles>
    <p:titleStyle>
      <a:lvl1pPr algn="l" rtl="0" fontAlgn="base">
        <a:lnSpc>
          <a:spcPct val="110000"/>
        </a:lnSpc>
        <a:spcBef>
          <a:spcPct val="0"/>
        </a:spcBef>
        <a:spcAft>
          <a:spcPct val="0"/>
        </a:spcAft>
        <a:tabLst>
          <a:tab pos="114300" algn="l"/>
          <a:tab pos="6400800" algn="r"/>
        </a:tabLst>
        <a:defRPr sz="3600">
          <a:solidFill>
            <a:schemeClr val="tx1"/>
          </a:solidFill>
          <a:latin typeface="+mj-lt"/>
          <a:ea typeface="+mj-ea"/>
          <a:cs typeface="+mj-cs"/>
        </a:defRPr>
      </a:lvl1pPr>
      <a:lvl2pPr algn="l" rtl="0" fontAlgn="base">
        <a:lnSpc>
          <a:spcPct val="110000"/>
        </a:lnSpc>
        <a:spcBef>
          <a:spcPct val="0"/>
        </a:spcBef>
        <a:spcAft>
          <a:spcPct val="0"/>
        </a:spcAft>
        <a:tabLst>
          <a:tab pos="114300" algn="l"/>
          <a:tab pos="6400800" algn="r"/>
        </a:tabLst>
        <a:defRPr sz="3600">
          <a:solidFill>
            <a:schemeClr val="tx1"/>
          </a:solidFill>
          <a:latin typeface="Arial" charset="0"/>
        </a:defRPr>
      </a:lvl2pPr>
      <a:lvl3pPr algn="l" rtl="0" fontAlgn="base">
        <a:lnSpc>
          <a:spcPct val="110000"/>
        </a:lnSpc>
        <a:spcBef>
          <a:spcPct val="0"/>
        </a:spcBef>
        <a:spcAft>
          <a:spcPct val="0"/>
        </a:spcAft>
        <a:tabLst>
          <a:tab pos="114300" algn="l"/>
          <a:tab pos="6400800" algn="r"/>
        </a:tabLst>
        <a:defRPr sz="3600">
          <a:solidFill>
            <a:schemeClr val="tx1"/>
          </a:solidFill>
          <a:latin typeface="Arial" charset="0"/>
        </a:defRPr>
      </a:lvl3pPr>
      <a:lvl4pPr algn="l" rtl="0" fontAlgn="base">
        <a:lnSpc>
          <a:spcPct val="110000"/>
        </a:lnSpc>
        <a:spcBef>
          <a:spcPct val="0"/>
        </a:spcBef>
        <a:spcAft>
          <a:spcPct val="0"/>
        </a:spcAft>
        <a:tabLst>
          <a:tab pos="114300" algn="l"/>
          <a:tab pos="6400800" algn="r"/>
        </a:tabLst>
        <a:defRPr sz="3600">
          <a:solidFill>
            <a:schemeClr val="tx1"/>
          </a:solidFill>
          <a:latin typeface="Arial" charset="0"/>
        </a:defRPr>
      </a:lvl4pPr>
      <a:lvl5pPr algn="l" rtl="0" fontAlgn="base">
        <a:lnSpc>
          <a:spcPct val="110000"/>
        </a:lnSpc>
        <a:spcBef>
          <a:spcPct val="0"/>
        </a:spcBef>
        <a:spcAft>
          <a:spcPct val="0"/>
        </a:spcAft>
        <a:tabLst>
          <a:tab pos="114300" algn="l"/>
          <a:tab pos="6400800" algn="r"/>
        </a:tabLst>
        <a:defRPr sz="3600">
          <a:solidFill>
            <a:schemeClr val="tx1"/>
          </a:solidFill>
          <a:latin typeface="Arial" charset="0"/>
        </a:defRPr>
      </a:lvl5pPr>
      <a:lvl6pPr marL="457200" algn="l" rtl="0" fontAlgn="base">
        <a:lnSpc>
          <a:spcPct val="110000"/>
        </a:lnSpc>
        <a:spcBef>
          <a:spcPct val="0"/>
        </a:spcBef>
        <a:spcAft>
          <a:spcPct val="0"/>
        </a:spcAft>
        <a:tabLst>
          <a:tab pos="114300" algn="l"/>
          <a:tab pos="6400800" algn="r"/>
        </a:tabLst>
        <a:defRPr sz="3600">
          <a:solidFill>
            <a:schemeClr val="tx1"/>
          </a:solidFill>
          <a:latin typeface="Arial" charset="0"/>
        </a:defRPr>
      </a:lvl6pPr>
      <a:lvl7pPr marL="914400" algn="l" rtl="0" fontAlgn="base">
        <a:lnSpc>
          <a:spcPct val="110000"/>
        </a:lnSpc>
        <a:spcBef>
          <a:spcPct val="0"/>
        </a:spcBef>
        <a:spcAft>
          <a:spcPct val="0"/>
        </a:spcAft>
        <a:tabLst>
          <a:tab pos="114300" algn="l"/>
          <a:tab pos="6400800" algn="r"/>
        </a:tabLst>
        <a:defRPr sz="3600">
          <a:solidFill>
            <a:schemeClr val="tx1"/>
          </a:solidFill>
          <a:latin typeface="Arial" charset="0"/>
        </a:defRPr>
      </a:lvl7pPr>
      <a:lvl8pPr marL="1371600" algn="l" rtl="0" fontAlgn="base">
        <a:lnSpc>
          <a:spcPct val="110000"/>
        </a:lnSpc>
        <a:spcBef>
          <a:spcPct val="0"/>
        </a:spcBef>
        <a:spcAft>
          <a:spcPct val="0"/>
        </a:spcAft>
        <a:tabLst>
          <a:tab pos="114300" algn="l"/>
          <a:tab pos="6400800" algn="r"/>
        </a:tabLst>
        <a:defRPr sz="3600">
          <a:solidFill>
            <a:schemeClr val="tx1"/>
          </a:solidFill>
          <a:latin typeface="Arial" charset="0"/>
        </a:defRPr>
      </a:lvl8pPr>
      <a:lvl9pPr marL="1828800" algn="l" rtl="0" fontAlgn="base">
        <a:lnSpc>
          <a:spcPct val="110000"/>
        </a:lnSpc>
        <a:spcBef>
          <a:spcPct val="0"/>
        </a:spcBef>
        <a:spcAft>
          <a:spcPct val="0"/>
        </a:spcAft>
        <a:tabLst>
          <a:tab pos="114300" algn="l"/>
          <a:tab pos="6400800" algn="r"/>
        </a:tabLst>
        <a:defRPr sz="3600">
          <a:solidFill>
            <a:schemeClr val="tx1"/>
          </a:solidFill>
          <a:latin typeface="Arial" charset="0"/>
        </a:defRPr>
      </a:lvl9pPr>
    </p:titleStyle>
    <p:bodyStyle>
      <a:lvl1pPr marL="287338" indent="-287338" algn="l" rtl="0" fontAlgn="base">
        <a:spcBef>
          <a:spcPct val="0"/>
        </a:spcBef>
        <a:spcAft>
          <a:spcPct val="0"/>
        </a:spcAft>
        <a:buFont typeface="Wingdings" pitchFamily="2" charset="2"/>
        <a:defRPr sz="2000">
          <a:solidFill>
            <a:schemeClr val="tx1"/>
          </a:solidFill>
          <a:latin typeface="+mn-lt"/>
          <a:ea typeface="+mn-ea"/>
          <a:cs typeface="+mn-cs"/>
        </a:defRPr>
      </a:lvl1pPr>
      <a:lvl2pPr marL="114300" indent="287338" algn="l" rtl="0" fontAlgn="base">
        <a:spcBef>
          <a:spcPct val="0"/>
        </a:spcBef>
        <a:spcAft>
          <a:spcPct val="0"/>
        </a:spcAft>
        <a:buFont typeface="Wingdings" pitchFamily="2" charset="2"/>
        <a:defRPr sz="2000">
          <a:solidFill>
            <a:schemeClr val="bg1"/>
          </a:solidFill>
          <a:latin typeface="+mn-lt"/>
        </a:defRPr>
      </a:lvl2pPr>
      <a:lvl3pPr marL="574675" indent="227013" algn="l" rtl="0" fontAlgn="base">
        <a:spcBef>
          <a:spcPct val="0"/>
        </a:spcBef>
        <a:spcAft>
          <a:spcPct val="0"/>
        </a:spcAft>
        <a:buFont typeface="Wingdings" pitchFamily="2" charset="2"/>
        <a:defRPr sz="2000">
          <a:solidFill>
            <a:schemeClr val="bg1"/>
          </a:solidFill>
          <a:latin typeface="+mn-lt"/>
        </a:defRPr>
      </a:lvl3pPr>
      <a:lvl4pPr marL="966788" indent="227013" algn="l" rtl="0" fontAlgn="base">
        <a:spcBef>
          <a:spcPct val="0"/>
        </a:spcBef>
        <a:spcAft>
          <a:spcPct val="0"/>
        </a:spcAft>
        <a:buFont typeface="Wingdings" pitchFamily="2" charset="2"/>
        <a:defRPr sz="2000">
          <a:solidFill>
            <a:schemeClr val="bg1"/>
          </a:solidFill>
          <a:latin typeface="+mn-lt"/>
        </a:defRPr>
      </a:lvl4pPr>
      <a:lvl5pPr marL="1271588" indent="323850" algn="l" rtl="0" fontAlgn="base">
        <a:spcBef>
          <a:spcPct val="0"/>
        </a:spcBef>
        <a:spcAft>
          <a:spcPct val="0"/>
        </a:spcAft>
        <a:buFont typeface="Wingdings" pitchFamily="2" charset="2"/>
        <a:defRPr sz="2000">
          <a:solidFill>
            <a:schemeClr val="bg1"/>
          </a:solidFill>
          <a:latin typeface="+mn-lt"/>
        </a:defRPr>
      </a:lvl5pPr>
      <a:lvl6pPr marL="1728788" indent="323850" algn="l" rtl="0" fontAlgn="base">
        <a:spcBef>
          <a:spcPct val="0"/>
        </a:spcBef>
        <a:spcAft>
          <a:spcPct val="0"/>
        </a:spcAft>
        <a:buFont typeface="Wingdings" pitchFamily="2" charset="2"/>
        <a:defRPr sz="2000">
          <a:solidFill>
            <a:schemeClr val="bg1"/>
          </a:solidFill>
          <a:latin typeface="+mn-lt"/>
        </a:defRPr>
      </a:lvl6pPr>
      <a:lvl7pPr marL="2185988" indent="323850" algn="l" rtl="0" fontAlgn="base">
        <a:spcBef>
          <a:spcPct val="0"/>
        </a:spcBef>
        <a:spcAft>
          <a:spcPct val="0"/>
        </a:spcAft>
        <a:buFont typeface="Wingdings" pitchFamily="2" charset="2"/>
        <a:defRPr sz="2000">
          <a:solidFill>
            <a:schemeClr val="bg1"/>
          </a:solidFill>
          <a:latin typeface="+mn-lt"/>
        </a:defRPr>
      </a:lvl7pPr>
      <a:lvl8pPr marL="2643188" indent="323850" algn="l" rtl="0" fontAlgn="base">
        <a:spcBef>
          <a:spcPct val="0"/>
        </a:spcBef>
        <a:spcAft>
          <a:spcPct val="0"/>
        </a:spcAft>
        <a:buFont typeface="Wingdings" pitchFamily="2" charset="2"/>
        <a:defRPr sz="2000">
          <a:solidFill>
            <a:schemeClr val="bg1"/>
          </a:solidFill>
          <a:latin typeface="+mn-lt"/>
        </a:defRPr>
      </a:lvl8pPr>
      <a:lvl9pPr marL="3100388" indent="323850" algn="l" rtl="0" fontAlgn="base">
        <a:spcBef>
          <a:spcPct val="0"/>
        </a:spcBef>
        <a:spcAft>
          <a:spcPct val="0"/>
        </a:spcAft>
        <a:buFont typeface="Wingdings" pitchFamily="2" charset="2"/>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8095" name="Rectangle 15"/>
          <p:cNvSpPr>
            <a:spLocks noChangeArrowheads="1"/>
          </p:cNvSpPr>
          <p:nvPr userDrawn="1"/>
        </p:nvSpPr>
        <p:spPr bwMode="auto">
          <a:xfrm>
            <a:off x="0" y="6122988"/>
            <a:ext cx="9144000" cy="735012"/>
          </a:xfrm>
          <a:prstGeom prst="rect">
            <a:avLst/>
          </a:prstGeom>
          <a:solidFill>
            <a:schemeClr val="tx1"/>
          </a:solidFill>
          <a:ln w="9525">
            <a:noFill/>
            <a:miter lim="800000"/>
            <a:headEnd/>
            <a:tailEnd/>
          </a:ln>
          <a:effectLst/>
        </p:spPr>
        <p:txBody>
          <a:bodyPr wrap="none" anchor="ctr"/>
          <a:lstStyle/>
          <a:p>
            <a:endParaRPr lang="en-US" dirty="0"/>
          </a:p>
        </p:txBody>
      </p:sp>
      <p:pic>
        <p:nvPicPr>
          <p:cNvPr id="558094" name="Picture 14"/>
          <p:cNvPicPr>
            <a:picLocks noChangeAspect="1" noChangeArrowheads="1"/>
          </p:cNvPicPr>
          <p:nvPr userDrawn="1"/>
        </p:nvPicPr>
        <p:blipFill>
          <a:blip r:embed="rId13" cstate="print"/>
          <a:srcRect/>
          <a:stretch>
            <a:fillRect/>
          </a:stretch>
        </p:blipFill>
        <p:spPr bwMode="ltGray">
          <a:xfrm>
            <a:off x="0" y="396875"/>
            <a:ext cx="9144000" cy="5830888"/>
          </a:xfrm>
          <a:prstGeom prst="rect">
            <a:avLst/>
          </a:prstGeom>
          <a:noFill/>
        </p:spPr>
      </p:pic>
      <p:sp>
        <p:nvSpPr>
          <p:cNvPr id="558085" name="Rectangle 5"/>
          <p:cNvSpPr>
            <a:spLocks noGrp="1" noChangeArrowheads="1"/>
          </p:cNvSpPr>
          <p:nvPr>
            <p:ph type="title"/>
          </p:nvPr>
        </p:nvSpPr>
        <p:spPr bwMode="auto">
          <a:xfrm>
            <a:off x="484188" y="611188"/>
            <a:ext cx="8159750" cy="60483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endParaRPr lang="en-US" smtClean="0"/>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med"/>
  <p:txStyles>
    <p:titleStyle>
      <a:lvl1pPr algn="l" rtl="0" fontAlgn="base">
        <a:lnSpc>
          <a:spcPct val="110000"/>
        </a:lnSpc>
        <a:spcBef>
          <a:spcPct val="0"/>
        </a:spcBef>
        <a:spcAft>
          <a:spcPct val="0"/>
        </a:spcAft>
        <a:tabLst>
          <a:tab pos="114300" algn="l"/>
          <a:tab pos="6400800" algn="r"/>
        </a:tabLst>
        <a:defRPr sz="3600">
          <a:solidFill>
            <a:schemeClr val="tx1"/>
          </a:solidFill>
          <a:latin typeface="+mj-lt"/>
          <a:ea typeface="+mj-ea"/>
          <a:cs typeface="+mj-cs"/>
        </a:defRPr>
      </a:lvl1pPr>
      <a:lvl2pPr algn="l" rtl="0" fontAlgn="base">
        <a:lnSpc>
          <a:spcPct val="110000"/>
        </a:lnSpc>
        <a:spcBef>
          <a:spcPct val="0"/>
        </a:spcBef>
        <a:spcAft>
          <a:spcPct val="0"/>
        </a:spcAft>
        <a:tabLst>
          <a:tab pos="114300" algn="l"/>
          <a:tab pos="6400800" algn="r"/>
        </a:tabLst>
        <a:defRPr sz="3600">
          <a:solidFill>
            <a:schemeClr val="tx1"/>
          </a:solidFill>
          <a:latin typeface="Arial" charset="0"/>
        </a:defRPr>
      </a:lvl2pPr>
      <a:lvl3pPr algn="l" rtl="0" fontAlgn="base">
        <a:lnSpc>
          <a:spcPct val="110000"/>
        </a:lnSpc>
        <a:spcBef>
          <a:spcPct val="0"/>
        </a:spcBef>
        <a:spcAft>
          <a:spcPct val="0"/>
        </a:spcAft>
        <a:tabLst>
          <a:tab pos="114300" algn="l"/>
          <a:tab pos="6400800" algn="r"/>
        </a:tabLst>
        <a:defRPr sz="3600">
          <a:solidFill>
            <a:schemeClr val="tx1"/>
          </a:solidFill>
          <a:latin typeface="Arial" charset="0"/>
        </a:defRPr>
      </a:lvl3pPr>
      <a:lvl4pPr algn="l" rtl="0" fontAlgn="base">
        <a:lnSpc>
          <a:spcPct val="110000"/>
        </a:lnSpc>
        <a:spcBef>
          <a:spcPct val="0"/>
        </a:spcBef>
        <a:spcAft>
          <a:spcPct val="0"/>
        </a:spcAft>
        <a:tabLst>
          <a:tab pos="114300" algn="l"/>
          <a:tab pos="6400800" algn="r"/>
        </a:tabLst>
        <a:defRPr sz="3600">
          <a:solidFill>
            <a:schemeClr val="tx1"/>
          </a:solidFill>
          <a:latin typeface="Arial" charset="0"/>
        </a:defRPr>
      </a:lvl4pPr>
      <a:lvl5pPr algn="l" rtl="0" fontAlgn="base">
        <a:lnSpc>
          <a:spcPct val="110000"/>
        </a:lnSpc>
        <a:spcBef>
          <a:spcPct val="0"/>
        </a:spcBef>
        <a:spcAft>
          <a:spcPct val="0"/>
        </a:spcAft>
        <a:tabLst>
          <a:tab pos="114300" algn="l"/>
          <a:tab pos="6400800" algn="r"/>
        </a:tabLst>
        <a:defRPr sz="3600">
          <a:solidFill>
            <a:schemeClr val="tx1"/>
          </a:solidFill>
          <a:latin typeface="Arial" charset="0"/>
        </a:defRPr>
      </a:lvl5pPr>
      <a:lvl6pPr marL="457200" algn="l" rtl="0" fontAlgn="base">
        <a:lnSpc>
          <a:spcPct val="110000"/>
        </a:lnSpc>
        <a:spcBef>
          <a:spcPct val="0"/>
        </a:spcBef>
        <a:spcAft>
          <a:spcPct val="0"/>
        </a:spcAft>
        <a:tabLst>
          <a:tab pos="114300" algn="l"/>
          <a:tab pos="6400800" algn="r"/>
        </a:tabLst>
        <a:defRPr sz="3600">
          <a:solidFill>
            <a:schemeClr val="tx1"/>
          </a:solidFill>
          <a:latin typeface="Arial" charset="0"/>
        </a:defRPr>
      </a:lvl6pPr>
      <a:lvl7pPr marL="914400" algn="l" rtl="0" fontAlgn="base">
        <a:lnSpc>
          <a:spcPct val="110000"/>
        </a:lnSpc>
        <a:spcBef>
          <a:spcPct val="0"/>
        </a:spcBef>
        <a:spcAft>
          <a:spcPct val="0"/>
        </a:spcAft>
        <a:tabLst>
          <a:tab pos="114300" algn="l"/>
          <a:tab pos="6400800" algn="r"/>
        </a:tabLst>
        <a:defRPr sz="3600">
          <a:solidFill>
            <a:schemeClr val="tx1"/>
          </a:solidFill>
          <a:latin typeface="Arial" charset="0"/>
        </a:defRPr>
      </a:lvl7pPr>
      <a:lvl8pPr marL="1371600" algn="l" rtl="0" fontAlgn="base">
        <a:lnSpc>
          <a:spcPct val="110000"/>
        </a:lnSpc>
        <a:spcBef>
          <a:spcPct val="0"/>
        </a:spcBef>
        <a:spcAft>
          <a:spcPct val="0"/>
        </a:spcAft>
        <a:tabLst>
          <a:tab pos="114300" algn="l"/>
          <a:tab pos="6400800" algn="r"/>
        </a:tabLst>
        <a:defRPr sz="3600">
          <a:solidFill>
            <a:schemeClr val="tx1"/>
          </a:solidFill>
          <a:latin typeface="Arial" charset="0"/>
        </a:defRPr>
      </a:lvl8pPr>
      <a:lvl9pPr marL="1828800" algn="l" rtl="0" fontAlgn="base">
        <a:lnSpc>
          <a:spcPct val="110000"/>
        </a:lnSpc>
        <a:spcBef>
          <a:spcPct val="0"/>
        </a:spcBef>
        <a:spcAft>
          <a:spcPct val="0"/>
        </a:spcAft>
        <a:tabLst>
          <a:tab pos="114300" algn="l"/>
          <a:tab pos="6400800" algn="r"/>
        </a:tabLst>
        <a:defRPr sz="3600">
          <a:solidFill>
            <a:schemeClr val="tx1"/>
          </a:solidFill>
          <a:latin typeface="Arial" charset="0"/>
        </a:defRPr>
      </a:lvl9pPr>
    </p:titleStyle>
    <p:bodyStyle>
      <a:lvl1pPr marL="287338" indent="-287338" algn="l" rtl="0" fontAlgn="base">
        <a:spcBef>
          <a:spcPct val="0"/>
        </a:spcBef>
        <a:spcAft>
          <a:spcPct val="0"/>
        </a:spcAft>
        <a:buFont typeface="Wingdings" pitchFamily="2" charset="2"/>
        <a:defRPr sz="2000">
          <a:solidFill>
            <a:schemeClr val="tx1"/>
          </a:solidFill>
          <a:latin typeface="+mn-lt"/>
          <a:ea typeface="+mn-ea"/>
          <a:cs typeface="+mn-cs"/>
        </a:defRPr>
      </a:lvl1pPr>
      <a:lvl2pPr marL="114300" indent="287338" algn="l" rtl="0" fontAlgn="base">
        <a:spcBef>
          <a:spcPct val="0"/>
        </a:spcBef>
        <a:spcAft>
          <a:spcPct val="0"/>
        </a:spcAft>
        <a:buFont typeface="Wingdings" pitchFamily="2" charset="2"/>
        <a:defRPr sz="2000">
          <a:solidFill>
            <a:schemeClr val="bg1"/>
          </a:solidFill>
          <a:latin typeface="+mn-lt"/>
        </a:defRPr>
      </a:lvl2pPr>
      <a:lvl3pPr marL="574675" indent="227013" algn="l" rtl="0" fontAlgn="base">
        <a:spcBef>
          <a:spcPct val="0"/>
        </a:spcBef>
        <a:spcAft>
          <a:spcPct val="0"/>
        </a:spcAft>
        <a:buFont typeface="Wingdings" pitchFamily="2" charset="2"/>
        <a:defRPr sz="2000">
          <a:solidFill>
            <a:schemeClr val="bg1"/>
          </a:solidFill>
          <a:latin typeface="+mn-lt"/>
        </a:defRPr>
      </a:lvl3pPr>
      <a:lvl4pPr marL="966788" indent="227013" algn="l" rtl="0" fontAlgn="base">
        <a:spcBef>
          <a:spcPct val="0"/>
        </a:spcBef>
        <a:spcAft>
          <a:spcPct val="0"/>
        </a:spcAft>
        <a:buFont typeface="Wingdings" pitchFamily="2" charset="2"/>
        <a:defRPr sz="2000">
          <a:solidFill>
            <a:schemeClr val="bg1"/>
          </a:solidFill>
          <a:latin typeface="+mn-lt"/>
        </a:defRPr>
      </a:lvl4pPr>
      <a:lvl5pPr marL="1271588" indent="323850" algn="l" rtl="0" fontAlgn="base">
        <a:spcBef>
          <a:spcPct val="0"/>
        </a:spcBef>
        <a:spcAft>
          <a:spcPct val="0"/>
        </a:spcAft>
        <a:buFont typeface="Wingdings" pitchFamily="2" charset="2"/>
        <a:defRPr sz="2000">
          <a:solidFill>
            <a:schemeClr val="bg1"/>
          </a:solidFill>
          <a:latin typeface="+mn-lt"/>
        </a:defRPr>
      </a:lvl5pPr>
      <a:lvl6pPr marL="1728788" indent="323850" algn="l" rtl="0" fontAlgn="base">
        <a:spcBef>
          <a:spcPct val="0"/>
        </a:spcBef>
        <a:spcAft>
          <a:spcPct val="0"/>
        </a:spcAft>
        <a:buFont typeface="Wingdings" pitchFamily="2" charset="2"/>
        <a:defRPr sz="2000">
          <a:solidFill>
            <a:schemeClr val="bg1"/>
          </a:solidFill>
          <a:latin typeface="+mn-lt"/>
        </a:defRPr>
      </a:lvl6pPr>
      <a:lvl7pPr marL="2185988" indent="323850" algn="l" rtl="0" fontAlgn="base">
        <a:spcBef>
          <a:spcPct val="0"/>
        </a:spcBef>
        <a:spcAft>
          <a:spcPct val="0"/>
        </a:spcAft>
        <a:buFont typeface="Wingdings" pitchFamily="2" charset="2"/>
        <a:defRPr sz="2000">
          <a:solidFill>
            <a:schemeClr val="bg1"/>
          </a:solidFill>
          <a:latin typeface="+mn-lt"/>
        </a:defRPr>
      </a:lvl7pPr>
      <a:lvl8pPr marL="2643188" indent="323850" algn="l" rtl="0" fontAlgn="base">
        <a:spcBef>
          <a:spcPct val="0"/>
        </a:spcBef>
        <a:spcAft>
          <a:spcPct val="0"/>
        </a:spcAft>
        <a:buFont typeface="Wingdings" pitchFamily="2" charset="2"/>
        <a:defRPr sz="2000">
          <a:solidFill>
            <a:schemeClr val="bg1"/>
          </a:solidFill>
          <a:latin typeface="+mn-lt"/>
        </a:defRPr>
      </a:lvl8pPr>
      <a:lvl9pPr marL="3100388" indent="323850" algn="l" rtl="0" fontAlgn="base">
        <a:spcBef>
          <a:spcPct val="0"/>
        </a:spcBef>
        <a:spcAft>
          <a:spcPct val="0"/>
        </a:spcAft>
        <a:buFont typeface="Wingdings" pitchFamily="2" charset="2"/>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4877"/>
        </a:solidFill>
        <a:effectLst/>
      </p:bgPr>
    </p:bg>
    <p:spTree>
      <p:nvGrpSpPr>
        <p:cNvPr id="1" name=""/>
        <p:cNvGrpSpPr/>
        <p:nvPr/>
      </p:nvGrpSpPr>
      <p:grpSpPr>
        <a:xfrm>
          <a:off x="0" y="0"/>
          <a:ext cx="0" cy="0"/>
          <a:chOff x="0" y="0"/>
          <a:chExt cx="0" cy="0"/>
        </a:xfrm>
      </p:grpSpPr>
      <p:sp>
        <p:nvSpPr>
          <p:cNvPr id="771079" name="Rectangle 7"/>
          <p:cNvSpPr>
            <a:spLocks noChangeArrowheads="1"/>
          </p:cNvSpPr>
          <p:nvPr userDrawn="1"/>
        </p:nvSpPr>
        <p:spPr bwMode="auto">
          <a:xfrm>
            <a:off x="0" y="6122988"/>
            <a:ext cx="9144000" cy="735012"/>
          </a:xfrm>
          <a:prstGeom prst="rect">
            <a:avLst/>
          </a:prstGeom>
          <a:solidFill>
            <a:schemeClr val="bg1"/>
          </a:solidFill>
          <a:ln w="9525">
            <a:noFill/>
            <a:miter lim="800000"/>
            <a:headEnd/>
            <a:tailEnd/>
          </a:ln>
          <a:effectLst/>
        </p:spPr>
        <p:txBody>
          <a:bodyPr wrap="none" anchor="ctr"/>
          <a:lstStyle/>
          <a:p>
            <a:pPr algn="ctr"/>
            <a:endParaRPr lang="en-US" dirty="0">
              <a:solidFill>
                <a:srgbClr val="004877"/>
              </a:solidFill>
            </a:endParaRPr>
          </a:p>
        </p:txBody>
      </p:sp>
      <p:pic>
        <p:nvPicPr>
          <p:cNvPr id="771080" name="Picture 8"/>
          <p:cNvPicPr>
            <a:picLocks noChangeAspect="1" noChangeArrowheads="1"/>
          </p:cNvPicPr>
          <p:nvPr userDrawn="1"/>
        </p:nvPicPr>
        <p:blipFill>
          <a:blip r:embed="rId13" cstate="print">
            <a:lum bright="100000" contrast="100000"/>
          </a:blip>
          <a:srcRect/>
          <a:stretch>
            <a:fillRect/>
          </a:stretch>
        </p:blipFill>
        <p:spPr bwMode="ltGray">
          <a:xfrm>
            <a:off x="0" y="396875"/>
            <a:ext cx="9144000" cy="5830888"/>
          </a:xfrm>
          <a:prstGeom prst="rect">
            <a:avLst/>
          </a:prstGeom>
          <a:noFill/>
        </p:spPr>
      </p:pic>
      <p:sp>
        <p:nvSpPr>
          <p:cNvPr id="771081" name="Rectangle 9"/>
          <p:cNvSpPr>
            <a:spLocks noGrp="1" noChangeArrowheads="1"/>
          </p:cNvSpPr>
          <p:nvPr>
            <p:ph type="title"/>
          </p:nvPr>
        </p:nvSpPr>
        <p:spPr bwMode="auto">
          <a:xfrm>
            <a:off x="484188" y="611188"/>
            <a:ext cx="8159750" cy="4572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endParaRPr lang="en-US" smtClean="0"/>
          </a:p>
        </p:txBody>
      </p:sp>
      <p:sp>
        <p:nvSpPr>
          <p:cNvPr id="771082" name="Rectangle 10"/>
          <p:cNvSpPr>
            <a:spLocks noGrp="1" noChangeArrowheads="1"/>
          </p:cNvSpPr>
          <p:nvPr>
            <p:ph type="body" idx="1"/>
          </p:nvPr>
        </p:nvSpPr>
        <p:spPr bwMode="auto">
          <a:xfrm>
            <a:off x="490538" y="2759075"/>
            <a:ext cx="8153400" cy="140335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fontAlgn="base">
        <a:spcBef>
          <a:spcPct val="0"/>
        </a:spcBef>
        <a:spcAft>
          <a:spcPct val="0"/>
        </a:spcAft>
        <a:defRPr sz="3000">
          <a:solidFill>
            <a:srgbClr val="004877"/>
          </a:solidFill>
          <a:latin typeface="+mj-lt"/>
          <a:ea typeface="+mj-ea"/>
          <a:cs typeface="+mj-cs"/>
        </a:defRPr>
      </a:lvl1pPr>
      <a:lvl2pPr algn="l" rtl="0" fontAlgn="base">
        <a:spcBef>
          <a:spcPct val="0"/>
        </a:spcBef>
        <a:spcAft>
          <a:spcPct val="0"/>
        </a:spcAft>
        <a:defRPr sz="3000">
          <a:solidFill>
            <a:srgbClr val="004877"/>
          </a:solidFill>
          <a:latin typeface="Arial" charset="0"/>
        </a:defRPr>
      </a:lvl2pPr>
      <a:lvl3pPr algn="l" rtl="0" fontAlgn="base">
        <a:spcBef>
          <a:spcPct val="0"/>
        </a:spcBef>
        <a:spcAft>
          <a:spcPct val="0"/>
        </a:spcAft>
        <a:defRPr sz="3000">
          <a:solidFill>
            <a:srgbClr val="004877"/>
          </a:solidFill>
          <a:latin typeface="Arial" charset="0"/>
        </a:defRPr>
      </a:lvl3pPr>
      <a:lvl4pPr algn="l" rtl="0" fontAlgn="base">
        <a:spcBef>
          <a:spcPct val="0"/>
        </a:spcBef>
        <a:spcAft>
          <a:spcPct val="0"/>
        </a:spcAft>
        <a:defRPr sz="3000">
          <a:solidFill>
            <a:srgbClr val="004877"/>
          </a:solidFill>
          <a:latin typeface="Arial" charset="0"/>
        </a:defRPr>
      </a:lvl4pPr>
      <a:lvl5pPr algn="l" rtl="0" fontAlgn="base">
        <a:spcBef>
          <a:spcPct val="0"/>
        </a:spcBef>
        <a:spcAft>
          <a:spcPct val="0"/>
        </a:spcAft>
        <a:defRPr sz="3000">
          <a:solidFill>
            <a:srgbClr val="004877"/>
          </a:solidFill>
          <a:latin typeface="Arial" charset="0"/>
        </a:defRPr>
      </a:lvl5pPr>
      <a:lvl6pPr marL="457200" algn="l" rtl="0" fontAlgn="base">
        <a:spcBef>
          <a:spcPct val="0"/>
        </a:spcBef>
        <a:spcAft>
          <a:spcPct val="0"/>
        </a:spcAft>
        <a:defRPr sz="3000">
          <a:solidFill>
            <a:srgbClr val="004877"/>
          </a:solidFill>
          <a:latin typeface="Arial" charset="0"/>
        </a:defRPr>
      </a:lvl6pPr>
      <a:lvl7pPr marL="914400" algn="l" rtl="0" fontAlgn="base">
        <a:spcBef>
          <a:spcPct val="0"/>
        </a:spcBef>
        <a:spcAft>
          <a:spcPct val="0"/>
        </a:spcAft>
        <a:defRPr sz="3000">
          <a:solidFill>
            <a:srgbClr val="004877"/>
          </a:solidFill>
          <a:latin typeface="Arial" charset="0"/>
        </a:defRPr>
      </a:lvl7pPr>
      <a:lvl8pPr marL="1371600" algn="l" rtl="0" fontAlgn="base">
        <a:spcBef>
          <a:spcPct val="0"/>
        </a:spcBef>
        <a:spcAft>
          <a:spcPct val="0"/>
        </a:spcAft>
        <a:defRPr sz="3000">
          <a:solidFill>
            <a:srgbClr val="004877"/>
          </a:solidFill>
          <a:latin typeface="Arial" charset="0"/>
        </a:defRPr>
      </a:lvl8pPr>
      <a:lvl9pPr marL="1828800" algn="l" rtl="0" fontAlgn="base">
        <a:spcBef>
          <a:spcPct val="0"/>
        </a:spcBef>
        <a:spcAft>
          <a:spcPct val="0"/>
        </a:spcAft>
        <a:defRPr sz="3000">
          <a:solidFill>
            <a:srgbClr val="004877"/>
          </a:solidFill>
          <a:latin typeface="Arial" charset="0"/>
        </a:defRPr>
      </a:lvl9pPr>
    </p:titleStyle>
    <p:bodyStyle>
      <a:lvl1pPr marL="342900" indent="-342900" algn="l" rtl="0" fontAlgn="base">
        <a:spcBef>
          <a:spcPct val="20000"/>
        </a:spcBef>
        <a:spcAft>
          <a:spcPct val="0"/>
        </a:spcAft>
        <a:buChar char="•"/>
        <a:defRPr sz="2000">
          <a:solidFill>
            <a:srgbClr val="004877"/>
          </a:solidFill>
          <a:latin typeface="+mn-lt"/>
          <a:ea typeface="+mn-ea"/>
          <a:cs typeface="+mn-cs"/>
        </a:defRPr>
      </a:lvl1pPr>
      <a:lvl2pPr marL="742950" indent="-285750" algn="l" rtl="0" fontAlgn="base">
        <a:spcBef>
          <a:spcPct val="20000"/>
        </a:spcBef>
        <a:spcAft>
          <a:spcPct val="0"/>
        </a:spcAft>
        <a:buChar char="–"/>
        <a:defRPr>
          <a:solidFill>
            <a:srgbClr val="004877"/>
          </a:solidFill>
          <a:latin typeface="+mn-lt"/>
        </a:defRPr>
      </a:lvl2pPr>
      <a:lvl3pPr marL="1143000" indent="-228600" algn="l" rtl="0" fontAlgn="base">
        <a:spcBef>
          <a:spcPct val="20000"/>
        </a:spcBef>
        <a:spcAft>
          <a:spcPct val="0"/>
        </a:spcAft>
        <a:buChar char="•"/>
        <a:defRPr sz="1600">
          <a:solidFill>
            <a:srgbClr val="004877"/>
          </a:solidFill>
          <a:latin typeface="+mn-lt"/>
        </a:defRPr>
      </a:lvl3pPr>
      <a:lvl4pPr marL="1600200" indent="-228600" algn="l" rtl="0" fontAlgn="base">
        <a:spcBef>
          <a:spcPct val="20000"/>
        </a:spcBef>
        <a:spcAft>
          <a:spcPct val="0"/>
        </a:spcAft>
        <a:buChar char="–"/>
        <a:defRPr sz="1400">
          <a:solidFill>
            <a:srgbClr val="004877"/>
          </a:solidFill>
          <a:latin typeface="+mn-lt"/>
        </a:defRPr>
      </a:lvl4pPr>
      <a:lvl5pPr marL="2057400" indent="-228600" algn="l" rtl="0" fontAlgn="base">
        <a:spcBef>
          <a:spcPct val="20000"/>
        </a:spcBef>
        <a:spcAft>
          <a:spcPct val="0"/>
        </a:spcAft>
        <a:buChar char="»"/>
        <a:defRPr sz="1200">
          <a:solidFill>
            <a:srgbClr val="004877"/>
          </a:solidFill>
          <a:latin typeface="+mn-lt"/>
        </a:defRPr>
      </a:lvl5pPr>
      <a:lvl6pPr marL="2514600" indent="-228600" algn="l" rtl="0" fontAlgn="base">
        <a:spcBef>
          <a:spcPct val="20000"/>
        </a:spcBef>
        <a:spcAft>
          <a:spcPct val="0"/>
        </a:spcAft>
        <a:buChar char="»"/>
        <a:defRPr sz="1200">
          <a:solidFill>
            <a:srgbClr val="004877"/>
          </a:solidFill>
          <a:latin typeface="+mn-lt"/>
        </a:defRPr>
      </a:lvl6pPr>
      <a:lvl7pPr marL="2971800" indent="-228600" algn="l" rtl="0" fontAlgn="base">
        <a:spcBef>
          <a:spcPct val="20000"/>
        </a:spcBef>
        <a:spcAft>
          <a:spcPct val="0"/>
        </a:spcAft>
        <a:buChar char="»"/>
        <a:defRPr sz="1200">
          <a:solidFill>
            <a:srgbClr val="004877"/>
          </a:solidFill>
          <a:latin typeface="+mn-lt"/>
        </a:defRPr>
      </a:lvl7pPr>
      <a:lvl8pPr marL="3429000" indent="-228600" algn="l" rtl="0" fontAlgn="base">
        <a:spcBef>
          <a:spcPct val="20000"/>
        </a:spcBef>
        <a:spcAft>
          <a:spcPct val="0"/>
        </a:spcAft>
        <a:buChar char="»"/>
        <a:defRPr sz="1200">
          <a:solidFill>
            <a:srgbClr val="004877"/>
          </a:solidFill>
          <a:latin typeface="+mn-lt"/>
        </a:defRPr>
      </a:lvl8pPr>
      <a:lvl9pPr marL="3886200" indent="-228600" algn="l" rtl="0" fontAlgn="base">
        <a:spcBef>
          <a:spcPct val="20000"/>
        </a:spcBef>
        <a:spcAft>
          <a:spcPct val="0"/>
        </a:spcAft>
        <a:buChar char="»"/>
        <a:defRPr sz="1200">
          <a:solidFill>
            <a:srgbClr val="0048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7314" name="Rectangle 18"/>
          <p:cNvSpPr>
            <a:spLocks noChangeArrowheads="1"/>
          </p:cNvSpPr>
          <p:nvPr userDrawn="1"/>
        </p:nvSpPr>
        <p:spPr bwMode="auto">
          <a:xfrm>
            <a:off x="0" y="6122988"/>
            <a:ext cx="9144000" cy="735012"/>
          </a:xfrm>
          <a:prstGeom prst="rect">
            <a:avLst/>
          </a:prstGeom>
          <a:solidFill>
            <a:schemeClr val="tx1"/>
          </a:solidFill>
          <a:ln w="9525">
            <a:noFill/>
            <a:miter lim="800000"/>
            <a:headEnd/>
            <a:tailEnd/>
          </a:ln>
          <a:effectLst/>
        </p:spPr>
        <p:txBody>
          <a:bodyPr wrap="none" anchor="ctr"/>
          <a:lstStyle/>
          <a:p>
            <a:endParaRPr lang="en-US" dirty="0"/>
          </a:p>
        </p:txBody>
      </p:sp>
      <p:pic>
        <p:nvPicPr>
          <p:cNvPr id="567313" name="Picture 17"/>
          <p:cNvPicPr>
            <a:picLocks noChangeAspect="1" noChangeArrowheads="1"/>
          </p:cNvPicPr>
          <p:nvPr userDrawn="1"/>
        </p:nvPicPr>
        <p:blipFill>
          <a:blip r:embed="rId13" cstate="print"/>
          <a:srcRect/>
          <a:stretch>
            <a:fillRect/>
          </a:stretch>
        </p:blipFill>
        <p:spPr bwMode="ltGray">
          <a:xfrm>
            <a:off x="0" y="396875"/>
            <a:ext cx="9144000" cy="5830888"/>
          </a:xfrm>
          <a:prstGeom prst="rect">
            <a:avLst/>
          </a:prstGeom>
          <a:noFill/>
        </p:spPr>
      </p:pic>
      <p:sp>
        <p:nvSpPr>
          <p:cNvPr id="567309" name="Rectangle 13"/>
          <p:cNvSpPr>
            <a:spLocks noGrp="1" noChangeArrowheads="1"/>
          </p:cNvSpPr>
          <p:nvPr>
            <p:ph type="title"/>
          </p:nvPr>
        </p:nvSpPr>
        <p:spPr bwMode="auto">
          <a:xfrm>
            <a:off x="484188" y="611188"/>
            <a:ext cx="8159750" cy="50323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endParaRPr lang="en-US" smtClean="0"/>
          </a:p>
        </p:txBody>
      </p:sp>
      <p:sp>
        <p:nvSpPr>
          <p:cNvPr id="567310" name="Rectangle 14"/>
          <p:cNvSpPr>
            <a:spLocks noGrp="1" noChangeArrowheads="1"/>
          </p:cNvSpPr>
          <p:nvPr>
            <p:ph type="body" idx="1"/>
          </p:nvPr>
        </p:nvSpPr>
        <p:spPr bwMode="auto">
          <a:xfrm>
            <a:off x="490538" y="2759075"/>
            <a:ext cx="8153400" cy="158432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spd="med"/>
  <p:txStyles>
    <p:titleStyle>
      <a:lvl1pPr algn="l" rtl="0" fontAlgn="base">
        <a:lnSpc>
          <a:spcPct val="110000"/>
        </a:lnSpc>
        <a:spcBef>
          <a:spcPct val="0"/>
        </a:spcBef>
        <a:spcAft>
          <a:spcPct val="0"/>
        </a:spcAft>
        <a:tabLst>
          <a:tab pos="114300" algn="l"/>
          <a:tab pos="6400800" algn="r"/>
        </a:tabLst>
        <a:defRPr sz="3000">
          <a:solidFill>
            <a:schemeClr val="tx1"/>
          </a:solidFill>
          <a:latin typeface="+mj-lt"/>
          <a:ea typeface="+mj-ea"/>
          <a:cs typeface="+mj-cs"/>
        </a:defRPr>
      </a:lvl1pPr>
      <a:lvl2pPr algn="l" rtl="0" fontAlgn="base">
        <a:lnSpc>
          <a:spcPct val="110000"/>
        </a:lnSpc>
        <a:spcBef>
          <a:spcPct val="0"/>
        </a:spcBef>
        <a:spcAft>
          <a:spcPct val="0"/>
        </a:spcAft>
        <a:tabLst>
          <a:tab pos="114300" algn="l"/>
          <a:tab pos="6400800" algn="r"/>
        </a:tabLst>
        <a:defRPr sz="3000">
          <a:solidFill>
            <a:schemeClr val="tx1"/>
          </a:solidFill>
          <a:latin typeface="Arial" charset="0"/>
        </a:defRPr>
      </a:lvl2pPr>
      <a:lvl3pPr algn="l" rtl="0" fontAlgn="base">
        <a:lnSpc>
          <a:spcPct val="110000"/>
        </a:lnSpc>
        <a:spcBef>
          <a:spcPct val="0"/>
        </a:spcBef>
        <a:spcAft>
          <a:spcPct val="0"/>
        </a:spcAft>
        <a:tabLst>
          <a:tab pos="114300" algn="l"/>
          <a:tab pos="6400800" algn="r"/>
        </a:tabLst>
        <a:defRPr sz="3000">
          <a:solidFill>
            <a:schemeClr val="tx1"/>
          </a:solidFill>
          <a:latin typeface="Arial" charset="0"/>
        </a:defRPr>
      </a:lvl3pPr>
      <a:lvl4pPr algn="l" rtl="0" fontAlgn="base">
        <a:lnSpc>
          <a:spcPct val="110000"/>
        </a:lnSpc>
        <a:spcBef>
          <a:spcPct val="0"/>
        </a:spcBef>
        <a:spcAft>
          <a:spcPct val="0"/>
        </a:spcAft>
        <a:tabLst>
          <a:tab pos="114300" algn="l"/>
          <a:tab pos="6400800" algn="r"/>
        </a:tabLst>
        <a:defRPr sz="3000">
          <a:solidFill>
            <a:schemeClr val="tx1"/>
          </a:solidFill>
          <a:latin typeface="Arial" charset="0"/>
        </a:defRPr>
      </a:lvl4pPr>
      <a:lvl5pPr algn="l" rtl="0" fontAlgn="base">
        <a:lnSpc>
          <a:spcPct val="110000"/>
        </a:lnSpc>
        <a:spcBef>
          <a:spcPct val="0"/>
        </a:spcBef>
        <a:spcAft>
          <a:spcPct val="0"/>
        </a:spcAft>
        <a:tabLst>
          <a:tab pos="114300" algn="l"/>
          <a:tab pos="6400800" algn="r"/>
        </a:tabLst>
        <a:defRPr sz="3000">
          <a:solidFill>
            <a:schemeClr val="tx1"/>
          </a:solidFill>
          <a:latin typeface="Arial" charset="0"/>
        </a:defRPr>
      </a:lvl5pPr>
      <a:lvl6pPr marL="457200" algn="l" rtl="0" fontAlgn="base">
        <a:lnSpc>
          <a:spcPct val="110000"/>
        </a:lnSpc>
        <a:spcBef>
          <a:spcPct val="0"/>
        </a:spcBef>
        <a:spcAft>
          <a:spcPct val="0"/>
        </a:spcAft>
        <a:tabLst>
          <a:tab pos="114300" algn="l"/>
          <a:tab pos="6400800" algn="r"/>
        </a:tabLst>
        <a:defRPr sz="3000">
          <a:solidFill>
            <a:schemeClr val="tx1"/>
          </a:solidFill>
          <a:latin typeface="Arial" charset="0"/>
        </a:defRPr>
      </a:lvl6pPr>
      <a:lvl7pPr marL="914400" algn="l" rtl="0" fontAlgn="base">
        <a:lnSpc>
          <a:spcPct val="110000"/>
        </a:lnSpc>
        <a:spcBef>
          <a:spcPct val="0"/>
        </a:spcBef>
        <a:spcAft>
          <a:spcPct val="0"/>
        </a:spcAft>
        <a:tabLst>
          <a:tab pos="114300" algn="l"/>
          <a:tab pos="6400800" algn="r"/>
        </a:tabLst>
        <a:defRPr sz="3000">
          <a:solidFill>
            <a:schemeClr val="tx1"/>
          </a:solidFill>
          <a:latin typeface="Arial" charset="0"/>
        </a:defRPr>
      </a:lvl7pPr>
      <a:lvl8pPr marL="1371600" algn="l" rtl="0" fontAlgn="base">
        <a:lnSpc>
          <a:spcPct val="110000"/>
        </a:lnSpc>
        <a:spcBef>
          <a:spcPct val="0"/>
        </a:spcBef>
        <a:spcAft>
          <a:spcPct val="0"/>
        </a:spcAft>
        <a:tabLst>
          <a:tab pos="114300" algn="l"/>
          <a:tab pos="6400800" algn="r"/>
        </a:tabLst>
        <a:defRPr sz="3000">
          <a:solidFill>
            <a:schemeClr val="tx1"/>
          </a:solidFill>
          <a:latin typeface="Arial" charset="0"/>
        </a:defRPr>
      </a:lvl8pPr>
      <a:lvl9pPr marL="1828800" algn="l" rtl="0" fontAlgn="base">
        <a:lnSpc>
          <a:spcPct val="110000"/>
        </a:lnSpc>
        <a:spcBef>
          <a:spcPct val="0"/>
        </a:spcBef>
        <a:spcAft>
          <a:spcPct val="0"/>
        </a:spcAft>
        <a:tabLst>
          <a:tab pos="114300" algn="l"/>
          <a:tab pos="6400800" algn="r"/>
        </a:tabLst>
        <a:defRPr sz="3000">
          <a:solidFill>
            <a:schemeClr val="tx1"/>
          </a:solidFill>
          <a:latin typeface="Arial" charset="0"/>
        </a:defRPr>
      </a:lvl9pPr>
    </p:titleStyle>
    <p:bodyStyle>
      <a:lvl1pPr marL="287338" indent="-287338" algn="l" rtl="0" fontAlgn="base">
        <a:spcBef>
          <a:spcPct val="0"/>
        </a:spcBef>
        <a:spcAft>
          <a:spcPct val="0"/>
        </a:spcAft>
        <a:buFont typeface="Wingdings" pitchFamily="2" charset="2"/>
        <a:defRPr sz="2000">
          <a:solidFill>
            <a:schemeClr val="tx1"/>
          </a:solidFill>
          <a:latin typeface="+mn-lt"/>
          <a:ea typeface="+mn-ea"/>
          <a:cs typeface="+mn-cs"/>
        </a:defRPr>
      </a:lvl1pPr>
      <a:lvl2pPr marL="114300" indent="287338" algn="l" rtl="0" fontAlgn="base">
        <a:lnSpc>
          <a:spcPct val="110000"/>
        </a:lnSpc>
        <a:spcBef>
          <a:spcPct val="30000"/>
        </a:spcBef>
        <a:spcAft>
          <a:spcPct val="0"/>
        </a:spcAft>
        <a:buSzPct val="90000"/>
        <a:buFont typeface="Times" charset="0"/>
        <a:buChar char="–"/>
        <a:defRPr>
          <a:solidFill>
            <a:schemeClr val="tx1"/>
          </a:solidFill>
          <a:latin typeface="+mn-lt"/>
        </a:defRPr>
      </a:lvl2pPr>
      <a:lvl3pPr marL="574675" indent="227013" algn="l" rtl="0" fontAlgn="base">
        <a:lnSpc>
          <a:spcPct val="110000"/>
        </a:lnSpc>
        <a:spcBef>
          <a:spcPct val="30000"/>
        </a:spcBef>
        <a:spcAft>
          <a:spcPct val="0"/>
        </a:spcAft>
        <a:buChar char="•"/>
        <a:defRPr sz="1600">
          <a:solidFill>
            <a:schemeClr val="tx1"/>
          </a:solidFill>
          <a:latin typeface="+mn-lt"/>
        </a:defRPr>
      </a:lvl3pPr>
      <a:lvl4pPr marL="966788" indent="227013" algn="l" rtl="0" fontAlgn="base">
        <a:lnSpc>
          <a:spcPct val="110000"/>
        </a:lnSpc>
        <a:spcBef>
          <a:spcPct val="30000"/>
        </a:spcBef>
        <a:spcAft>
          <a:spcPct val="0"/>
        </a:spcAft>
        <a:buChar char="–"/>
        <a:defRPr sz="1400">
          <a:solidFill>
            <a:schemeClr val="tx1"/>
          </a:solidFill>
          <a:latin typeface="+mn-lt"/>
        </a:defRPr>
      </a:lvl4pPr>
      <a:lvl5pPr marL="1271588" indent="323850" algn="l" rtl="0" fontAlgn="base">
        <a:lnSpc>
          <a:spcPct val="110000"/>
        </a:lnSpc>
        <a:spcBef>
          <a:spcPct val="30000"/>
        </a:spcBef>
        <a:spcAft>
          <a:spcPct val="0"/>
        </a:spcAft>
        <a:buChar char="»"/>
        <a:defRPr sz="1200">
          <a:solidFill>
            <a:schemeClr val="tx1"/>
          </a:solidFill>
          <a:latin typeface="+mn-lt"/>
        </a:defRPr>
      </a:lvl5pPr>
      <a:lvl6pPr marL="1728788" indent="323850" algn="l" rtl="0" fontAlgn="base">
        <a:lnSpc>
          <a:spcPct val="110000"/>
        </a:lnSpc>
        <a:spcBef>
          <a:spcPct val="30000"/>
        </a:spcBef>
        <a:spcAft>
          <a:spcPct val="0"/>
        </a:spcAft>
        <a:buChar char="»"/>
        <a:defRPr sz="1200">
          <a:solidFill>
            <a:schemeClr val="tx1"/>
          </a:solidFill>
          <a:latin typeface="+mn-lt"/>
        </a:defRPr>
      </a:lvl6pPr>
      <a:lvl7pPr marL="2185988" indent="323850" algn="l" rtl="0" fontAlgn="base">
        <a:lnSpc>
          <a:spcPct val="110000"/>
        </a:lnSpc>
        <a:spcBef>
          <a:spcPct val="30000"/>
        </a:spcBef>
        <a:spcAft>
          <a:spcPct val="0"/>
        </a:spcAft>
        <a:buChar char="»"/>
        <a:defRPr sz="1200">
          <a:solidFill>
            <a:schemeClr val="tx1"/>
          </a:solidFill>
          <a:latin typeface="+mn-lt"/>
        </a:defRPr>
      </a:lvl7pPr>
      <a:lvl8pPr marL="2643188" indent="323850" algn="l" rtl="0" fontAlgn="base">
        <a:lnSpc>
          <a:spcPct val="110000"/>
        </a:lnSpc>
        <a:spcBef>
          <a:spcPct val="30000"/>
        </a:spcBef>
        <a:spcAft>
          <a:spcPct val="0"/>
        </a:spcAft>
        <a:buChar char="»"/>
        <a:defRPr sz="1200">
          <a:solidFill>
            <a:schemeClr val="tx1"/>
          </a:solidFill>
          <a:latin typeface="+mn-lt"/>
        </a:defRPr>
      </a:lvl8pPr>
      <a:lvl9pPr marL="3100388" indent="323850" algn="l" rtl="0" fontAlgn="base">
        <a:lnSpc>
          <a:spcPct val="110000"/>
        </a:lnSpc>
        <a:spcBef>
          <a:spcPct val="3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5" name="Rectangle 5"/>
          <p:cNvSpPr>
            <a:spLocks noGrp="1" noChangeArrowheads="1"/>
          </p:cNvSpPr>
          <p:nvPr>
            <p:ph type="title"/>
          </p:nvPr>
        </p:nvSpPr>
        <p:spPr>
          <a:xfrm>
            <a:off x="484188" y="611188"/>
            <a:ext cx="8159750" cy="2437590"/>
          </a:xfrm>
        </p:spPr>
        <p:txBody>
          <a:bodyPr/>
          <a:lstStyle/>
          <a:p>
            <a:pPr algn="ctr"/>
            <a:r>
              <a:rPr lang="en-US" dirty="0" smtClean="0"/>
              <a:t>Emerging Trends in Auto Related Medical Claims Payments </a:t>
            </a:r>
            <a:br>
              <a:rPr lang="en-US" dirty="0" smtClean="0"/>
            </a:br>
            <a:r>
              <a:rPr lang="en-US" dirty="0" smtClean="0"/>
              <a:t>Or </a:t>
            </a:r>
            <a:br>
              <a:rPr lang="en-US" dirty="0" smtClean="0"/>
            </a:br>
            <a:r>
              <a:rPr lang="en-US" dirty="0" smtClean="0"/>
              <a:t>UCR After </a:t>
            </a:r>
            <a:r>
              <a:rPr lang="en-US" dirty="0" err="1" smtClean="0"/>
              <a:t>Ingenix</a:t>
            </a:r>
            <a:endParaRPr lang="en-US" dirty="0"/>
          </a:p>
        </p:txBody>
      </p:sp>
      <p:sp>
        <p:nvSpPr>
          <p:cNvPr id="512006" name="Rectangle 6"/>
          <p:cNvSpPr>
            <a:spLocks noGrp="1" noChangeArrowheads="1"/>
          </p:cNvSpPr>
          <p:nvPr>
            <p:ph type="body" idx="1"/>
          </p:nvPr>
        </p:nvSpPr>
        <p:spPr>
          <a:xfrm>
            <a:off x="4038600" y="4718503"/>
            <a:ext cx="4681537" cy="1538883"/>
          </a:xfrm>
        </p:spPr>
        <p:txBody>
          <a:bodyPr/>
          <a:lstStyle/>
          <a:p>
            <a:pPr algn="r"/>
            <a:r>
              <a:rPr lang="en-US" dirty="0" smtClean="0"/>
              <a:t>David Williams</a:t>
            </a:r>
          </a:p>
          <a:p>
            <a:pPr algn="r"/>
            <a:r>
              <a:rPr lang="en-US" dirty="0" smtClean="0"/>
              <a:t>Milliman</a:t>
            </a:r>
          </a:p>
          <a:p>
            <a:pPr algn="r"/>
            <a:r>
              <a:rPr lang="en-US" dirty="0" smtClean="0"/>
              <a:t>Hartford </a:t>
            </a:r>
          </a:p>
          <a:p>
            <a:pPr algn="r"/>
            <a:r>
              <a:rPr lang="en-US" dirty="0" smtClean="0"/>
              <a:t>860-687-0120</a:t>
            </a:r>
          </a:p>
          <a:p>
            <a:pPr algn="r"/>
            <a:r>
              <a:rPr lang="en-US" dirty="0" smtClean="0"/>
              <a:t>david.williams@milliman.com</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Note:  </a:t>
            </a:r>
            <a:endParaRPr lang="en-US" dirty="0"/>
          </a:p>
        </p:txBody>
      </p:sp>
      <p:sp>
        <p:nvSpPr>
          <p:cNvPr id="3" name="Content Placeholder 2"/>
          <p:cNvSpPr>
            <a:spLocks noGrp="1"/>
          </p:cNvSpPr>
          <p:nvPr>
            <p:ph idx="1"/>
          </p:nvPr>
        </p:nvSpPr>
        <p:spPr>
          <a:xfrm>
            <a:off x="424030" y="2480092"/>
            <a:ext cx="8159750" cy="2025170"/>
          </a:xfrm>
        </p:spPr>
        <p:txBody>
          <a:bodyPr/>
          <a:lstStyle/>
          <a:p>
            <a:pPr marL="0" indent="0">
              <a:buNone/>
            </a:pPr>
            <a:r>
              <a:rPr lang="en-US" sz="2800" dirty="0"/>
              <a:t>While the action was directed at Health Insurers, it turns out that Auto Insurers </a:t>
            </a:r>
            <a:r>
              <a:rPr lang="en-US" sz="2800" dirty="0" smtClean="0"/>
              <a:t>were also </a:t>
            </a:r>
            <a:r>
              <a:rPr lang="en-US" sz="2800" dirty="0"/>
              <a:t>big users of the </a:t>
            </a:r>
            <a:r>
              <a:rPr lang="en-US" sz="2800" dirty="0" err="1" smtClean="0"/>
              <a:t>Ingenix’s</a:t>
            </a:r>
            <a:r>
              <a:rPr lang="en-US" sz="2800" dirty="0" smtClean="0"/>
              <a:t> </a:t>
            </a:r>
            <a:r>
              <a:rPr lang="en-US" sz="2800" dirty="0"/>
              <a:t>MDR </a:t>
            </a:r>
            <a:r>
              <a:rPr lang="en-US" sz="2800" dirty="0" smtClean="0"/>
              <a:t>and PCHS products. </a:t>
            </a:r>
            <a:endParaRPr lang="en-US" sz="2800" dirty="0"/>
          </a:p>
          <a:p>
            <a:endParaRPr lang="en-US" sz="2800"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Tree>
    <p:extLst>
      <p:ext uri="{BB962C8B-B14F-4D97-AF65-F5344CB8AC3E}">
        <p14:creationId xmlns:p14="http://schemas.microsoft.com/office/powerpoint/2010/main" val="30771427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FAIR Health</a:t>
            </a:r>
            <a:endParaRPr lang="en-US" dirty="0"/>
          </a:p>
        </p:txBody>
      </p:sp>
      <p:sp>
        <p:nvSpPr>
          <p:cNvPr id="3" name="Content Placeholder 2"/>
          <p:cNvSpPr>
            <a:spLocks noGrp="1"/>
          </p:cNvSpPr>
          <p:nvPr>
            <p:ph idx="1"/>
          </p:nvPr>
        </p:nvSpPr>
        <p:spPr>
          <a:xfrm>
            <a:off x="484188" y="1601788"/>
            <a:ext cx="8159750" cy="3831818"/>
          </a:xfrm>
        </p:spPr>
        <p:txBody>
          <a:bodyPr/>
          <a:lstStyle/>
          <a:p>
            <a:r>
              <a:rPr lang="en-US" dirty="0" smtClean="0"/>
              <a:t>Established in 2009 as part of the settlement</a:t>
            </a:r>
          </a:p>
          <a:p>
            <a:r>
              <a:rPr lang="en-US" dirty="0" smtClean="0"/>
              <a:t>Formed with the objective to:</a:t>
            </a:r>
          </a:p>
          <a:p>
            <a:pPr lvl="1"/>
            <a:r>
              <a:rPr lang="en-US" dirty="0" smtClean="0"/>
              <a:t>Take over and improve the database</a:t>
            </a:r>
          </a:p>
          <a:p>
            <a:pPr lvl="1"/>
            <a:r>
              <a:rPr lang="en-US" dirty="0" smtClean="0"/>
              <a:t>Bring transparency, objectivity and reliability</a:t>
            </a:r>
          </a:p>
          <a:p>
            <a:r>
              <a:rPr lang="en-US" dirty="0" smtClean="0"/>
              <a:t>Mandate:</a:t>
            </a:r>
          </a:p>
          <a:p>
            <a:pPr lvl="1"/>
            <a:r>
              <a:rPr lang="en-US" dirty="0" smtClean="0"/>
              <a:t>Establish an independent database of charge information with support from academic experts</a:t>
            </a:r>
          </a:p>
          <a:p>
            <a:pPr lvl="1"/>
            <a:r>
              <a:rPr lang="en-US" dirty="0" smtClean="0"/>
              <a:t>Develop a free website to educate consumers</a:t>
            </a:r>
          </a:p>
          <a:p>
            <a:pPr lvl="1"/>
            <a:r>
              <a:rPr lang="en-US" dirty="0" smtClean="0"/>
              <a:t>Create a research platform for policymakers and researchers</a:t>
            </a:r>
          </a:p>
          <a:p>
            <a:pPr marL="401638" lvl="1" indent="0">
              <a:buNone/>
            </a:pPr>
            <a:endParaRPr lang="en-US"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Tree>
    <p:extLst>
      <p:ext uri="{BB962C8B-B14F-4D97-AF65-F5344CB8AC3E}">
        <p14:creationId xmlns:p14="http://schemas.microsoft.com/office/powerpoint/2010/main" val="294783763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8252" y="1754188"/>
            <a:ext cx="8159750" cy="615553"/>
          </a:xfrm>
        </p:spPr>
        <p:txBody>
          <a:bodyPr/>
          <a:lstStyle/>
          <a:p>
            <a:pPr algn="ctr"/>
            <a:r>
              <a:rPr lang="en-US" sz="4000" dirty="0" smtClean="0"/>
              <a:t>UCR Methodologies</a:t>
            </a:r>
            <a:endParaRPr lang="en-US" sz="4000" dirty="0"/>
          </a:p>
        </p:txBody>
      </p:sp>
      <p:sp>
        <p:nvSpPr>
          <p:cNvPr id="4" name="Date Placeholder 3"/>
          <p:cNvSpPr>
            <a:spLocks noGrp="1"/>
          </p:cNvSpPr>
          <p:nvPr>
            <p:ph type="dt" sz="half" idx="10"/>
          </p:nvPr>
        </p:nvSpPr>
        <p:spPr/>
        <p:txBody>
          <a:bodyPr/>
          <a:lstStyle/>
          <a:p>
            <a:fld id="{CDA146B7-1F20-478E-9FF9-F11D9A1FFE7B}" type="datetime4">
              <a:rPr lang="en-US" smtClean="0"/>
              <a:pPr/>
              <a:t>March 13, 2012</a:t>
            </a:fld>
            <a:endParaRPr lang="en-US" dirty="0"/>
          </a:p>
        </p:txBody>
      </p:sp>
    </p:spTree>
    <p:extLst>
      <p:ext uri="{BB962C8B-B14F-4D97-AF65-F5344CB8AC3E}">
        <p14:creationId xmlns:p14="http://schemas.microsoft.com/office/powerpoint/2010/main" val="12857610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Usual, Customary, and Reasonable</a:t>
            </a:r>
            <a:endParaRPr lang="en-US" dirty="0"/>
          </a:p>
        </p:txBody>
      </p:sp>
      <p:sp>
        <p:nvSpPr>
          <p:cNvPr id="3" name="Content Placeholder 2"/>
          <p:cNvSpPr>
            <a:spLocks noGrp="1"/>
          </p:cNvSpPr>
          <p:nvPr>
            <p:ph idx="1"/>
          </p:nvPr>
        </p:nvSpPr>
        <p:spPr/>
        <p:txBody>
          <a:bodyPr/>
          <a:lstStyle/>
          <a:p>
            <a:r>
              <a:rPr lang="en-US" sz="2800" dirty="0" smtClean="0"/>
              <a:t>Percentile of Billed Charges</a:t>
            </a:r>
          </a:p>
          <a:p>
            <a:r>
              <a:rPr lang="en-US" sz="2800" dirty="0" smtClean="0"/>
              <a:t>Percentage of Medicare</a:t>
            </a:r>
          </a:p>
          <a:p>
            <a:r>
              <a:rPr lang="en-US" sz="2800" dirty="0" smtClean="0"/>
              <a:t>Multiple of Cost</a:t>
            </a:r>
          </a:p>
          <a:p>
            <a:r>
              <a:rPr lang="en-US" sz="2800" dirty="0" smtClean="0"/>
              <a:t>Multiple of </a:t>
            </a:r>
            <a:r>
              <a:rPr lang="en-US" sz="2800" dirty="0" smtClean="0"/>
              <a:t>Commercial (HMO, PPO etc.) Allowed </a:t>
            </a:r>
            <a:r>
              <a:rPr lang="en-US" sz="2800" dirty="0" smtClean="0"/>
              <a:t>Charges</a:t>
            </a:r>
          </a:p>
          <a:p>
            <a:pPr>
              <a:buNone/>
            </a:pPr>
            <a:endParaRPr lang="en-US" dirty="0" smtClean="0"/>
          </a:p>
          <a:p>
            <a:pPr>
              <a:buNone/>
            </a:pPr>
            <a:endParaRPr lang="en-US"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Key Components of UCR</a:t>
            </a:r>
            <a:endParaRPr lang="en-US" dirty="0"/>
          </a:p>
        </p:txBody>
      </p:sp>
      <p:sp>
        <p:nvSpPr>
          <p:cNvPr id="6" name="Content Placeholder 5"/>
          <p:cNvSpPr>
            <a:spLocks noGrp="1"/>
          </p:cNvSpPr>
          <p:nvPr>
            <p:ph idx="1"/>
          </p:nvPr>
        </p:nvSpPr>
        <p:spPr/>
        <p:txBody>
          <a:bodyPr/>
          <a:lstStyle/>
          <a:p>
            <a:r>
              <a:rPr lang="en-US" dirty="0" smtClean="0"/>
              <a:t>Underlying Data Sources</a:t>
            </a:r>
          </a:p>
          <a:p>
            <a:r>
              <a:rPr lang="en-US" dirty="0" smtClean="0"/>
              <a:t>Selecting a Percentile</a:t>
            </a:r>
          </a:p>
          <a:p>
            <a:r>
              <a:rPr lang="en-US" dirty="0" smtClean="0"/>
              <a:t>Geographic Areas</a:t>
            </a:r>
          </a:p>
          <a:p>
            <a:r>
              <a:rPr lang="en-US" dirty="0" smtClean="0"/>
              <a:t>Statistical Methods</a:t>
            </a:r>
          </a:p>
          <a:p>
            <a:pPr lvl="1"/>
            <a:r>
              <a:rPr lang="en-US" dirty="0" smtClean="0"/>
              <a:t>Direct Calculation</a:t>
            </a:r>
          </a:p>
          <a:p>
            <a:pPr lvl="1"/>
            <a:r>
              <a:rPr lang="en-US" dirty="0" smtClean="0"/>
              <a:t>Blending</a:t>
            </a:r>
          </a:p>
          <a:p>
            <a:pPr lvl="1"/>
            <a:r>
              <a:rPr lang="en-US" dirty="0" smtClean="0"/>
              <a:t>Filling Gaps and Holes</a:t>
            </a:r>
          </a:p>
          <a:p>
            <a:pPr lvl="1"/>
            <a:r>
              <a:rPr lang="en-US" dirty="0" smtClean="0"/>
              <a:t>Values for New Codes</a:t>
            </a:r>
            <a:endParaRPr lang="en-US" dirty="0"/>
          </a:p>
        </p:txBody>
      </p:sp>
      <p:sp>
        <p:nvSpPr>
          <p:cNvPr id="4" name="Date Placeholder 3"/>
          <p:cNvSpPr>
            <a:spLocks noGrp="1"/>
          </p:cNvSpPr>
          <p:nvPr>
            <p:ph type="dt" sz="half" idx="10"/>
          </p:nvPr>
        </p:nvSpPr>
        <p:spPr/>
        <p:txBody>
          <a:bodyPr/>
          <a:lstStyle/>
          <a:p>
            <a:fld id="{FE1FA8AC-A937-43AD-A7A0-C637E4069F76}" type="datetime4">
              <a:rPr lang="en-US" smtClean="0"/>
              <a:pPr/>
              <a:t>March 13, 2012</a:t>
            </a:fld>
            <a:endParaRPr lang="en-US" dirty="0"/>
          </a:p>
        </p:txBody>
      </p:sp>
    </p:spTree>
    <p:extLst>
      <p:ext uri="{BB962C8B-B14F-4D97-AF65-F5344CB8AC3E}">
        <p14:creationId xmlns:p14="http://schemas.microsoft.com/office/powerpoint/2010/main" val="266936955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53" name="Rectangle 13"/>
          <p:cNvSpPr>
            <a:spLocks noGrp="1" noChangeArrowheads="1"/>
          </p:cNvSpPr>
          <p:nvPr>
            <p:ph type="title"/>
          </p:nvPr>
        </p:nvSpPr>
        <p:spPr/>
        <p:txBody>
          <a:bodyPr/>
          <a:lstStyle/>
          <a:p>
            <a:r>
              <a:rPr lang="en-US" dirty="0" smtClean="0"/>
              <a:t>Hospital Billed Charge Levels</a:t>
            </a:r>
            <a:endParaRPr lang="en-US" dirty="0"/>
          </a:p>
        </p:txBody>
      </p:sp>
      <p:sp>
        <p:nvSpPr>
          <p:cNvPr id="496654" name="Rectangle 14"/>
          <p:cNvSpPr>
            <a:spLocks noGrp="1" noChangeArrowheads="1"/>
          </p:cNvSpPr>
          <p:nvPr>
            <p:ph idx="1"/>
          </p:nvPr>
        </p:nvSpPr>
        <p:spPr/>
        <p:txBody>
          <a:bodyPr/>
          <a:lstStyle/>
          <a:p>
            <a:pPr>
              <a:buNone/>
            </a:pPr>
            <a:r>
              <a:rPr lang="en-US" dirty="0" smtClean="0"/>
              <a:t>Based on 2008 Medicare hospital outpatient data.</a:t>
            </a:r>
          </a:p>
          <a:p>
            <a:pPr>
              <a:buNone/>
            </a:pPr>
            <a:r>
              <a:rPr lang="en-US" dirty="0" smtClean="0"/>
              <a:t>Commercial values shown are estimates.</a:t>
            </a:r>
            <a:endParaRPr lang="en-US" dirty="0"/>
          </a:p>
        </p:txBody>
      </p:sp>
      <p:sp>
        <p:nvSpPr>
          <p:cNvPr id="4" name="Date Placeholder 3"/>
          <p:cNvSpPr>
            <a:spLocks noGrp="1"/>
          </p:cNvSpPr>
          <p:nvPr>
            <p:ph type="dt" sz="half" idx="10"/>
          </p:nvPr>
        </p:nvSpPr>
        <p:spPr/>
        <p:txBody>
          <a:bodyPr/>
          <a:lstStyle/>
          <a:p>
            <a:fld id="{C06A0640-01A7-4BCF-9B82-926F7AA4D747}" type="datetime4">
              <a:rPr lang="en-US"/>
              <a:pPr/>
              <a:t>March 13, 2012</a:t>
            </a:fld>
            <a:endParaRPr lang="en-US" dirty="0"/>
          </a:p>
        </p:txBody>
      </p:sp>
      <p:graphicFrame>
        <p:nvGraphicFramePr>
          <p:cNvPr id="8" name="Chart 7"/>
          <p:cNvGraphicFramePr/>
          <p:nvPr>
            <p:extLst>
              <p:ext uri="{D42A27DB-BD31-4B8C-83A1-F6EECF244321}">
                <p14:modId xmlns:p14="http://schemas.microsoft.com/office/powerpoint/2010/main" val="3355643176"/>
              </p:ext>
            </p:extLst>
          </p:nvPr>
        </p:nvGraphicFramePr>
        <p:xfrm>
          <a:off x="0" y="1172737"/>
          <a:ext cx="9400032" cy="502057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Source – </a:t>
            </a:r>
            <a:r>
              <a:rPr lang="en-US" dirty="0" smtClean="0"/>
              <a:t> </a:t>
            </a:r>
            <a:r>
              <a:rPr lang="en-US" dirty="0" smtClean="0"/>
              <a:t>Medicare 5% Sample</a:t>
            </a:r>
            <a:endParaRPr lang="en-US" dirty="0"/>
          </a:p>
        </p:txBody>
      </p:sp>
      <p:sp>
        <p:nvSpPr>
          <p:cNvPr id="3" name="Content Placeholder 2"/>
          <p:cNvSpPr>
            <a:spLocks noGrp="1"/>
          </p:cNvSpPr>
          <p:nvPr>
            <p:ph idx="1"/>
          </p:nvPr>
        </p:nvSpPr>
        <p:spPr/>
        <p:txBody>
          <a:bodyPr/>
          <a:lstStyle/>
          <a:p>
            <a:r>
              <a:rPr lang="en-US" sz="2600" dirty="0" smtClean="0"/>
              <a:t>Publically Available</a:t>
            </a:r>
          </a:p>
          <a:p>
            <a:r>
              <a:rPr lang="en-US" sz="2600" dirty="0" smtClean="0"/>
              <a:t>Credible Data Source</a:t>
            </a:r>
          </a:p>
          <a:p>
            <a:pPr lvl="1"/>
            <a:r>
              <a:rPr lang="en-US" sz="2200" dirty="0" smtClean="0"/>
              <a:t>Hospital Outpatient: Over 27 million service </a:t>
            </a:r>
            <a:r>
              <a:rPr lang="en-US" sz="2200" dirty="0" smtClean="0"/>
              <a:t>lines used</a:t>
            </a:r>
            <a:endParaRPr lang="en-US" sz="2200" dirty="0" smtClean="0"/>
          </a:p>
          <a:p>
            <a:pPr lvl="1"/>
            <a:r>
              <a:rPr lang="en-US" sz="2200" dirty="0" smtClean="0"/>
              <a:t>Professional: Over 73 million service lines used</a:t>
            </a:r>
          </a:p>
          <a:p>
            <a:r>
              <a:rPr lang="en-US" sz="2600" dirty="0" smtClean="0"/>
              <a:t>Complete HCPCS/CPT coding</a:t>
            </a:r>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Payment Areas </a:t>
            </a:r>
            <a:r>
              <a:rPr lang="en-US" dirty="0" smtClean="0"/>
              <a:t>Sample - </a:t>
            </a:r>
            <a:r>
              <a:rPr lang="en-US" dirty="0" smtClean="0"/>
              <a:t>Texas</a:t>
            </a:r>
            <a:endParaRPr lang="en-US" dirty="0"/>
          </a:p>
        </p:txBody>
      </p:sp>
      <p:sp>
        <p:nvSpPr>
          <p:cNvPr id="5" name="Content Placeholder 2"/>
          <p:cNvSpPr>
            <a:spLocks noGrp="1"/>
          </p:cNvSpPr>
          <p:nvPr>
            <p:ph idx="1"/>
          </p:nvPr>
        </p:nvSpPr>
        <p:spPr/>
        <p:txBody>
          <a:bodyPr/>
          <a:lstStyle/>
          <a:p>
            <a:pPr>
              <a:buNone/>
            </a:pPr>
            <a:r>
              <a:rPr lang="en-US" dirty="0" smtClean="0"/>
              <a:t>Hospital Outpatient – MSA</a:t>
            </a:r>
          </a:p>
          <a:p>
            <a:r>
              <a:rPr lang="en-US" dirty="0" smtClean="0"/>
              <a:t>Houston – Sugar Land</a:t>
            </a:r>
          </a:p>
          <a:p>
            <a:pPr lvl="1"/>
            <a:r>
              <a:rPr lang="en-US" dirty="0" smtClean="0"/>
              <a:t>10 counties</a:t>
            </a:r>
          </a:p>
          <a:p>
            <a:r>
              <a:rPr lang="en-US" dirty="0" smtClean="0"/>
              <a:t>San Antonio</a:t>
            </a:r>
          </a:p>
          <a:p>
            <a:pPr lvl="1"/>
            <a:r>
              <a:rPr lang="en-US" dirty="0" smtClean="0"/>
              <a:t>Atascosa County</a:t>
            </a:r>
          </a:p>
          <a:p>
            <a:pPr lvl="1"/>
            <a:r>
              <a:rPr lang="en-US" dirty="0" smtClean="0"/>
              <a:t>Bandera County</a:t>
            </a:r>
          </a:p>
          <a:p>
            <a:pPr lvl="1"/>
            <a:r>
              <a:rPr lang="en-US" dirty="0" smtClean="0"/>
              <a:t>Bexar County</a:t>
            </a:r>
          </a:p>
          <a:p>
            <a:pPr lvl="1"/>
            <a:r>
              <a:rPr lang="en-US" dirty="0" smtClean="0"/>
              <a:t>Comal County</a:t>
            </a:r>
          </a:p>
          <a:p>
            <a:pPr lvl="1"/>
            <a:r>
              <a:rPr lang="en-US" dirty="0" smtClean="0"/>
              <a:t>Guadalupe County</a:t>
            </a:r>
          </a:p>
          <a:p>
            <a:pPr lvl="1"/>
            <a:r>
              <a:rPr lang="en-US" dirty="0" smtClean="0"/>
              <a:t>Kendall County</a:t>
            </a:r>
          </a:p>
          <a:p>
            <a:pPr lvl="1"/>
            <a:r>
              <a:rPr lang="en-US" dirty="0" smtClean="0"/>
              <a:t>Medina County</a:t>
            </a:r>
          </a:p>
          <a:p>
            <a:pPr lvl="1"/>
            <a:r>
              <a:rPr lang="en-US" dirty="0" smtClean="0"/>
              <a:t>Wilson County</a:t>
            </a:r>
          </a:p>
          <a:p>
            <a:endParaRPr lang="en-US"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sp>
        <p:nvSpPr>
          <p:cNvPr id="6" name="Content Placeholder 2"/>
          <p:cNvSpPr txBox="1">
            <a:spLocks/>
          </p:cNvSpPr>
          <p:nvPr/>
        </p:nvSpPr>
        <p:spPr bwMode="auto">
          <a:xfrm>
            <a:off x="4609874" y="1601788"/>
            <a:ext cx="4087812" cy="46017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87338" marR="0" lvl="0" indent="-287338" algn="l" defTabSz="914400" rtl="0" eaLnBrk="1" fontAlgn="base" latinLnBrk="0" hangingPunct="1">
              <a:lnSpc>
                <a:spcPct val="110000"/>
              </a:lnSpc>
              <a:spcBef>
                <a:spcPct val="30000"/>
              </a:spcBef>
              <a:spcAft>
                <a:spcPct val="0"/>
              </a:spcAft>
              <a:buClrTx/>
              <a:buSzTx/>
              <a:buFont typeface="Wingdings" pitchFamily="2" charset="2"/>
              <a:buNone/>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Physician – Texas</a:t>
            </a:r>
            <a:r>
              <a:rPr kumimoji="0" lang="en-US" sz="2000" b="0" i="0" u="none" strike="noStrike" kern="0" cap="none" spc="0" normalizeH="0" noProof="0" dirty="0" smtClean="0">
                <a:ln>
                  <a:noFill/>
                </a:ln>
                <a:solidFill>
                  <a:schemeClr val="bg1"/>
                </a:solidFill>
                <a:effectLst/>
                <a:uLnTx/>
                <a:uFillTx/>
                <a:latin typeface="+mn-lt"/>
                <a:ea typeface="+mn-ea"/>
                <a:cs typeface="+mn-cs"/>
              </a:rPr>
              <a:t> </a:t>
            </a:r>
            <a:r>
              <a:rPr kumimoji="0" lang="en-US" sz="2000" b="0" i="0" u="none" strike="noStrike" kern="0" cap="none" spc="0" normalizeH="0" baseline="0" noProof="0" dirty="0" smtClean="0">
                <a:ln>
                  <a:noFill/>
                </a:ln>
                <a:solidFill>
                  <a:schemeClr val="bg1"/>
                </a:solidFill>
                <a:effectLst/>
                <a:uLnTx/>
                <a:uFillTx/>
                <a:latin typeface="+mn-lt"/>
                <a:ea typeface="+mn-ea"/>
                <a:cs typeface="+mn-cs"/>
              </a:rPr>
              <a:t>Carrier Locality</a:t>
            </a:r>
          </a:p>
          <a:p>
            <a:pPr marL="287338" lvl="0" indent="-287338" eaLnBrk="1" hangingPunct="1">
              <a:lnSpc>
                <a:spcPct val="110000"/>
              </a:lnSpc>
              <a:spcBef>
                <a:spcPct val="30000"/>
              </a:spcBef>
              <a:buFont typeface="Wingdings" pitchFamily="2" charset="2"/>
              <a:buChar char="§"/>
            </a:pPr>
            <a:r>
              <a:rPr kumimoji="0" lang="en-US" sz="2000" b="0" i="0" u="none" strike="noStrike" kern="0" cap="none" spc="0" normalizeH="0" baseline="0" noProof="0" dirty="0" smtClean="0">
                <a:ln>
                  <a:noFill/>
                </a:ln>
                <a:solidFill>
                  <a:schemeClr val="bg1"/>
                </a:solidFill>
                <a:effectLst/>
                <a:uLnTx/>
                <a:uFillTx/>
                <a:latin typeface="+mn-lt"/>
                <a:ea typeface="+mn-ea"/>
                <a:cs typeface="+mn-cs"/>
              </a:rPr>
              <a:t>Brazoria</a:t>
            </a:r>
          </a:p>
          <a:p>
            <a:pPr marL="287338" lvl="0" indent="-287338" eaLnBrk="1" hangingPunct="1">
              <a:lnSpc>
                <a:spcPct val="110000"/>
              </a:lnSpc>
              <a:spcBef>
                <a:spcPct val="30000"/>
              </a:spcBef>
              <a:buFont typeface="Wingdings" pitchFamily="2" charset="2"/>
              <a:buChar char="§"/>
            </a:pPr>
            <a:r>
              <a:rPr kumimoji="0" lang="en-US" sz="2000" b="0" i="0" u="none" strike="noStrike" kern="0" cap="none" spc="0" normalizeH="0" baseline="0" noProof="0" dirty="0" smtClean="0">
                <a:ln>
                  <a:noFill/>
                </a:ln>
                <a:solidFill>
                  <a:schemeClr val="bg1"/>
                </a:solidFill>
                <a:effectLst/>
                <a:uLnTx/>
                <a:uFillTx/>
                <a:latin typeface="+mn-lt"/>
                <a:ea typeface="+mn-ea"/>
                <a:cs typeface="+mn-cs"/>
              </a:rPr>
              <a:t>Dallas</a:t>
            </a:r>
          </a:p>
          <a:p>
            <a:pPr marL="287338" lvl="0" indent="-287338" eaLnBrk="1" hangingPunct="1">
              <a:lnSpc>
                <a:spcPct val="110000"/>
              </a:lnSpc>
              <a:spcBef>
                <a:spcPct val="30000"/>
              </a:spcBef>
              <a:buFont typeface="Wingdings" pitchFamily="2" charset="2"/>
              <a:buChar char="§"/>
            </a:pPr>
            <a:r>
              <a:rPr kumimoji="0" lang="en-US" sz="2000" b="0" i="0" u="none" strike="noStrike" kern="0" cap="none" spc="0" normalizeH="0" baseline="0" noProof="0" dirty="0" smtClean="0">
                <a:ln>
                  <a:noFill/>
                </a:ln>
                <a:solidFill>
                  <a:schemeClr val="bg1"/>
                </a:solidFill>
                <a:effectLst/>
                <a:uLnTx/>
                <a:uFillTx/>
                <a:latin typeface="+mn-lt"/>
                <a:ea typeface="+mn-ea"/>
                <a:cs typeface="+mn-cs"/>
              </a:rPr>
              <a:t>Galveston</a:t>
            </a:r>
          </a:p>
          <a:p>
            <a:pPr marL="744538" lvl="1" indent="-287338" eaLnBrk="1" hangingPunct="1">
              <a:lnSpc>
                <a:spcPct val="110000"/>
              </a:lnSpc>
              <a:spcBef>
                <a:spcPct val="30000"/>
              </a:spcBef>
              <a:buFont typeface="Wingdings" pitchFamily="2" charset="2"/>
              <a:buChar char="§"/>
            </a:pPr>
            <a:r>
              <a:rPr lang="en-US" kern="0" dirty="0" smtClean="0">
                <a:solidFill>
                  <a:schemeClr val="bg1"/>
                </a:solidFill>
                <a:latin typeface="+mn-lt"/>
              </a:rPr>
              <a:t>Galveston County only</a:t>
            </a:r>
            <a:endParaRPr kumimoji="0" lang="en-US" b="0" i="0" u="none" strike="noStrike" kern="0" cap="none" spc="0" normalizeH="0" baseline="0" noProof="0" dirty="0" smtClean="0">
              <a:ln>
                <a:noFill/>
              </a:ln>
              <a:solidFill>
                <a:schemeClr val="bg1"/>
              </a:solidFill>
              <a:effectLst/>
              <a:uLnTx/>
              <a:uFillTx/>
              <a:latin typeface="+mn-lt"/>
            </a:endParaRPr>
          </a:p>
          <a:p>
            <a:pPr marL="287338" lvl="0" indent="-287338" eaLnBrk="1" hangingPunct="1">
              <a:lnSpc>
                <a:spcPct val="110000"/>
              </a:lnSpc>
              <a:spcBef>
                <a:spcPct val="30000"/>
              </a:spcBef>
              <a:buFont typeface="Wingdings" pitchFamily="2" charset="2"/>
              <a:buChar char="§"/>
            </a:pPr>
            <a:r>
              <a:rPr kumimoji="0" lang="en-US" sz="2000" b="0" i="0" u="none" strike="noStrike" kern="0" cap="none" spc="0" normalizeH="0" baseline="0" noProof="0" dirty="0" smtClean="0">
                <a:ln>
                  <a:noFill/>
                </a:ln>
                <a:solidFill>
                  <a:schemeClr val="bg1"/>
                </a:solidFill>
                <a:effectLst/>
                <a:uLnTx/>
                <a:uFillTx/>
                <a:latin typeface="+mn-lt"/>
                <a:ea typeface="+mn-ea"/>
                <a:cs typeface="+mn-cs"/>
              </a:rPr>
              <a:t>Houston</a:t>
            </a:r>
          </a:p>
          <a:p>
            <a:pPr marL="287338" lvl="0" indent="-287338" eaLnBrk="1" hangingPunct="1">
              <a:lnSpc>
                <a:spcPct val="110000"/>
              </a:lnSpc>
              <a:spcBef>
                <a:spcPct val="30000"/>
              </a:spcBef>
              <a:buFont typeface="Wingdings" pitchFamily="2" charset="2"/>
              <a:buChar char="§"/>
            </a:pPr>
            <a:r>
              <a:rPr kumimoji="0" lang="en-US" sz="2000" b="0" i="0" u="none" strike="noStrike" kern="0" cap="none" spc="0" normalizeH="0" baseline="0" noProof="0" dirty="0" smtClean="0">
                <a:ln>
                  <a:noFill/>
                </a:ln>
                <a:solidFill>
                  <a:schemeClr val="bg1"/>
                </a:solidFill>
                <a:effectLst/>
                <a:uLnTx/>
                <a:uFillTx/>
                <a:latin typeface="+mn-lt"/>
                <a:ea typeface="+mn-ea"/>
                <a:cs typeface="+mn-cs"/>
              </a:rPr>
              <a:t>Beaumont</a:t>
            </a:r>
          </a:p>
          <a:p>
            <a:pPr marL="287338" lvl="0" indent="-287338" eaLnBrk="1" hangingPunct="1">
              <a:lnSpc>
                <a:spcPct val="110000"/>
              </a:lnSpc>
              <a:spcBef>
                <a:spcPct val="30000"/>
              </a:spcBef>
              <a:buFont typeface="Wingdings" pitchFamily="2" charset="2"/>
              <a:buChar char="§"/>
            </a:pPr>
            <a:r>
              <a:rPr kumimoji="0" lang="en-US" sz="2000" b="0" i="0" u="none" strike="noStrike" kern="0" cap="none" spc="0" normalizeH="0" baseline="0" noProof="0" dirty="0" smtClean="0">
                <a:ln>
                  <a:noFill/>
                </a:ln>
                <a:solidFill>
                  <a:schemeClr val="bg1"/>
                </a:solidFill>
                <a:effectLst/>
                <a:uLnTx/>
                <a:uFillTx/>
                <a:latin typeface="+mn-lt"/>
                <a:ea typeface="+mn-ea"/>
                <a:cs typeface="+mn-cs"/>
              </a:rPr>
              <a:t>Fort Worth</a:t>
            </a:r>
          </a:p>
          <a:p>
            <a:pPr marL="287338" lvl="0" indent="-287338" eaLnBrk="1" hangingPunct="1">
              <a:lnSpc>
                <a:spcPct val="110000"/>
              </a:lnSpc>
              <a:spcBef>
                <a:spcPct val="30000"/>
              </a:spcBef>
              <a:buFont typeface="Wingdings" pitchFamily="2" charset="2"/>
              <a:buChar char="§"/>
            </a:pPr>
            <a:r>
              <a:rPr kumimoji="0" lang="en-US" sz="2000" b="0" i="0" u="none" strike="noStrike" kern="0" cap="none" spc="0" normalizeH="0" baseline="0" noProof="0" dirty="0" smtClean="0">
                <a:ln>
                  <a:noFill/>
                </a:ln>
                <a:solidFill>
                  <a:schemeClr val="bg1"/>
                </a:solidFill>
                <a:effectLst/>
                <a:uLnTx/>
                <a:uFillTx/>
                <a:latin typeface="+mn-lt"/>
                <a:ea typeface="+mn-ea"/>
                <a:cs typeface="+mn-cs"/>
              </a:rPr>
              <a:t>Austin</a:t>
            </a:r>
          </a:p>
          <a:p>
            <a:pPr marL="287338" lvl="0" indent="-287338" eaLnBrk="1" hangingPunct="1">
              <a:lnSpc>
                <a:spcPct val="110000"/>
              </a:lnSpc>
              <a:spcBef>
                <a:spcPct val="30000"/>
              </a:spcBef>
              <a:buFont typeface="Wingdings" pitchFamily="2" charset="2"/>
              <a:buChar char="§"/>
            </a:pPr>
            <a:r>
              <a:rPr kumimoji="0" lang="en-US" sz="2000" b="0" i="0" u="none" strike="noStrike" kern="0" cap="none" spc="0" normalizeH="0" baseline="0" noProof="0" dirty="0" smtClean="0">
                <a:ln>
                  <a:noFill/>
                </a:ln>
                <a:solidFill>
                  <a:schemeClr val="bg1"/>
                </a:solidFill>
                <a:effectLst/>
                <a:uLnTx/>
                <a:uFillTx/>
                <a:latin typeface="+mn-lt"/>
                <a:ea typeface="+mn-ea"/>
                <a:cs typeface="+mn-cs"/>
              </a:rPr>
              <a:t>Rest Of State</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the relationship between Medicare Fees and Billed Charges</a:t>
            </a:r>
            <a:endParaRPr lang="en-US" dirty="0"/>
          </a:p>
        </p:txBody>
      </p:sp>
      <p:sp>
        <p:nvSpPr>
          <p:cNvPr id="3" name="Content Placeholder 2"/>
          <p:cNvSpPr>
            <a:spLocks noGrp="1"/>
          </p:cNvSpPr>
          <p:nvPr>
            <p:ph idx="1"/>
          </p:nvPr>
        </p:nvSpPr>
        <p:spPr/>
        <p:txBody>
          <a:bodyPr/>
          <a:lstStyle/>
          <a:p>
            <a:r>
              <a:rPr lang="en-US" dirty="0" smtClean="0"/>
              <a:t>For each service line in the 5% Sample</a:t>
            </a:r>
          </a:p>
          <a:p>
            <a:pPr lvl="1"/>
            <a:r>
              <a:rPr lang="en-US" dirty="0" smtClean="0"/>
              <a:t>Calculate the Billed per Unit</a:t>
            </a:r>
          </a:p>
          <a:p>
            <a:pPr lvl="1"/>
            <a:r>
              <a:rPr lang="en-US" dirty="0" smtClean="0"/>
              <a:t>Assign Medicare Fee per Unit </a:t>
            </a:r>
          </a:p>
          <a:p>
            <a:pPr lvl="1"/>
            <a:r>
              <a:rPr lang="en-US" dirty="0"/>
              <a:t> </a:t>
            </a:r>
            <a:r>
              <a:rPr lang="en-US" dirty="0" smtClean="0"/>
              <a:t>Calculate Billed Ratio:</a:t>
            </a:r>
          </a:p>
          <a:p>
            <a:pPr lvl="1">
              <a:buNone/>
            </a:pPr>
            <a:endParaRPr lang="en-US"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graphicFrame>
        <p:nvGraphicFramePr>
          <p:cNvPr id="5" name="Table 4"/>
          <p:cNvGraphicFramePr>
            <a:graphicFrameLocks noGrp="1"/>
          </p:cNvGraphicFramePr>
          <p:nvPr/>
        </p:nvGraphicFramePr>
        <p:xfrm>
          <a:off x="457200" y="3982917"/>
          <a:ext cx="8329446" cy="1974346"/>
        </p:xfrm>
        <a:graphic>
          <a:graphicData uri="http://schemas.openxmlformats.org/drawingml/2006/table">
            <a:tbl>
              <a:tblPr firstRow="1" bandRow="1">
                <a:tableStyleId>{5C22544A-7EE6-4342-B048-85BDC9FD1C3A}</a:tableStyleId>
              </a:tblPr>
              <a:tblGrid>
                <a:gridCol w="1182414"/>
                <a:gridCol w="1324303"/>
                <a:gridCol w="1658006"/>
                <a:gridCol w="1388241"/>
                <a:gridCol w="1388241"/>
                <a:gridCol w="1388241"/>
              </a:tblGrid>
              <a:tr h="694186">
                <a:tc>
                  <a:txBody>
                    <a:bodyPr/>
                    <a:lstStyle/>
                    <a:p>
                      <a:pPr algn="ctr"/>
                      <a:r>
                        <a:rPr lang="en-US" dirty="0" smtClean="0"/>
                        <a:t>Provider</a:t>
                      </a:r>
                      <a:endParaRPr lang="en-US" dirty="0"/>
                    </a:p>
                  </a:txBody>
                  <a:tcPr anchor="b"/>
                </a:tc>
                <a:tc>
                  <a:txBody>
                    <a:bodyPr/>
                    <a:lstStyle/>
                    <a:p>
                      <a:pPr algn="ctr"/>
                      <a:r>
                        <a:rPr lang="en-US" dirty="0" smtClean="0"/>
                        <a:t>Place of Service</a:t>
                      </a:r>
                      <a:endParaRPr lang="en-US" dirty="0"/>
                    </a:p>
                  </a:txBody>
                  <a:tcPr anchor="b"/>
                </a:tc>
                <a:tc>
                  <a:txBody>
                    <a:bodyPr/>
                    <a:lstStyle/>
                    <a:p>
                      <a:pPr algn="ctr"/>
                      <a:r>
                        <a:rPr lang="en-US" dirty="0" smtClean="0"/>
                        <a:t>Service</a:t>
                      </a:r>
                      <a:endParaRPr lang="en-US" dirty="0"/>
                    </a:p>
                  </a:txBody>
                  <a:tcPr anchor="b"/>
                </a:tc>
                <a:tc>
                  <a:txBody>
                    <a:bodyPr/>
                    <a:lstStyle/>
                    <a:p>
                      <a:pPr algn="ctr"/>
                      <a:r>
                        <a:rPr lang="en-US" dirty="0" smtClean="0"/>
                        <a:t>Billed</a:t>
                      </a:r>
                      <a:endParaRPr lang="en-US" dirty="0"/>
                    </a:p>
                  </a:txBody>
                  <a:tcPr anchor="b"/>
                </a:tc>
                <a:tc>
                  <a:txBody>
                    <a:bodyPr/>
                    <a:lstStyle/>
                    <a:p>
                      <a:pPr algn="ctr"/>
                      <a:r>
                        <a:rPr lang="en-US" dirty="0" smtClean="0"/>
                        <a:t>Medicare Fee</a:t>
                      </a:r>
                      <a:endParaRPr lang="en-US" dirty="0"/>
                    </a:p>
                  </a:txBody>
                  <a:tcPr anchor="b"/>
                </a:tc>
                <a:tc>
                  <a:txBody>
                    <a:bodyPr/>
                    <a:lstStyle/>
                    <a:p>
                      <a:pPr algn="ctr"/>
                      <a:r>
                        <a:rPr lang="en-US" dirty="0" smtClean="0"/>
                        <a:t>Billed Ratio</a:t>
                      </a:r>
                      <a:endParaRPr lang="en-US" dirty="0"/>
                    </a:p>
                  </a:txBody>
                  <a:tcPr anchor="b"/>
                </a:tc>
              </a:tr>
              <a:tr h="343343">
                <a:tc>
                  <a:txBody>
                    <a:bodyPr/>
                    <a:lstStyle/>
                    <a:p>
                      <a:r>
                        <a:rPr lang="en-US" dirty="0" smtClean="0"/>
                        <a:t>A</a:t>
                      </a:r>
                      <a:endParaRPr lang="en-US" dirty="0"/>
                    </a:p>
                  </a:txBody>
                  <a:tcPr/>
                </a:tc>
                <a:tc>
                  <a:txBody>
                    <a:bodyPr/>
                    <a:lstStyle/>
                    <a:p>
                      <a:r>
                        <a:rPr lang="en-US" dirty="0" smtClean="0"/>
                        <a:t>Office</a:t>
                      </a:r>
                      <a:endParaRPr lang="en-US" dirty="0"/>
                    </a:p>
                  </a:txBody>
                  <a:tcPr/>
                </a:tc>
                <a:tc>
                  <a:txBody>
                    <a:bodyPr/>
                    <a:lstStyle/>
                    <a:p>
                      <a:r>
                        <a:rPr lang="en-US" dirty="0" smtClean="0"/>
                        <a:t>Chiropractic Manipulation</a:t>
                      </a:r>
                      <a:endParaRPr lang="en-US" dirty="0"/>
                    </a:p>
                  </a:txBody>
                  <a:tcPr/>
                </a:tc>
                <a:tc>
                  <a:txBody>
                    <a:bodyPr/>
                    <a:lstStyle/>
                    <a:p>
                      <a:pPr algn="r"/>
                      <a:r>
                        <a:rPr lang="en-US" dirty="0" smtClean="0"/>
                        <a:t>$43.00</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$25.43</a:t>
                      </a:r>
                    </a:p>
                    <a:p>
                      <a:pPr algn="r"/>
                      <a:endParaRPr lang="en-US" dirty="0"/>
                    </a:p>
                  </a:txBody>
                  <a:tcPr/>
                </a:tc>
                <a:tc>
                  <a:txBody>
                    <a:bodyPr/>
                    <a:lstStyle/>
                    <a:p>
                      <a:pPr algn="r"/>
                      <a:r>
                        <a:rPr lang="en-US" dirty="0" smtClean="0"/>
                        <a:t>1.691</a:t>
                      </a:r>
                      <a:endParaRPr lang="en-US" dirty="0"/>
                    </a:p>
                  </a:txBody>
                  <a:tcPr/>
                </a:tc>
              </a:tr>
              <a:tr h="343343">
                <a:tc>
                  <a:txBody>
                    <a:bodyPr/>
                    <a:lstStyle/>
                    <a:p>
                      <a:r>
                        <a:rPr lang="en-US" dirty="0" smtClean="0"/>
                        <a:t>B</a:t>
                      </a:r>
                      <a:endParaRPr lang="en-US" dirty="0"/>
                    </a:p>
                  </a:txBody>
                  <a:tcPr/>
                </a:tc>
                <a:tc>
                  <a:txBody>
                    <a:bodyPr/>
                    <a:lstStyle/>
                    <a:p>
                      <a:r>
                        <a:rPr lang="en-US" dirty="0" smtClean="0"/>
                        <a:t>Office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Chiropractic Manipulation</a:t>
                      </a:r>
                    </a:p>
                  </a:txBody>
                  <a:tcPr/>
                </a:tc>
                <a:tc>
                  <a:txBody>
                    <a:bodyPr/>
                    <a:lstStyle/>
                    <a:p>
                      <a:pPr algn="r"/>
                      <a:r>
                        <a:rPr lang="en-US" dirty="0" smtClean="0"/>
                        <a:t>$35.00</a:t>
                      </a:r>
                      <a:endParaRPr lang="en-US" dirty="0"/>
                    </a:p>
                  </a:txBody>
                  <a:tcPr/>
                </a:tc>
                <a:tc>
                  <a:txBody>
                    <a:bodyPr/>
                    <a:lstStyle/>
                    <a:p>
                      <a:pPr algn="r"/>
                      <a:r>
                        <a:rPr lang="en-US" dirty="0" smtClean="0"/>
                        <a:t>$25.43</a:t>
                      </a:r>
                      <a:endParaRPr lang="en-US" dirty="0"/>
                    </a:p>
                  </a:txBody>
                  <a:tcPr/>
                </a:tc>
                <a:tc>
                  <a:txBody>
                    <a:bodyPr/>
                    <a:lstStyle/>
                    <a:p>
                      <a:pPr algn="r"/>
                      <a:r>
                        <a:rPr lang="en-US" dirty="0" smtClean="0"/>
                        <a:t>1.376</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90337986"/>
              </p:ext>
            </p:extLst>
          </p:nvPr>
        </p:nvGraphicFramePr>
        <p:xfrm>
          <a:off x="3304673" y="3143376"/>
          <a:ext cx="4803230" cy="741680"/>
        </p:xfrm>
        <a:graphic>
          <a:graphicData uri="http://schemas.openxmlformats.org/drawingml/2006/table">
            <a:tbl>
              <a:tblPr firstRow="1" bandRow="1">
                <a:tableStyleId>{5C22544A-7EE6-4342-B048-85BDC9FD1C3A}</a:tableStyleId>
              </a:tblPr>
              <a:tblGrid>
                <a:gridCol w="1765739"/>
                <a:gridCol w="3037491"/>
              </a:tblGrid>
              <a:tr h="370840">
                <a:tc rowSpan="2">
                  <a:txBody>
                    <a:bodyPr/>
                    <a:lstStyle/>
                    <a:p>
                      <a:pPr algn="r"/>
                      <a:r>
                        <a:rPr lang="en-US" b="0" dirty="0" smtClean="0">
                          <a:solidFill>
                            <a:schemeClr val="bg1"/>
                          </a:solidFill>
                        </a:rPr>
                        <a:t>Billed Ratio</a:t>
                      </a:r>
                      <a:r>
                        <a:rPr lang="en-US" b="0" baseline="0" dirty="0" smtClean="0">
                          <a:solidFill>
                            <a:schemeClr val="bg1"/>
                          </a:solidFill>
                        </a:rPr>
                        <a:t> =</a:t>
                      </a:r>
                      <a:endParaRPr lang="en-US" b="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bg1"/>
                          </a:solidFill>
                        </a:rPr>
                        <a:t>Billed per Unit</a:t>
                      </a:r>
                      <a:endParaRPr lang="en-US" b="0" dirty="0">
                        <a:solidFill>
                          <a:schemeClr val="bg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noFill/>
                  </a:tcPr>
                </a:tc>
                <a:tc>
                  <a:txBody>
                    <a:bodyPr/>
                    <a:lstStyle/>
                    <a:p>
                      <a:pPr algn="ctr"/>
                      <a:r>
                        <a:rPr lang="en-US" b="0" dirty="0" smtClean="0">
                          <a:solidFill>
                            <a:schemeClr val="bg1"/>
                          </a:solidFill>
                        </a:rPr>
                        <a:t>Medicare Fee per Unit</a:t>
                      </a:r>
                      <a:endParaRPr lang="en-US" b="0" dirty="0">
                        <a:solidFill>
                          <a:schemeClr val="bg1"/>
                        </a:solidFill>
                      </a:endParaRPr>
                    </a:p>
                  </a:txBody>
                  <a:tcPr>
                    <a:lnL w="381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 Calculating the Raw 80</a:t>
            </a:r>
            <a:r>
              <a:rPr lang="en-US" baseline="30000" dirty="0" smtClean="0"/>
              <a:t>th</a:t>
            </a:r>
            <a:r>
              <a:rPr lang="en-US" dirty="0" smtClean="0"/>
              <a:t> Percentile Billed Ratio</a:t>
            </a:r>
            <a:endParaRPr lang="en-US" dirty="0"/>
          </a:p>
        </p:txBody>
      </p:sp>
      <p:sp>
        <p:nvSpPr>
          <p:cNvPr id="3" name="Content Placeholder 2"/>
          <p:cNvSpPr>
            <a:spLocks noGrp="1"/>
          </p:cNvSpPr>
          <p:nvPr>
            <p:ph idx="1"/>
          </p:nvPr>
        </p:nvSpPr>
        <p:spPr>
          <a:xfrm>
            <a:off x="450321" y="2324277"/>
            <a:ext cx="8159750" cy="2936345"/>
          </a:xfrm>
        </p:spPr>
        <p:txBody>
          <a:bodyPr/>
          <a:lstStyle/>
          <a:p>
            <a:r>
              <a:rPr lang="en-US" sz="2400" dirty="0" smtClean="0"/>
              <a:t>Calculated for each HCPCS/CPT Code and Area</a:t>
            </a:r>
          </a:p>
          <a:p>
            <a:r>
              <a:rPr lang="en-US" sz="2400" dirty="0" smtClean="0"/>
              <a:t>Area definitions based on Medicare payment areas</a:t>
            </a:r>
          </a:p>
          <a:p>
            <a:r>
              <a:rPr lang="en-US" sz="2400" dirty="0" smtClean="0"/>
              <a:t>Each service line counts as one observation</a:t>
            </a:r>
          </a:p>
          <a:p>
            <a:r>
              <a:rPr lang="en-US" sz="2400" dirty="0" smtClean="0"/>
              <a:t>The 80</a:t>
            </a:r>
            <a:r>
              <a:rPr lang="en-US" sz="2400" baseline="30000" dirty="0" smtClean="0"/>
              <a:t>th</a:t>
            </a:r>
            <a:r>
              <a:rPr lang="en-US" sz="2400" dirty="0" smtClean="0"/>
              <a:t> percentile is set to the smallest Billed Ratio where at least 80% of the services have a lower Billed Ratio.</a:t>
            </a:r>
            <a:endParaRPr lang="en-US" sz="2400"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and Session Aims</a:t>
            </a:r>
            <a:endParaRPr lang="en-US" dirty="0"/>
          </a:p>
        </p:txBody>
      </p:sp>
      <p:sp>
        <p:nvSpPr>
          <p:cNvPr id="3" name="Content Placeholder 2"/>
          <p:cNvSpPr>
            <a:spLocks noGrp="1"/>
          </p:cNvSpPr>
          <p:nvPr>
            <p:ph idx="1"/>
          </p:nvPr>
        </p:nvSpPr>
        <p:spPr>
          <a:xfrm>
            <a:off x="520764" y="2150428"/>
            <a:ext cx="8159750" cy="3225498"/>
          </a:xfrm>
        </p:spPr>
        <p:txBody>
          <a:bodyPr/>
          <a:lstStyle/>
          <a:p>
            <a:r>
              <a:rPr lang="en-US" dirty="0" smtClean="0"/>
              <a:t>UCR Definitions and History</a:t>
            </a:r>
          </a:p>
          <a:p>
            <a:r>
              <a:rPr lang="en-US" dirty="0" smtClean="0"/>
              <a:t>The End of </a:t>
            </a:r>
            <a:r>
              <a:rPr lang="en-US" dirty="0" err="1" smtClean="0"/>
              <a:t>Ingenix</a:t>
            </a:r>
            <a:r>
              <a:rPr lang="en-US" dirty="0" smtClean="0"/>
              <a:t> UCR – Introduce FAIR Health</a:t>
            </a:r>
          </a:p>
          <a:p>
            <a:r>
              <a:rPr lang="en-US" dirty="0" smtClean="0"/>
              <a:t>Current UCR Type Physician Reimbursement Methods</a:t>
            </a:r>
          </a:p>
          <a:p>
            <a:pPr lvl="1"/>
            <a:r>
              <a:rPr lang="en-US" dirty="0" smtClean="0"/>
              <a:t>FAIR</a:t>
            </a:r>
          </a:p>
          <a:p>
            <a:pPr lvl="1"/>
            <a:r>
              <a:rPr lang="en-US" dirty="0" smtClean="0"/>
              <a:t>Medicare</a:t>
            </a:r>
          </a:p>
          <a:p>
            <a:pPr lvl="1"/>
            <a:r>
              <a:rPr lang="en-US" dirty="0" smtClean="0"/>
              <a:t>Others</a:t>
            </a:r>
          </a:p>
          <a:p>
            <a:r>
              <a:rPr lang="en-US" dirty="0" smtClean="0"/>
              <a:t>The Future of UCR?</a:t>
            </a:r>
          </a:p>
          <a:p>
            <a:r>
              <a:rPr lang="en-US" dirty="0" smtClean="0"/>
              <a:t>Questions and Discussion</a:t>
            </a:r>
            <a:endParaRPr lang="en-US"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
        <p:nvSpPr>
          <p:cNvPr id="5" name="Content Placeholder 2"/>
          <p:cNvSpPr txBox="1">
            <a:spLocks/>
          </p:cNvSpPr>
          <p:nvPr/>
        </p:nvSpPr>
        <p:spPr bwMode="auto">
          <a:xfrm>
            <a:off x="508572" y="1479868"/>
            <a:ext cx="8159750" cy="31233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287338" indent="-287338" algn="l" rtl="0" fontAlgn="base">
              <a:lnSpc>
                <a:spcPct val="110000"/>
              </a:lnSpc>
              <a:spcBef>
                <a:spcPct val="30000"/>
              </a:spcBef>
              <a:spcAft>
                <a:spcPct val="0"/>
              </a:spcAft>
              <a:buFont typeface="Wingdings" pitchFamily="2" charset="2"/>
              <a:buChar char="§"/>
              <a:defRPr sz="2000">
                <a:solidFill>
                  <a:srgbClr val="23446D"/>
                </a:solidFill>
                <a:latin typeface="+mn-lt"/>
                <a:ea typeface="+mn-ea"/>
                <a:cs typeface="+mn-cs"/>
              </a:defRPr>
            </a:lvl1pPr>
            <a:lvl2pPr marL="687388" indent="-285750" algn="l" rtl="0" fontAlgn="base">
              <a:lnSpc>
                <a:spcPct val="110000"/>
              </a:lnSpc>
              <a:spcBef>
                <a:spcPct val="30000"/>
              </a:spcBef>
              <a:spcAft>
                <a:spcPct val="0"/>
              </a:spcAft>
              <a:buSzPct val="90000"/>
              <a:buFont typeface="Times" charset="0"/>
              <a:buChar char="–"/>
              <a:defRPr>
                <a:solidFill>
                  <a:srgbClr val="23446D"/>
                </a:solidFill>
                <a:latin typeface="+mn-lt"/>
              </a:defRPr>
            </a:lvl2pPr>
            <a:lvl3pPr marL="1079500" indent="-277813" algn="l" rtl="0" fontAlgn="base">
              <a:lnSpc>
                <a:spcPct val="110000"/>
              </a:lnSpc>
              <a:spcBef>
                <a:spcPct val="30000"/>
              </a:spcBef>
              <a:spcAft>
                <a:spcPct val="0"/>
              </a:spcAft>
              <a:buChar char="•"/>
              <a:defRPr sz="1600">
                <a:solidFill>
                  <a:srgbClr val="23446D"/>
                </a:solidFill>
                <a:latin typeface="+mn-lt"/>
              </a:defRPr>
            </a:lvl3pPr>
            <a:lvl4pPr marL="1481138" indent="-287338" algn="l" rtl="0" fontAlgn="base">
              <a:lnSpc>
                <a:spcPct val="110000"/>
              </a:lnSpc>
              <a:spcBef>
                <a:spcPct val="30000"/>
              </a:spcBef>
              <a:spcAft>
                <a:spcPct val="0"/>
              </a:spcAft>
              <a:buChar char="–"/>
              <a:defRPr sz="1400">
                <a:solidFill>
                  <a:srgbClr val="23446D"/>
                </a:solidFill>
                <a:latin typeface="+mn-lt"/>
              </a:defRPr>
            </a:lvl4pPr>
            <a:lvl5pPr marL="1873250" indent="-277813" algn="l" rtl="0" fontAlgn="base">
              <a:lnSpc>
                <a:spcPct val="110000"/>
              </a:lnSpc>
              <a:spcBef>
                <a:spcPct val="30000"/>
              </a:spcBef>
              <a:spcAft>
                <a:spcPct val="0"/>
              </a:spcAft>
              <a:buChar char="»"/>
              <a:defRPr sz="1200">
                <a:solidFill>
                  <a:srgbClr val="23446D"/>
                </a:solidFill>
                <a:latin typeface="+mn-lt"/>
              </a:defRPr>
            </a:lvl5pPr>
            <a:lvl6pPr marL="2330450" indent="-277813" algn="l" rtl="0" fontAlgn="base">
              <a:lnSpc>
                <a:spcPct val="110000"/>
              </a:lnSpc>
              <a:spcBef>
                <a:spcPct val="30000"/>
              </a:spcBef>
              <a:spcAft>
                <a:spcPct val="0"/>
              </a:spcAft>
              <a:buChar char="»"/>
              <a:defRPr sz="1200">
                <a:solidFill>
                  <a:srgbClr val="23446D"/>
                </a:solidFill>
                <a:latin typeface="+mn-lt"/>
              </a:defRPr>
            </a:lvl6pPr>
            <a:lvl7pPr marL="2787650" indent="-277813" algn="l" rtl="0" fontAlgn="base">
              <a:lnSpc>
                <a:spcPct val="110000"/>
              </a:lnSpc>
              <a:spcBef>
                <a:spcPct val="30000"/>
              </a:spcBef>
              <a:spcAft>
                <a:spcPct val="0"/>
              </a:spcAft>
              <a:buChar char="»"/>
              <a:defRPr sz="1200">
                <a:solidFill>
                  <a:srgbClr val="23446D"/>
                </a:solidFill>
                <a:latin typeface="+mn-lt"/>
              </a:defRPr>
            </a:lvl7pPr>
            <a:lvl8pPr marL="3244850" indent="-277813" algn="l" rtl="0" fontAlgn="base">
              <a:lnSpc>
                <a:spcPct val="110000"/>
              </a:lnSpc>
              <a:spcBef>
                <a:spcPct val="30000"/>
              </a:spcBef>
              <a:spcAft>
                <a:spcPct val="0"/>
              </a:spcAft>
              <a:buChar char="»"/>
              <a:defRPr sz="1200">
                <a:solidFill>
                  <a:srgbClr val="23446D"/>
                </a:solidFill>
                <a:latin typeface="+mn-lt"/>
              </a:defRPr>
            </a:lvl8pPr>
            <a:lvl9pPr marL="3702050" indent="-277813" algn="l" rtl="0" fontAlgn="base">
              <a:lnSpc>
                <a:spcPct val="110000"/>
              </a:lnSpc>
              <a:spcBef>
                <a:spcPct val="30000"/>
              </a:spcBef>
              <a:spcAft>
                <a:spcPct val="0"/>
              </a:spcAft>
              <a:buChar char="»"/>
              <a:defRPr sz="1200">
                <a:solidFill>
                  <a:srgbClr val="23446D"/>
                </a:solidFill>
                <a:latin typeface="+mn-lt"/>
              </a:defRPr>
            </a:lvl9pPr>
          </a:lstStyle>
          <a:p>
            <a:pPr marL="0" indent="0">
              <a:buNone/>
            </a:pPr>
            <a:r>
              <a:rPr lang="en-US" dirty="0" smtClean="0"/>
              <a:t>Aim:  Review Current Trends in UCR Concepts and Methods </a:t>
            </a:r>
            <a:endParaRPr lang="en-US" dirty="0"/>
          </a:p>
        </p:txBody>
      </p:sp>
    </p:spTree>
    <p:extLst>
      <p:ext uri="{BB962C8B-B14F-4D97-AF65-F5344CB8AC3E}">
        <p14:creationId xmlns:p14="http://schemas.microsoft.com/office/powerpoint/2010/main" val="288980518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5222348"/>
              </p:ext>
            </p:extLst>
          </p:nvPr>
        </p:nvGraphicFramePr>
        <p:xfrm>
          <a:off x="436061" y="1634958"/>
          <a:ext cx="8160457" cy="4389928"/>
        </p:xfrm>
        <a:graphic>
          <a:graphicData uri="http://schemas.openxmlformats.org/drawingml/2006/table">
            <a:tbl>
              <a:tblPr firstRow="1" firstCol="1" bandRow="1" bandCol="1">
                <a:tableStyleId>{5C22544A-7EE6-4342-B048-85BDC9FD1C3A}</a:tableStyleId>
              </a:tblPr>
              <a:tblGrid>
                <a:gridCol w="285834"/>
                <a:gridCol w="3911407"/>
                <a:gridCol w="2240098"/>
                <a:gridCol w="1723118"/>
              </a:tblGrid>
              <a:tr h="410410">
                <a:tc>
                  <a:txBody>
                    <a:bodyPr/>
                    <a:lstStyle/>
                    <a:p>
                      <a:pPr marL="0" marR="0">
                        <a:lnSpc>
                          <a:spcPct val="115000"/>
                        </a:lnSpc>
                        <a:spcBef>
                          <a:spcPts val="0"/>
                        </a:spcBef>
                        <a:spcAft>
                          <a:spcPts val="0"/>
                        </a:spcAft>
                      </a:pPr>
                      <a:endParaRPr lang="en-US" sz="105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dirty="0" smtClean="0">
                          <a:effectLst/>
                        </a:rPr>
                        <a:t>Description  CPT-4  95861</a:t>
                      </a:r>
                      <a:endParaRPr lang="en-US" sz="140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dirty="0">
                          <a:effectLst/>
                        </a:rPr>
                        <a:t>Notes and Sources</a:t>
                      </a:r>
                      <a:endParaRPr lang="en-US" sz="140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a:effectLst/>
                        </a:rPr>
                        <a:t>Amount</a:t>
                      </a:r>
                      <a:endParaRPr lang="en-US" sz="1400">
                        <a:effectLst/>
                        <a:latin typeface="Verdana"/>
                        <a:ea typeface="Times New Roman"/>
                        <a:cs typeface="Times New Roman"/>
                      </a:endParaRPr>
                    </a:p>
                  </a:txBody>
                  <a:tcPr marL="59407" marR="59407" marT="0" marB="0" anchor="ctr"/>
                </a:tc>
              </a:tr>
              <a:tr h="669586">
                <a:tc>
                  <a:txBody>
                    <a:bodyPr/>
                    <a:lstStyle/>
                    <a:p>
                      <a:pPr marL="0" marR="0">
                        <a:lnSpc>
                          <a:spcPct val="115000"/>
                        </a:lnSpc>
                        <a:spcBef>
                          <a:spcPts val="0"/>
                        </a:spcBef>
                        <a:spcAft>
                          <a:spcPts val="0"/>
                        </a:spcAft>
                      </a:pPr>
                      <a:r>
                        <a:rPr lang="en-US" sz="1050" dirty="0">
                          <a:effectLst/>
                        </a:rPr>
                        <a:t>A</a:t>
                      </a:r>
                      <a:endParaRPr lang="en-US" sz="105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400" dirty="0">
                          <a:effectLst/>
                        </a:rPr>
                        <a:t>Medicare Allowed </a:t>
                      </a:r>
                      <a:r>
                        <a:rPr lang="en-US" sz="1400" dirty="0" smtClean="0">
                          <a:effectLst/>
                        </a:rPr>
                        <a:t>Amount</a:t>
                      </a:r>
                      <a:endParaRPr lang="en-US" sz="140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100" dirty="0">
                          <a:effectLst/>
                        </a:rPr>
                        <a:t>From CMS Physician Fee Look-up </a:t>
                      </a:r>
                    </a:p>
                    <a:p>
                      <a:pPr marL="0" marR="0">
                        <a:lnSpc>
                          <a:spcPct val="115000"/>
                        </a:lnSpc>
                        <a:spcBef>
                          <a:spcPts val="0"/>
                        </a:spcBef>
                        <a:spcAft>
                          <a:spcPts val="0"/>
                        </a:spcAft>
                      </a:pPr>
                      <a:r>
                        <a:rPr lang="en-US" sz="1100" dirty="0">
                          <a:effectLst/>
                        </a:rPr>
                        <a:t>Carrier 0090099</a:t>
                      </a:r>
                      <a:endParaRPr lang="en-US" sz="110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a:effectLst/>
                        </a:rPr>
                        <a:t>$106.77</a:t>
                      </a:r>
                      <a:endParaRPr lang="en-US" sz="1400">
                        <a:effectLst/>
                        <a:latin typeface="Verdana"/>
                        <a:ea typeface="Times New Roman"/>
                        <a:cs typeface="Times New Roman"/>
                      </a:endParaRPr>
                    </a:p>
                  </a:txBody>
                  <a:tcPr marL="59407" marR="59407" marT="0" marB="0" anchor="ctr"/>
                </a:tc>
              </a:tr>
              <a:tr h="669586">
                <a:tc>
                  <a:txBody>
                    <a:bodyPr/>
                    <a:lstStyle/>
                    <a:p>
                      <a:pPr marL="0" marR="0">
                        <a:lnSpc>
                          <a:spcPct val="115000"/>
                        </a:lnSpc>
                        <a:spcBef>
                          <a:spcPts val="0"/>
                        </a:spcBef>
                        <a:spcAft>
                          <a:spcPts val="0"/>
                        </a:spcAft>
                      </a:pPr>
                      <a:r>
                        <a:rPr lang="en-US" sz="1050" dirty="0">
                          <a:effectLst/>
                        </a:rPr>
                        <a:t>B</a:t>
                      </a:r>
                      <a:endParaRPr lang="en-US" sz="105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400">
                          <a:effectLst/>
                        </a:rPr>
                        <a:t>80</a:t>
                      </a:r>
                      <a:r>
                        <a:rPr lang="en-US" sz="1400" baseline="30000">
                          <a:effectLst/>
                        </a:rPr>
                        <a:t>th</a:t>
                      </a:r>
                      <a:r>
                        <a:rPr lang="en-US" sz="1400">
                          <a:effectLst/>
                        </a:rPr>
                        <a:t> Percentile Multiple – Direct calculation</a:t>
                      </a:r>
                      <a:endParaRPr lang="en-US" sz="140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100" dirty="0">
                          <a:effectLst/>
                        </a:rPr>
                        <a:t>Based on 151 billed charges in San Antonio, TX</a:t>
                      </a:r>
                      <a:endParaRPr lang="en-US" sz="110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a:effectLst/>
                        </a:rPr>
                        <a:t>3.044</a:t>
                      </a:r>
                      <a:endParaRPr lang="en-US" sz="1400">
                        <a:effectLst/>
                        <a:latin typeface="Verdana"/>
                        <a:ea typeface="Times New Roman"/>
                        <a:cs typeface="Times New Roman"/>
                      </a:endParaRPr>
                    </a:p>
                  </a:txBody>
                  <a:tcPr marL="59407" marR="59407" marT="0" marB="0" anchor="ctr"/>
                </a:tc>
              </a:tr>
              <a:tr h="439667">
                <a:tc>
                  <a:txBody>
                    <a:bodyPr/>
                    <a:lstStyle/>
                    <a:p>
                      <a:pPr marL="0" marR="0">
                        <a:lnSpc>
                          <a:spcPct val="115000"/>
                        </a:lnSpc>
                        <a:spcBef>
                          <a:spcPts val="0"/>
                        </a:spcBef>
                        <a:spcAft>
                          <a:spcPts val="0"/>
                        </a:spcAft>
                      </a:pPr>
                      <a:r>
                        <a:rPr lang="en-US" sz="1050" dirty="0">
                          <a:effectLst/>
                        </a:rPr>
                        <a:t>C</a:t>
                      </a:r>
                      <a:endParaRPr lang="en-US" sz="105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400">
                          <a:effectLst/>
                        </a:rPr>
                        <a:t>80</a:t>
                      </a:r>
                      <a:r>
                        <a:rPr lang="en-US" sz="1400" baseline="30000">
                          <a:effectLst/>
                        </a:rPr>
                        <a:t>th</a:t>
                      </a:r>
                      <a:r>
                        <a:rPr lang="en-US" sz="1400">
                          <a:effectLst/>
                        </a:rPr>
                        <a:t> Percentile Multiple – Regression Formula</a:t>
                      </a:r>
                      <a:endParaRPr lang="en-US" sz="140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100" dirty="0">
                          <a:effectLst/>
                        </a:rPr>
                        <a:t>Based on the regression formula</a:t>
                      </a:r>
                      <a:endParaRPr lang="en-US" sz="110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a:effectLst/>
                        </a:rPr>
                        <a:t>3.391</a:t>
                      </a:r>
                      <a:endParaRPr lang="en-US" sz="1400">
                        <a:effectLst/>
                        <a:latin typeface="Verdana"/>
                        <a:ea typeface="Times New Roman"/>
                        <a:cs typeface="Times New Roman"/>
                      </a:endParaRPr>
                    </a:p>
                  </a:txBody>
                  <a:tcPr marL="59407" marR="59407" marT="0" marB="0" anchor="ctr"/>
                </a:tc>
              </a:tr>
              <a:tr h="439667">
                <a:tc>
                  <a:txBody>
                    <a:bodyPr/>
                    <a:lstStyle/>
                    <a:p>
                      <a:pPr marL="0" marR="0">
                        <a:lnSpc>
                          <a:spcPct val="115000"/>
                        </a:lnSpc>
                        <a:spcBef>
                          <a:spcPts val="0"/>
                        </a:spcBef>
                        <a:spcAft>
                          <a:spcPts val="0"/>
                        </a:spcAft>
                      </a:pPr>
                      <a:r>
                        <a:rPr lang="en-US" sz="1050" dirty="0">
                          <a:effectLst/>
                        </a:rPr>
                        <a:t>D</a:t>
                      </a:r>
                      <a:endParaRPr lang="en-US" sz="105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400">
                          <a:effectLst/>
                        </a:rPr>
                        <a:t>Number of CMS billed charges</a:t>
                      </a:r>
                      <a:endParaRPr lang="en-US" sz="140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100" dirty="0">
                          <a:effectLst/>
                        </a:rPr>
                        <a:t>From 2007 Five Percent Sample</a:t>
                      </a:r>
                      <a:endParaRPr lang="en-US" sz="110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a:effectLst/>
                        </a:rPr>
                        <a:t>151</a:t>
                      </a:r>
                      <a:endParaRPr lang="en-US" sz="1400">
                        <a:effectLst/>
                        <a:latin typeface="Verdana"/>
                        <a:ea typeface="Times New Roman"/>
                        <a:cs typeface="Times New Roman"/>
                      </a:endParaRPr>
                    </a:p>
                  </a:txBody>
                  <a:tcPr marL="59407" marR="59407" marT="0" marB="0" anchor="ctr"/>
                </a:tc>
              </a:tr>
              <a:tr h="439667">
                <a:tc>
                  <a:txBody>
                    <a:bodyPr/>
                    <a:lstStyle/>
                    <a:p>
                      <a:pPr marL="0" marR="0">
                        <a:lnSpc>
                          <a:spcPct val="115000"/>
                        </a:lnSpc>
                        <a:spcBef>
                          <a:spcPts val="0"/>
                        </a:spcBef>
                        <a:spcAft>
                          <a:spcPts val="0"/>
                        </a:spcAft>
                      </a:pPr>
                      <a:r>
                        <a:rPr lang="en-US" sz="1050" dirty="0">
                          <a:effectLst/>
                        </a:rPr>
                        <a:t>E</a:t>
                      </a:r>
                      <a:endParaRPr lang="en-US" sz="105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400">
                          <a:effectLst/>
                        </a:rPr>
                        <a:t>Weighted Multiple (151/200 x B) + </a:t>
                      </a:r>
                    </a:p>
                    <a:p>
                      <a:pPr marL="0" marR="0">
                        <a:lnSpc>
                          <a:spcPct val="115000"/>
                        </a:lnSpc>
                        <a:spcBef>
                          <a:spcPts val="0"/>
                        </a:spcBef>
                        <a:spcAft>
                          <a:spcPts val="0"/>
                        </a:spcAft>
                      </a:pPr>
                      <a:r>
                        <a:rPr lang="en-US" sz="1400">
                          <a:effectLst/>
                        </a:rPr>
                        <a:t>(49/200 x C) </a:t>
                      </a:r>
                      <a:endParaRPr lang="en-US" sz="140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100" dirty="0">
                          <a:effectLst/>
                        </a:rPr>
                        <a:t>Calculated</a:t>
                      </a:r>
                      <a:endParaRPr lang="en-US" sz="110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dirty="0">
                          <a:effectLst/>
                        </a:rPr>
                        <a:t>3.129</a:t>
                      </a:r>
                      <a:endParaRPr lang="en-US" sz="1400" dirty="0">
                        <a:effectLst/>
                        <a:latin typeface="Verdana"/>
                        <a:ea typeface="Times New Roman"/>
                        <a:cs typeface="Times New Roman"/>
                      </a:endParaRPr>
                    </a:p>
                  </a:txBody>
                  <a:tcPr marL="59407" marR="59407" marT="0" marB="0" anchor="ctr"/>
                </a:tc>
              </a:tr>
              <a:tr h="439667">
                <a:tc>
                  <a:txBody>
                    <a:bodyPr/>
                    <a:lstStyle/>
                    <a:p>
                      <a:pPr marL="0" marR="0">
                        <a:lnSpc>
                          <a:spcPct val="115000"/>
                        </a:lnSpc>
                        <a:spcBef>
                          <a:spcPts val="0"/>
                        </a:spcBef>
                        <a:spcAft>
                          <a:spcPts val="0"/>
                        </a:spcAft>
                      </a:pPr>
                      <a:r>
                        <a:rPr lang="en-US" sz="1050" dirty="0">
                          <a:effectLst/>
                        </a:rPr>
                        <a:t>F</a:t>
                      </a:r>
                      <a:endParaRPr lang="en-US" sz="105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400" dirty="0">
                          <a:effectLst/>
                        </a:rPr>
                        <a:t>Base Year Recommended Fee </a:t>
                      </a:r>
                    </a:p>
                    <a:p>
                      <a:pPr marL="0" marR="0">
                        <a:lnSpc>
                          <a:spcPct val="115000"/>
                        </a:lnSpc>
                        <a:spcBef>
                          <a:spcPts val="0"/>
                        </a:spcBef>
                        <a:spcAft>
                          <a:spcPts val="0"/>
                        </a:spcAft>
                      </a:pPr>
                      <a:r>
                        <a:rPr lang="en-US" sz="1400" dirty="0">
                          <a:effectLst/>
                        </a:rPr>
                        <a:t>(2007) x  (E x A)</a:t>
                      </a:r>
                      <a:endParaRPr lang="en-US" sz="140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100" dirty="0">
                          <a:effectLst/>
                        </a:rPr>
                        <a:t> </a:t>
                      </a:r>
                      <a:endParaRPr lang="en-US" sz="1100" dirty="0">
                        <a:effectLst/>
                        <a:latin typeface="Verdana"/>
                        <a:ea typeface="Times New Roman"/>
                        <a:cs typeface="Times New Roman"/>
                      </a:endParaRPr>
                    </a:p>
                  </a:txBody>
                  <a:tcPr marL="59407" marR="59407" marT="0" marB="0" anchor="ctr"/>
                </a:tc>
                <a:tc>
                  <a:txBody>
                    <a:bodyPr/>
                    <a:lstStyle/>
                    <a:p>
                      <a:pPr marL="0" marR="0" algn="ctr">
                        <a:lnSpc>
                          <a:spcPct val="115000"/>
                        </a:lnSpc>
                        <a:spcBef>
                          <a:spcPts val="0"/>
                        </a:spcBef>
                        <a:spcAft>
                          <a:spcPts val="0"/>
                        </a:spcAft>
                      </a:pPr>
                      <a:r>
                        <a:rPr lang="en-US" sz="1400" dirty="0">
                          <a:effectLst/>
                        </a:rPr>
                        <a:t>$334.08</a:t>
                      </a:r>
                      <a:endParaRPr lang="en-US" sz="1400" dirty="0">
                        <a:effectLst/>
                        <a:latin typeface="Verdana"/>
                        <a:ea typeface="Times New Roman"/>
                        <a:cs typeface="Times New Roman"/>
                      </a:endParaRPr>
                    </a:p>
                  </a:txBody>
                  <a:tcPr marL="59407" marR="59407" marT="0" marB="0" anchor="ctr"/>
                </a:tc>
              </a:tr>
              <a:tr h="779556">
                <a:tc>
                  <a:txBody>
                    <a:bodyPr/>
                    <a:lstStyle/>
                    <a:p>
                      <a:pPr marL="0" marR="0">
                        <a:lnSpc>
                          <a:spcPct val="115000"/>
                        </a:lnSpc>
                        <a:spcBef>
                          <a:spcPts val="0"/>
                        </a:spcBef>
                        <a:spcAft>
                          <a:spcPts val="0"/>
                        </a:spcAft>
                      </a:pPr>
                      <a:r>
                        <a:rPr lang="en-US" sz="1050" dirty="0">
                          <a:effectLst/>
                        </a:rPr>
                        <a:t>H</a:t>
                      </a:r>
                      <a:endParaRPr lang="en-US" sz="105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400" dirty="0">
                          <a:effectLst/>
                        </a:rPr>
                        <a:t>Final Fee Recommendation for year </a:t>
                      </a:r>
                      <a:r>
                        <a:rPr lang="en-US" sz="1400" dirty="0" smtClean="0">
                          <a:effectLst/>
                        </a:rPr>
                        <a:t>2012 Trended by 7%</a:t>
                      </a:r>
                      <a:endParaRPr lang="en-US" sz="1400" dirty="0">
                        <a:effectLst/>
                      </a:endParaRPr>
                    </a:p>
                  </a:txBody>
                  <a:tcPr marL="59407" marR="59407" marT="0" marB="0" anchor="ctr"/>
                </a:tc>
                <a:tc>
                  <a:txBody>
                    <a:bodyPr/>
                    <a:lstStyle/>
                    <a:p>
                      <a:pPr marL="0" marR="0">
                        <a:lnSpc>
                          <a:spcPct val="115000"/>
                        </a:lnSpc>
                        <a:spcBef>
                          <a:spcPts val="0"/>
                        </a:spcBef>
                        <a:spcAft>
                          <a:spcPts val="0"/>
                        </a:spcAft>
                      </a:pPr>
                      <a:r>
                        <a:rPr lang="en-US" sz="1100" dirty="0">
                          <a:effectLst/>
                        </a:rPr>
                        <a:t>Calculated</a:t>
                      </a:r>
                      <a:endParaRPr lang="en-US" sz="1100" dirty="0">
                        <a:effectLst/>
                        <a:latin typeface="Verdana"/>
                        <a:ea typeface="Times New Roman"/>
                        <a:cs typeface="Times New Roman"/>
                      </a:endParaRPr>
                    </a:p>
                  </a:txBody>
                  <a:tcPr marL="59407" marR="59407" marT="0" marB="0" anchor="ctr"/>
                </a:tc>
                <a:tc>
                  <a:txBody>
                    <a:bodyPr/>
                    <a:lstStyle/>
                    <a:p>
                      <a:pPr marL="0" marR="0">
                        <a:lnSpc>
                          <a:spcPct val="115000"/>
                        </a:lnSpc>
                        <a:spcBef>
                          <a:spcPts val="0"/>
                        </a:spcBef>
                        <a:spcAft>
                          <a:spcPts val="0"/>
                        </a:spcAft>
                      </a:pPr>
                      <a:r>
                        <a:rPr lang="en-US" sz="1400" dirty="0">
                          <a:effectLst/>
                        </a:rPr>
                        <a:t>Fee 2007:  334.08</a:t>
                      </a:r>
                    </a:p>
                    <a:p>
                      <a:pPr marL="0" marR="0">
                        <a:lnSpc>
                          <a:spcPct val="115000"/>
                        </a:lnSpc>
                        <a:spcBef>
                          <a:spcPts val="0"/>
                        </a:spcBef>
                        <a:spcAft>
                          <a:spcPts val="0"/>
                        </a:spcAft>
                      </a:pPr>
                      <a:r>
                        <a:rPr lang="en-US" sz="1400" dirty="0" smtClean="0">
                          <a:effectLst/>
                        </a:rPr>
                        <a:t>…</a:t>
                      </a:r>
                      <a:endParaRPr lang="en-US" sz="1400" dirty="0">
                        <a:effectLst/>
                      </a:endParaRPr>
                    </a:p>
                    <a:p>
                      <a:pPr marL="0" marR="0">
                        <a:lnSpc>
                          <a:spcPct val="115000"/>
                        </a:lnSpc>
                        <a:spcBef>
                          <a:spcPts val="0"/>
                        </a:spcBef>
                        <a:spcAft>
                          <a:spcPts val="0"/>
                        </a:spcAft>
                      </a:pPr>
                      <a:r>
                        <a:rPr lang="en-US" sz="1400" dirty="0">
                          <a:effectLst/>
                        </a:rPr>
                        <a:t>Fee 2012:  468.57</a:t>
                      </a:r>
                      <a:endParaRPr lang="en-US" sz="1400" dirty="0">
                        <a:effectLst/>
                        <a:latin typeface="Verdana"/>
                        <a:ea typeface="Times New Roman"/>
                        <a:cs typeface="Times New Roman"/>
                      </a:endParaRPr>
                    </a:p>
                  </a:txBody>
                  <a:tcPr marL="59407" marR="59407" marT="0" marB="0"/>
                </a:tc>
              </a:tr>
            </a:tbl>
          </a:graphicData>
        </a:graphic>
      </p:graphicFrame>
      <p:sp>
        <p:nvSpPr>
          <p:cNvPr id="4" name="Date Placeholder 3"/>
          <p:cNvSpPr>
            <a:spLocks noGrp="1"/>
          </p:cNvSpPr>
          <p:nvPr>
            <p:ph type="dt" sz="half" idx="10"/>
          </p:nvPr>
        </p:nvSpPr>
        <p:spPr/>
        <p:txBody>
          <a:bodyPr/>
          <a:lstStyle/>
          <a:p>
            <a:fld id="{E59A2DAC-DDAA-4095-BBCB-5203F03F661F}" type="datetime4">
              <a:rPr lang="en-US" smtClean="0"/>
              <a:pPr/>
              <a:t>March 14, 2012</a:t>
            </a:fld>
            <a:endParaRPr lang="en-US" dirty="0"/>
          </a:p>
        </p:txBody>
      </p:sp>
    </p:spTree>
    <p:extLst>
      <p:ext uri="{BB962C8B-B14F-4D97-AF65-F5344CB8AC3E}">
        <p14:creationId xmlns:p14="http://schemas.microsoft.com/office/powerpoint/2010/main" val="321273780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Filling in the Data Holes</a:t>
            </a:r>
            <a:endParaRPr lang="en-US" dirty="0"/>
          </a:p>
        </p:txBody>
      </p:sp>
      <p:sp>
        <p:nvSpPr>
          <p:cNvPr id="3" name="Content Placeholder 2"/>
          <p:cNvSpPr>
            <a:spLocks noGrp="1"/>
          </p:cNvSpPr>
          <p:nvPr>
            <p:ph idx="1"/>
          </p:nvPr>
        </p:nvSpPr>
        <p:spPr/>
        <p:txBody>
          <a:bodyPr/>
          <a:lstStyle/>
          <a:p>
            <a:r>
              <a:rPr lang="en-US" sz="2200" dirty="0" smtClean="0"/>
              <a:t>Regression used to estimate the 80</a:t>
            </a:r>
            <a:r>
              <a:rPr lang="en-US" sz="2200" baseline="30000" dirty="0" smtClean="0"/>
              <a:t>th</a:t>
            </a:r>
            <a:r>
              <a:rPr lang="en-US" sz="2200" dirty="0" smtClean="0"/>
              <a:t> Percentile Billed Ratio for each HCPCS/CPT code and Area combination.</a:t>
            </a:r>
          </a:p>
          <a:p>
            <a:r>
              <a:rPr lang="en-US" sz="2200" dirty="0" smtClean="0"/>
              <a:t>Separate regression run for Hospital Outpatient and Physician</a:t>
            </a:r>
          </a:p>
          <a:p>
            <a:r>
              <a:rPr lang="en-US" sz="2200" dirty="0" smtClean="0"/>
              <a:t>Regression Formula:</a:t>
            </a:r>
          </a:p>
          <a:p>
            <a:pPr lvl="1">
              <a:buNone/>
            </a:pPr>
            <a:r>
              <a:rPr lang="en-US" sz="2200" dirty="0" smtClean="0"/>
              <a:t>  Billed Ratio = Intercept * (HCPCS/CPT Effect) * (Area Effect)</a:t>
            </a:r>
          </a:p>
          <a:p>
            <a:r>
              <a:rPr lang="en-US" sz="2200" dirty="0" smtClean="0"/>
              <a:t>Examples:</a:t>
            </a:r>
          </a:p>
          <a:p>
            <a:r>
              <a:rPr lang="en-US" sz="2200" dirty="0" smtClean="0"/>
              <a:t>Professional Chiropractic Manipulation in San Antonio Texas</a:t>
            </a:r>
          </a:p>
          <a:p>
            <a:pPr>
              <a:buNone/>
            </a:pPr>
            <a:r>
              <a:rPr lang="en-US" sz="2200" dirty="0" smtClean="0"/>
              <a:t>	Billed Ratio = 4.15 * 0.42 * 1.07 = 1.86</a:t>
            </a:r>
          </a:p>
          <a:p>
            <a:r>
              <a:rPr lang="en-US" sz="2200" dirty="0" smtClean="0"/>
              <a:t>Professional Hot/Cold Packs Therapy in San Antonio Texas</a:t>
            </a:r>
          </a:p>
          <a:p>
            <a:pPr>
              <a:buNone/>
            </a:pPr>
            <a:r>
              <a:rPr lang="en-US" sz="2200" dirty="0" smtClean="0"/>
              <a:t>	Billed Ratio = 4.15 * 1.52 * 1.07 = 6.77</a:t>
            </a:r>
          </a:p>
          <a:p>
            <a:pPr>
              <a:buNone/>
            </a:pPr>
            <a:endParaRPr lang="en-US" sz="2200"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we need to fill in holes</a:t>
            </a:r>
            <a:endParaRPr lang="en-US"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1604963"/>
            <a:ext cx="636270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37822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Credibility Blending</a:t>
            </a:r>
            <a:endParaRPr lang="en-US" dirty="0"/>
          </a:p>
        </p:txBody>
      </p:sp>
      <p:sp>
        <p:nvSpPr>
          <p:cNvPr id="3" name="Content Placeholder 2"/>
          <p:cNvSpPr>
            <a:spLocks noGrp="1"/>
          </p:cNvSpPr>
          <p:nvPr>
            <p:ph idx="1"/>
          </p:nvPr>
        </p:nvSpPr>
        <p:spPr/>
        <p:txBody>
          <a:bodyPr/>
          <a:lstStyle/>
          <a:p>
            <a:pPr marL="457200" indent="-457200"/>
            <a:r>
              <a:rPr lang="en-US" sz="2200" dirty="0" smtClean="0"/>
              <a:t>Credible data is not available for all HCPCS/CPT code and Area combinations</a:t>
            </a:r>
          </a:p>
          <a:p>
            <a:pPr marL="457200" indent="-457200"/>
            <a:r>
              <a:rPr lang="en-US" sz="2200" dirty="0" smtClean="0"/>
              <a:t>Straight line credibility</a:t>
            </a:r>
          </a:p>
          <a:p>
            <a:pPr marL="457200" indent="-457200"/>
            <a:endParaRPr lang="en-US" sz="2200" dirty="0"/>
          </a:p>
          <a:p>
            <a:pPr marL="457200" indent="-457200"/>
            <a:r>
              <a:rPr lang="en-US" sz="2200" dirty="0" smtClean="0"/>
              <a:t>Final Billed Ratio =</a:t>
            </a:r>
          </a:p>
          <a:p>
            <a:pPr marL="857250" lvl="1" indent="-457200">
              <a:buNone/>
            </a:pPr>
            <a:r>
              <a:rPr lang="en-US" dirty="0" smtClean="0"/>
              <a:t>	</a:t>
            </a:r>
            <a:r>
              <a:rPr lang="en-US" sz="2200" dirty="0" smtClean="0"/>
              <a:t>Z * (Raw Billed Ratio)  + (1 - Z) * (Regression Result)</a:t>
            </a:r>
          </a:p>
          <a:p>
            <a:pPr marL="457200" indent="-457200"/>
            <a:r>
              <a:rPr lang="en-US" sz="2200" dirty="0" smtClean="0"/>
              <a:t>Example:</a:t>
            </a:r>
          </a:p>
          <a:p>
            <a:pPr marL="857250" lvl="1" indent="-457200">
              <a:buNone/>
            </a:pPr>
            <a:r>
              <a:rPr lang="en-US" dirty="0" smtClean="0"/>
              <a:t>1</a:t>
            </a:r>
            <a:r>
              <a:rPr lang="en-US" smtClean="0"/>
              <a:t>00 </a:t>
            </a:r>
            <a:r>
              <a:rPr lang="en-US" dirty="0" smtClean="0"/>
              <a:t>service lines, resulting in Z = 0.333</a:t>
            </a:r>
          </a:p>
          <a:p>
            <a:pPr marL="857250" lvl="1" indent="-457200">
              <a:buNone/>
            </a:pPr>
            <a:r>
              <a:rPr lang="en-US" dirty="0" smtClean="0"/>
              <a:t>Final Billed Ratio = 0.333 * (Raw Billed Ratio) + 0.667 * (Regression Result)</a:t>
            </a:r>
          </a:p>
          <a:p>
            <a:pPr marL="857250" lvl="1" indent="-457200">
              <a:buNone/>
            </a:pPr>
            <a:endParaRPr lang="en-US" sz="2200" dirty="0"/>
          </a:p>
          <a:p>
            <a:pPr marL="857250" lvl="1" indent="-457200">
              <a:buNone/>
            </a:pPr>
            <a:endParaRPr lang="en-US"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graphicFrame>
        <p:nvGraphicFramePr>
          <p:cNvPr id="5" name="Table 4"/>
          <p:cNvGraphicFramePr>
            <a:graphicFrameLocks noGrp="1"/>
          </p:cNvGraphicFramePr>
          <p:nvPr/>
        </p:nvGraphicFramePr>
        <p:xfrm>
          <a:off x="4214647" y="2300890"/>
          <a:ext cx="4414347" cy="792480"/>
        </p:xfrm>
        <a:graphic>
          <a:graphicData uri="http://schemas.openxmlformats.org/drawingml/2006/table">
            <a:tbl>
              <a:tblPr firstRow="1" bandRow="1">
                <a:tableStyleId>{5C22544A-7EE6-4342-B048-85BDC9FD1C3A}</a:tableStyleId>
              </a:tblPr>
              <a:tblGrid>
                <a:gridCol w="2327916"/>
                <a:gridCol w="2086431"/>
              </a:tblGrid>
              <a:tr h="370840">
                <a:tc rowSpan="2">
                  <a:txBody>
                    <a:bodyPr/>
                    <a:lstStyle/>
                    <a:p>
                      <a:pPr algn="r"/>
                      <a:r>
                        <a:rPr lang="en-US" sz="2000" b="0" dirty="0" smtClean="0">
                          <a:solidFill>
                            <a:schemeClr val="tx1"/>
                          </a:solidFill>
                        </a:rPr>
                        <a:t>Z = Credibility</a:t>
                      </a:r>
                      <a:r>
                        <a:rPr lang="en-US" sz="2000" b="0" baseline="0" dirty="0" smtClean="0">
                          <a:solidFill>
                            <a:schemeClr val="tx1"/>
                          </a:solidFill>
                        </a:rPr>
                        <a:t> =</a:t>
                      </a:r>
                      <a:endParaRPr lang="en-US" sz="2000" b="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0" dirty="0" smtClean="0">
                          <a:solidFill>
                            <a:schemeClr val="tx1"/>
                          </a:solidFill>
                        </a:rPr>
                        <a:t>Observations</a:t>
                      </a:r>
                      <a:endParaRPr lang="en-US" sz="2000" b="0" dirty="0">
                        <a:solidFill>
                          <a:schemeClr val="tx1"/>
                        </a:solidFill>
                      </a:endParaRP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vMerge="1">
                  <a:txBody>
                    <a:bodyPr/>
                    <a:lstStyle/>
                    <a:p>
                      <a:endParaRPr lang="en-US" dirty="0"/>
                    </a:p>
                  </a:txBody>
                  <a:tcPr>
                    <a:noFill/>
                  </a:tcPr>
                </a:tc>
                <a:tc>
                  <a:txBody>
                    <a:bodyPr/>
                    <a:lstStyle/>
                    <a:p>
                      <a:pPr algn="ctr"/>
                      <a:r>
                        <a:rPr lang="en-US" sz="2000" b="0" dirty="0" smtClean="0">
                          <a:solidFill>
                            <a:schemeClr val="tx1"/>
                          </a:solidFill>
                        </a:rPr>
                        <a:t>300</a:t>
                      </a:r>
                      <a:endParaRPr lang="en-US" sz="2000" b="0" dirty="0">
                        <a:solidFill>
                          <a:schemeClr val="tx1"/>
                        </a:solidFill>
                      </a:endParaRPr>
                    </a:p>
                  </a:txBody>
                  <a:tcPr>
                    <a:lnL w="381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the Payment Rate</a:t>
            </a:r>
            <a:endParaRPr lang="en-US" dirty="0"/>
          </a:p>
        </p:txBody>
      </p:sp>
      <p:sp>
        <p:nvSpPr>
          <p:cNvPr id="3" name="Content Placeholder 2"/>
          <p:cNvSpPr>
            <a:spLocks noGrp="1"/>
          </p:cNvSpPr>
          <p:nvPr>
            <p:ph idx="1"/>
          </p:nvPr>
        </p:nvSpPr>
        <p:spPr/>
        <p:txBody>
          <a:bodyPr/>
          <a:lstStyle/>
          <a:p>
            <a:r>
              <a:rPr lang="en-US" dirty="0" smtClean="0"/>
              <a:t>Payment Rate = Billed Ratio * Medicare Reimbursement	</a:t>
            </a:r>
          </a:p>
          <a:p>
            <a:pPr lvl="1"/>
            <a:r>
              <a:rPr lang="en-US" dirty="0" smtClean="0"/>
              <a:t>Billed Ratio is the final credibility blended estimate of the 80</a:t>
            </a:r>
            <a:r>
              <a:rPr lang="en-US" baseline="30000" dirty="0" smtClean="0"/>
              <a:t>th</a:t>
            </a:r>
            <a:r>
              <a:rPr lang="en-US" dirty="0" smtClean="0"/>
              <a:t> percentile.</a:t>
            </a:r>
          </a:p>
          <a:p>
            <a:r>
              <a:rPr lang="en-US" dirty="0" smtClean="0"/>
              <a:t>Professional</a:t>
            </a:r>
          </a:p>
          <a:p>
            <a:pPr lvl="1"/>
            <a:r>
              <a:rPr lang="en-US" dirty="0" smtClean="0"/>
              <a:t>Facility / Non-Facility</a:t>
            </a:r>
          </a:p>
          <a:p>
            <a:pPr lvl="1"/>
            <a:r>
              <a:rPr lang="en-US" dirty="0" smtClean="0"/>
              <a:t>Technical (TC), Professional (26), and Global</a:t>
            </a:r>
          </a:p>
          <a:p>
            <a:pPr lvl="1"/>
            <a:r>
              <a:rPr lang="en-US" dirty="0" smtClean="0"/>
              <a:t>Anesthesia base units</a:t>
            </a:r>
          </a:p>
          <a:p>
            <a:pPr lvl="1"/>
            <a:r>
              <a:rPr lang="en-US" dirty="0" smtClean="0"/>
              <a:t>Bundled HCPCS</a:t>
            </a:r>
          </a:p>
          <a:p>
            <a:r>
              <a:rPr lang="en-US" dirty="0" smtClean="0"/>
              <a:t>Hospital Outpatient</a:t>
            </a:r>
          </a:p>
          <a:p>
            <a:pPr lvl="1"/>
            <a:r>
              <a:rPr lang="en-US" dirty="0" smtClean="0"/>
              <a:t>Bundled Revenue Codes</a:t>
            </a:r>
          </a:p>
          <a:p>
            <a:pPr lvl="1"/>
            <a:r>
              <a:rPr lang="en-US" dirty="0" smtClean="0"/>
              <a:t>Bundled HCPCS</a:t>
            </a:r>
            <a:endParaRPr lang="en-US"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 Fee Schedules</a:t>
            </a:r>
            <a:endParaRPr lang="en-US" dirty="0"/>
          </a:p>
        </p:txBody>
      </p:sp>
      <p:sp>
        <p:nvSpPr>
          <p:cNvPr id="3" name="Content Placeholder 2"/>
          <p:cNvSpPr>
            <a:spLocks noGrp="1"/>
          </p:cNvSpPr>
          <p:nvPr>
            <p:ph idx="1"/>
          </p:nvPr>
        </p:nvSpPr>
        <p:spPr>
          <a:xfrm>
            <a:off x="484188" y="1601788"/>
            <a:ext cx="8159750" cy="3819507"/>
          </a:xfrm>
        </p:spPr>
        <p:txBody>
          <a:bodyPr/>
          <a:lstStyle/>
          <a:p>
            <a:pPr>
              <a:buNone/>
            </a:pPr>
            <a:r>
              <a:rPr lang="en-US" sz="2200" dirty="0" smtClean="0"/>
              <a:t>Hospital Outpatient</a:t>
            </a:r>
          </a:p>
          <a:p>
            <a:r>
              <a:rPr lang="en-US" dirty="0" smtClean="0"/>
              <a:t>APC</a:t>
            </a:r>
          </a:p>
          <a:p>
            <a:r>
              <a:rPr lang="en-US" dirty="0" smtClean="0"/>
              <a:t>Lab</a:t>
            </a:r>
          </a:p>
          <a:p>
            <a:r>
              <a:rPr lang="en-US" dirty="0" smtClean="0"/>
              <a:t>DME</a:t>
            </a:r>
          </a:p>
          <a:p>
            <a:r>
              <a:rPr lang="en-US" dirty="0" smtClean="0"/>
              <a:t>RBRVS</a:t>
            </a:r>
          </a:p>
          <a:p>
            <a:r>
              <a:rPr lang="en-US" dirty="0" smtClean="0"/>
              <a:t>DME</a:t>
            </a:r>
          </a:p>
          <a:p>
            <a:r>
              <a:rPr lang="en-US" dirty="0" smtClean="0"/>
              <a:t>ASP (Drugs)</a:t>
            </a:r>
          </a:p>
          <a:p>
            <a:r>
              <a:rPr lang="en-US" dirty="0" smtClean="0"/>
              <a:t>Ambulance</a:t>
            </a:r>
          </a:p>
          <a:p>
            <a:endParaRPr lang="en-US"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UCR</a:t>
            </a:r>
            <a:br>
              <a:rPr lang="en-US" dirty="0" smtClean="0"/>
            </a:br>
            <a:r>
              <a:rPr lang="en-US" dirty="0" smtClean="0"/>
              <a:t>Bringing Healthcare Payment Methods to Casualty Insurance </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The Term UCR will be dropped </a:t>
            </a:r>
          </a:p>
          <a:p>
            <a:r>
              <a:rPr lang="en-US" dirty="0" smtClean="0"/>
              <a:t>RBRVS based (National Healthcare)</a:t>
            </a:r>
          </a:p>
          <a:p>
            <a:r>
              <a:rPr lang="en-US" dirty="0" smtClean="0"/>
              <a:t>Fixed Fees (Prospective Payments)</a:t>
            </a:r>
          </a:p>
          <a:p>
            <a:r>
              <a:rPr lang="en-US" dirty="0" smtClean="0"/>
              <a:t>National Rental Network Contracts (PPO)</a:t>
            </a:r>
          </a:p>
          <a:p>
            <a:r>
              <a:rPr lang="en-US" dirty="0" smtClean="0"/>
              <a:t>Bundled Payments</a:t>
            </a:r>
          </a:p>
          <a:p>
            <a:r>
              <a:rPr lang="en-US" dirty="0" smtClean="0"/>
              <a:t>Tiered  Provider Networks</a:t>
            </a:r>
          </a:p>
          <a:p>
            <a:r>
              <a:rPr lang="en-US" dirty="0" smtClean="0"/>
              <a:t>Published Fee Schedules</a:t>
            </a:r>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E59A2DAC-DDAA-4095-BBCB-5203F03F661F}" type="datetime4">
              <a:rPr lang="en-US" smtClean="0"/>
              <a:pPr/>
              <a:t>March 13, 2012</a:t>
            </a:fld>
            <a:endParaRPr lang="en-US" dirty="0"/>
          </a:p>
        </p:txBody>
      </p:sp>
    </p:spTree>
    <p:extLst>
      <p:ext uri="{BB962C8B-B14F-4D97-AF65-F5344CB8AC3E}">
        <p14:creationId xmlns:p14="http://schemas.microsoft.com/office/powerpoint/2010/main" val="353779715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611188"/>
            <a:ext cx="8159750" cy="562142"/>
          </a:xfrm>
        </p:spPr>
        <p:txBody>
          <a:bodyPr/>
          <a:lstStyle/>
          <a:p>
            <a:r>
              <a:rPr lang="en-US" dirty="0" smtClean="0"/>
              <a:t>Questions?</a:t>
            </a:r>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UCR – Definition and History</a:t>
            </a:r>
            <a:endParaRPr lang="en-US" dirty="0"/>
          </a:p>
        </p:txBody>
      </p:sp>
      <p:sp>
        <p:nvSpPr>
          <p:cNvPr id="3" name="Content Placeholder 2"/>
          <p:cNvSpPr>
            <a:spLocks noGrp="1"/>
          </p:cNvSpPr>
          <p:nvPr>
            <p:ph idx="1"/>
          </p:nvPr>
        </p:nvSpPr>
        <p:spPr>
          <a:xfrm>
            <a:off x="484188" y="1601788"/>
            <a:ext cx="8159750" cy="3600986"/>
          </a:xfrm>
        </p:spPr>
        <p:txBody>
          <a:bodyPr/>
          <a:lstStyle/>
          <a:p>
            <a:r>
              <a:rPr lang="en-US" dirty="0" smtClean="0"/>
              <a:t>Usual – Customary - Reasonable</a:t>
            </a:r>
          </a:p>
          <a:p>
            <a:r>
              <a:rPr lang="en-US" dirty="0" smtClean="0"/>
              <a:t>Not specifically defined in most states.</a:t>
            </a:r>
          </a:p>
          <a:p>
            <a:endParaRPr lang="en-US" dirty="0"/>
          </a:p>
          <a:p>
            <a:r>
              <a:rPr lang="en-US" dirty="0" smtClean="0"/>
              <a:t>Originated in Social Security Act of 1965.  Inserted to placate AMA.</a:t>
            </a:r>
          </a:p>
          <a:p>
            <a:r>
              <a:rPr lang="en-US" dirty="0" smtClean="0"/>
              <a:t>Based on Charge Data</a:t>
            </a:r>
          </a:p>
          <a:p>
            <a:r>
              <a:rPr lang="en-US" dirty="0" smtClean="0"/>
              <a:t>Commonly implemented as a percentile of charge levels for a specific fee in a geographic area within a specified time period.</a:t>
            </a:r>
          </a:p>
          <a:p>
            <a:r>
              <a:rPr lang="en-US" dirty="0" smtClean="0"/>
              <a:t>Litigation disputes typically attack Reasonable aspect of a fee or a payment.</a:t>
            </a:r>
            <a:endParaRPr lang="en-US"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Tree>
    <p:extLst>
      <p:ext uri="{BB962C8B-B14F-4D97-AF65-F5344CB8AC3E}">
        <p14:creationId xmlns:p14="http://schemas.microsoft.com/office/powerpoint/2010/main" val="243327230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611188"/>
            <a:ext cx="8159750" cy="923330"/>
          </a:xfrm>
        </p:spPr>
        <p:txBody>
          <a:bodyPr/>
          <a:lstStyle/>
          <a:p>
            <a:r>
              <a:rPr lang="en-US" dirty="0" smtClean="0"/>
              <a:t>Definition and History</a:t>
            </a:r>
            <a:br>
              <a:rPr lang="en-US" dirty="0" smtClean="0"/>
            </a:br>
            <a:r>
              <a:rPr lang="en-US" dirty="0" smtClean="0"/>
              <a:t>Why UCR</a:t>
            </a:r>
            <a:endParaRPr lang="en-US" dirty="0"/>
          </a:p>
        </p:txBody>
      </p:sp>
      <p:sp>
        <p:nvSpPr>
          <p:cNvPr id="3" name="Content Placeholder 2"/>
          <p:cNvSpPr>
            <a:spLocks noGrp="1"/>
          </p:cNvSpPr>
          <p:nvPr>
            <p:ph idx="1"/>
          </p:nvPr>
        </p:nvSpPr>
        <p:spPr>
          <a:xfrm>
            <a:off x="450321" y="2866143"/>
            <a:ext cx="8159750" cy="1631216"/>
          </a:xfrm>
        </p:spPr>
        <p:txBody>
          <a:bodyPr/>
          <a:lstStyle/>
          <a:p>
            <a:r>
              <a:rPr lang="en-US" dirty="0" smtClean="0"/>
              <a:t>A method of controlling and standardizing medical costs.  </a:t>
            </a:r>
          </a:p>
          <a:p>
            <a:r>
              <a:rPr lang="en-US" dirty="0" smtClean="0"/>
              <a:t>A method for deterring aggressive medical billing practices and fraud</a:t>
            </a:r>
          </a:p>
          <a:p>
            <a:r>
              <a:rPr lang="en-US" dirty="0" smtClean="0"/>
              <a:t>A method for catching medical billing errors</a:t>
            </a:r>
          </a:p>
          <a:p>
            <a:pPr marL="0" indent="0">
              <a:buNone/>
            </a:pPr>
            <a:endParaRPr lang="en-US"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Tree>
    <p:extLst>
      <p:ext uri="{BB962C8B-B14F-4D97-AF65-F5344CB8AC3E}">
        <p14:creationId xmlns:p14="http://schemas.microsoft.com/office/powerpoint/2010/main" val="24879419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611188"/>
            <a:ext cx="8159750" cy="461665"/>
          </a:xfrm>
        </p:spPr>
        <p:txBody>
          <a:bodyPr/>
          <a:lstStyle/>
          <a:p>
            <a:r>
              <a:rPr lang="en-US" dirty="0" smtClean="0"/>
              <a:t>UCR Definition and History</a:t>
            </a:r>
            <a:endParaRPr lang="en-US" dirty="0"/>
          </a:p>
        </p:txBody>
      </p:sp>
      <p:sp>
        <p:nvSpPr>
          <p:cNvPr id="3" name="Content Placeholder 2"/>
          <p:cNvSpPr>
            <a:spLocks noGrp="1"/>
          </p:cNvSpPr>
          <p:nvPr>
            <p:ph idx="1"/>
          </p:nvPr>
        </p:nvSpPr>
        <p:spPr>
          <a:xfrm>
            <a:off x="532314" y="1361157"/>
            <a:ext cx="8159750" cy="4789003"/>
          </a:xfrm>
        </p:spPr>
        <p:txBody>
          <a:bodyPr/>
          <a:lstStyle/>
          <a:p>
            <a:r>
              <a:rPr lang="en-US" dirty="0" smtClean="0"/>
              <a:t>Blue Shield Plans: </a:t>
            </a:r>
          </a:p>
          <a:p>
            <a:pPr lvl="1"/>
            <a:r>
              <a:rPr lang="en-US" dirty="0" smtClean="0"/>
              <a:t>Check current charge against charge for previous year’s  (usual) 75</a:t>
            </a:r>
            <a:r>
              <a:rPr lang="en-US" baseline="30000" dirty="0" smtClean="0"/>
              <a:t>th</a:t>
            </a:r>
            <a:r>
              <a:rPr lang="en-US" dirty="0" smtClean="0"/>
              <a:t> percentile in the area (customary), or justifiably higher because of a complicating factor (reasonable)</a:t>
            </a:r>
          </a:p>
          <a:p>
            <a:r>
              <a:rPr lang="en-US" dirty="0" smtClean="0"/>
              <a:t>Medicare </a:t>
            </a:r>
          </a:p>
          <a:p>
            <a:pPr lvl="1"/>
            <a:r>
              <a:rPr lang="en-US" dirty="0" smtClean="0"/>
              <a:t>Adopted UCR methods as part of the Social Security Act (Medicare – 1965)</a:t>
            </a:r>
          </a:p>
          <a:p>
            <a:pPr lvl="1"/>
            <a:r>
              <a:rPr lang="en-US" dirty="0" smtClean="0"/>
              <a:t>1990s, increasing fees became distorted and unsustainable, moved to Resource Based Relative Value system </a:t>
            </a:r>
          </a:p>
          <a:p>
            <a:r>
              <a:rPr lang="en-US" dirty="0" smtClean="0"/>
              <a:t>Complaints:  </a:t>
            </a:r>
          </a:p>
          <a:p>
            <a:pPr lvl="1"/>
            <a:r>
              <a:rPr lang="en-US" dirty="0" smtClean="0"/>
              <a:t>Providers – claim UCR payments are skewed in favor of insurers.</a:t>
            </a:r>
          </a:p>
          <a:p>
            <a:pPr lvl="1"/>
            <a:r>
              <a:rPr lang="en-US" dirty="0" smtClean="0"/>
              <a:t>Patients – complained about balanced billing</a:t>
            </a:r>
          </a:p>
          <a:p>
            <a:pPr marL="0" indent="0">
              <a:buNone/>
            </a:pPr>
            <a:endParaRPr lang="en-US"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Tree>
    <p:extLst>
      <p:ext uri="{BB962C8B-B14F-4D97-AF65-F5344CB8AC3E}">
        <p14:creationId xmlns:p14="http://schemas.microsoft.com/office/powerpoint/2010/main" val="8018905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283" y="575094"/>
            <a:ext cx="8159750" cy="923330"/>
          </a:xfrm>
        </p:spPr>
        <p:txBody>
          <a:bodyPr/>
          <a:lstStyle/>
          <a:p>
            <a:r>
              <a:rPr lang="en-US" dirty="0" smtClean="0"/>
              <a:t>Definition and History</a:t>
            </a:r>
            <a:br>
              <a:rPr lang="en-US" dirty="0" smtClean="0"/>
            </a:br>
            <a:r>
              <a:rPr lang="en-US" dirty="0" smtClean="0"/>
              <a:t>UCR Data Sources History</a:t>
            </a:r>
            <a:endParaRPr lang="en-US" dirty="0"/>
          </a:p>
        </p:txBody>
      </p:sp>
      <p:sp>
        <p:nvSpPr>
          <p:cNvPr id="3" name="Content Placeholder 2"/>
          <p:cNvSpPr>
            <a:spLocks noGrp="1"/>
          </p:cNvSpPr>
          <p:nvPr>
            <p:ph idx="1"/>
          </p:nvPr>
        </p:nvSpPr>
        <p:spPr>
          <a:xfrm>
            <a:off x="496219" y="1553663"/>
            <a:ext cx="3305760" cy="3527119"/>
          </a:xfrm>
        </p:spPr>
        <p:txBody>
          <a:bodyPr/>
          <a:lstStyle/>
          <a:p>
            <a:r>
              <a:rPr lang="en-US" dirty="0" smtClean="0"/>
              <a:t>1990s</a:t>
            </a:r>
          </a:p>
          <a:p>
            <a:pPr lvl="1"/>
            <a:r>
              <a:rPr lang="en-US" dirty="0" smtClean="0"/>
              <a:t>McGraw Hill</a:t>
            </a:r>
          </a:p>
          <a:p>
            <a:pPr lvl="1"/>
            <a:r>
              <a:rPr lang="en-US" dirty="0" smtClean="0"/>
              <a:t>HIAA / PCHS</a:t>
            </a:r>
          </a:p>
          <a:p>
            <a:pPr lvl="1"/>
            <a:r>
              <a:rPr lang="en-US" dirty="0" smtClean="0"/>
              <a:t>ADP</a:t>
            </a:r>
          </a:p>
          <a:p>
            <a:pPr lvl="1"/>
            <a:r>
              <a:rPr lang="en-US" dirty="0" err="1" smtClean="0"/>
              <a:t>Ingenix</a:t>
            </a:r>
            <a:endParaRPr lang="en-US" dirty="0" smtClean="0"/>
          </a:p>
          <a:p>
            <a:r>
              <a:rPr lang="en-US" dirty="0" smtClean="0"/>
              <a:t>2000s</a:t>
            </a:r>
          </a:p>
          <a:p>
            <a:pPr lvl="1"/>
            <a:r>
              <a:rPr lang="en-US" dirty="0" err="1" smtClean="0"/>
              <a:t>Ingenix</a:t>
            </a:r>
            <a:r>
              <a:rPr lang="en-US" dirty="0" smtClean="0"/>
              <a:t> </a:t>
            </a:r>
          </a:p>
          <a:p>
            <a:pPr lvl="1"/>
            <a:r>
              <a:rPr lang="en-US" dirty="0" smtClean="0"/>
              <a:t>ADP</a:t>
            </a:r>
          </a:p>
          <a:p>
            <a:endParaRPr lang="en-US"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
        <p:nvSpPr>
          <p:cNvPr id="5" name="Content Placeholder 2"/>
          <p:cNvSpPr txBox="1">
            <a:spLocks/>
          </p:cNvSpPr>
          <p:nvPr/>
        </p:nvSpPr>
        <p:spPr bwMode="auto">
          <a:xfrm>
            <a:off x="4895766" y="1706063"/>
            <a:ext cx="3305760" cy="361329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287338" indent="-287338" algn="l" rtl="0" fontAlgn="base">
              <a:lnSpc>
                <a:spcPct val="110000"/>
              </a:lnSpc>
              <a:spcBef>
                <a:spcPct val="30000"/>
              </a:spcBef>
              <a:spcAft>
                <a:spcPct val="0"/>
              </a:spcAft>
              <a:buFont typeface="Wingdings" pitchFamily="2" charset="2"/>
              <a:buChar char="§"/>
              <a:defRPr sz="2000">
                <a:solidFill>
                  <a:srgbClr val="23446D"/>
                </a:solidFill>
                <a:latin typeface="+mn-lt"/>
                <a:ea typeface="+mn-ea"/>
                <a:cs typeface="+mn-cs"/>
              </a:defRPr>
            </a:lvl1pPr>
            <a:lvl2pPr marL="687388" indent="-285750" algn="l" rtl="0" fontAlgn="base">
              <a:lnSpc>
                <a:spcPct val="110000"/>
              </a:lnSpc>
              <a:spcBef>
                <a:spcPct val="30000"/>
              </a:spcBef>
              <a:spcAft>
                <a:spcPct val="0"/>
              </a:spcAft>
              <a:buSzPct val="90000"/>
              <a:buFont typeface="Times" charset="0"/>
              <a:buChar char="–"/>
              <a:defRPr>
                <a:solidFill>
                  <a:srgbClr val="23446D"/>
                </a:solidFill>
                <a:latin typeface="+mn-lt"/>
              </a:defRPr>
            </a:lvl2pPr>
            <a:lvl3pPr marL="1079500" indent="-277813" algn="l" rtl="0" fontAlgn="base">
              <a:lnSpc>
                <a:spcPct val="110000"/>
              </a:lnSpc>
              <a:spcBef>
                <a:spcPct val="30000"/>
              </a:spcBef>
              <a:spcAft>
                <a:spcPct val="0"/>
              </a:spcAft>
              <a:buChar char="•"/>
              <a:defRPr sz="1600">
                <a:solidFill>
                  <a:srgbClr val="23446D"/>
                </a:solidFill>
                <a:latin typeface="+mn-lt"/>
              </a:defRPr>
            </a:lvl3pPr>
            <a:lvl4pPr marL="1481138" indent="-287338" algn="l" rtl="0" fontAlgn="base">
              <a:lnSpc>
                <a:spcPct val="110000"/>
              </a:lnSpc>
              <a:spcBef>
                <a:spcPct val="30000"/>
              </a:spcBef>
              <a:spcAft>
                <a:spcPct val="0"/>
              </a:spcAft>
              <a:buChar char="–"/>
              <a:defRPr sz="1400">
                <a:solidFill>
                  <a:srgbClr val="23446D"/>
                </a:solidFill>
                <a:latin typeface="+mn-lt"/>
              </a:defRPr>
            </a:lvl4pPr>
            <a:lvl5pPr marL="1873250" indent="-277813" algn="l" rtl="0" fontAlgn="base">
              <a:lnSpc>
                <a:spcPct val="110000"/>
              </a:lnSpc>
              <a:spcBef>
                <a:spcPct val="30000"/>
              </a:spcBef>
              <a:spcAft>
                <a:spcPct val="0"/>
              </a:spcAft>
              <a:buChar char="»"/>
              <a:defRPr sz="1200">
                <a:solidFill>
                  <a:srgbClr val="23446D"/>
                </a:solidFill>
                <a:latin typeface="+mn-lt"/>
              </a:defRPr>
            </a:lvl5pPr>
            <a:lvl6pPr marL="2330450" indent="-277813" algn="l" rtl="0" fontAlgn="base">
              <a:lnSpc>
                <a:spcPct val="110000"/>
              </a:lnSpc>
              <a:spcBef>
                <a:spcPct val="30000"/>
              </a:spcBef>
              <a:spcAft>
                <a:spcPct val="0"/>
              </a:spcAft>
              <a:buChar char="»"/>
              <a:defRPr sz="1200">
                <a:solidFill>
                  <a:srgbClr val="23446D"/>
                </a:solidFill>
                <a:latin typeface="+mn-lt"/>
              </a:defRPr>
            </a:lvl6pPr>
            <a:lvl7pPr marL="2787650" indent="-277813" algn="l" rtl="0" fontAlgn="base">
              <a:lnSpc>
                <a:spcPct val="110000"/>
              </a:lnSpc>
              <a:spcBef>
                <a:spcPct val="30000"/>
              </a:spcBef>
              <a:spcAft>
                <a:spcPct val="0"/>
              </a:spcAft>
              <a:buChar char="»"/>
              <a:defRPr sz="1200">
                <a:solidFill>
                  <a:srgbClr val="23446D"/>
                </a:solidFill>
                <a:latin typeface="+mn-lt"/>
              </a:defRPr>
            </a:lvl7pPr>
            <a:lvl8pPr marL="3244850" indent="-277813" algn="l" rtl="0" fontAlgn="base">
              <a:lnSpc>
                <a:spcPct val="110000"/>
              </a:lnSpc>
              <a:spcBef>
                <a:spcPct val="30000"/>
              </a:spcBef>
              <a:spcAft>
                <a:spcPct val="0"/>
              </a:spcAft>
              <a:buChar char="»"/>
              <a:defRPr sz="1200">
                <a:solidFill>
                  <a:srgbClr val="23446D"/>
                </a:solidFill>
                <a:latin typeface="+mn-lt"/>
              </a:defRPr>
            </a:lvl8pPr>
            <a:lvl9pPr marL="3702050" indent="-277813" algn="l" rtl="0" fontAlgn="base">
              <a:lnSpc>
                <a:spcPct val="110000"/>
              </a:lnSpc>
              <a:spcBef>
                <a:spcPct val="30000"/>
              </a:spcBef>
              <a:spcAft>
                <a:spcPct val="0"/>
              </a:spcAft>
              <a:buChar char="»"/>
              <a:defRPr sz="1200">
                <a:solidFill>
                  <a:srgbClr val="23446D"/>
                </a:solidFill>
                <a:latin typeface="+mn-lt"/>
              </a:defRPr>
            </a:lvl9pPr>
          </a:lstStyle>
          <a:p>
            <a:r>
              <a:rPr lang="en-US" dirty="0" smtClean="0"/>
              <a:t>2009:  The End of </a:t>
            </a:r>
            <a:r>
              <a:rPr lang="en-US" dirty="0" err="1" smtClean="0"/>
              <a:t>Ingenix</a:t>
            </a:r>
            <a:endParaRPr lang="en-US" dirty="0" smtClean="0"/>
          </a:p>
          <a:p>
            <a:endParaRPr lang="en-US" dirty="0" smtClean="0"/>
          </a:p>
          <a:p>
            <a:r>
              <a:rPr lang="en-US" dirty="0" smtClean="0"/>
              <a:t>2010s</a:t>
            </a:r>
          </a:p>
          <a:p>
            <a:pPr lvl="1"/>
            <a:r>
              <a:rPr lang="en-US" dirty="0" smtClean="0"/>
              <a:t>FAIR Health</a:t>
            </a:r>
          </a:p>
          <a:p>
            <a:pPr lvl="1"/>
            <a:r>
              <a:rPr lang="en-US" dirty="0" smtClean="0"/>
              <a:t>Medicare based</a:t>
            </a:r>
          </a:p>
          <a:p>
            <a:pPr lvl="1"/>
            <a:r>
              <a:rPr lang="en-US" dirty="0" smtClean="0"/>
              <a:t>Proprietary</a:t>
            </a:r>
          </a:p>
          <a:p>
            <a:pPr lvl="1"/>
            <a:r>
              <a:rPr lang="en-US" dirty="0"/>
              <a:t>?</a:t>
            </a:r>
            <a:endParaRPr lang="en-US" dirty="0" smtClean="0"/>
          </a:p>
          <a:p>
            <a:pPr marL="0" indent="0">
              <a:buFont typeface="Wingdings" pitchFamily="2" charset="2"/>
              <a:buNone/>
            </a:pPr>
            <a:r>
              <a:rPr lang="en-US" dirty="0" smtClean="0"/>
              <a:t>	</a:t>
            </a:r>
          </a:p>
          <a:p>
            <a:endParaRPr lang="en-US" dirty="0"/>
          </a:p>
        </p:txBody>
      </p:sp>
    </p:spTree>
    <p:extLst>
      <p:ext uri="{BB962C8B-B14F-4D97-AF65-F5344CB8AC3E}">
        <p14:creationId xmlns:p14="http://schemas.microsoft.com/office/powerpoint/2010/main" val="13510324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611188"/>
            <a:ext cx="8159750" cy="923330"/>
          </a:xfrm>
        </p:spPr>
        <p:txBody>
          <a:bodyPr/>
          <a:lstStyle/>
          <a:p>
            <a:r>
              <a:rPr lang="en-US" dirty="0" smtClean="0"/>
              <a:t>The End of </a:t>
            </a:r>
            <a:r>
              <a:rPr lang="en-US" dirty="0" err="1" smtClean="0"/>
              <a:t>Ingenix</a:t>
            </a:r>
            <a:r>
              <a:rPr lang="en-US" dirty="0" smtClean="0"/>
              <a:t/>
            </a:r>
            <a:br>
              <a:rPr lang="en-US" dirty="0" smtClean="0"/>
            </a:br>
            <a:r>
              <a:rPr lang="en-US" dirty="0" smtClean="0"/>
              <a:t>What </a:t>
            </a:r>
            <a:r>
              <a:rPr lang="en-US" dirty="0" smtClean="0"/>
              <a:t>Happened</a:t>
            </a:r>
            <a:endParaRPr lang="en-US" dirty="0"/>
          </a:p>
        </p:txBody>
      </p:sp>
      <p:sp>
        <p:nvSpPr>
          <p:cNvPr id="3" name="Content Placeholder 2"/>
          <p:cNvSpPr>
            <a:spLocks noGrp="1"/>
          </p:cNvSpPr>
          <p:nvPr>
            <p:ph idx="1"/>
          </p:nvPr>
        </p:nvSpPr>
        <p:spPr>
          <a:xfrm>
            <a:off x="485674" y="2515891"/>
            <a:ext cx="8159750" cy="2416760"/>
          </a:xfrm>
        </p:spPr>
        <p:txBody>
          <a:bodyPr/>
          <a:lstStyle/>
          <a:p>
            <a:r>
              <a:rPr lang="en-US" dirty="0"/>
              <a:t>On Oct 27, 2009, New York Attorney General Cuomo </a:t>
            </a:r>
            <a:r>
              <a:rPr lang="en-US" dirty="0" smtClean="0"/>
              <a:t>announced 'nationwide </a:t>
            </a:r>
            <a:r>
              <a:rPr lang="en-US" dirty="0"/>
              <a:t>reform of the consumer reimbursement system for out-of-network health care charges'. </a:t>
            </a:r>
            <a:endParaRPr lang="en-US" dirty="0" smtClean="0"/>
          </a:p>
          <a:p>
            <a:r>
              <a:rPr lang="en-US" dirty="0" smtClean="0"/>
              <a:t>This </a:t>
            </a:r>
            <a:r>
              <a:rPr lang="en-US" dirty="0"/>
              <a:t>action found that the </a:t>
            </a:r>
            <a:r>
              <a:rPr lang="en-US" dirty="0" err="1"/>
              <a:t>Ingenix</a:t>
            </a:r>
            <a:r>
              <a:rPr lang="en-US" dirty="0"/>
              <a:t> MDR databases, commonly used to reimburse out-of-network physicians and hospitals, was systematically flawed. </a:t>
            </a:r>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Tree>
    <p:extLst>
      <p:ext uri="{BB962C8B-B14F-4D97-AF65-F5344CB8AC3E}">
        <p14:creationId xmlns:p14="http://schemas.microsoft.com/office/powerpoint/2010/main" val="184087344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a:t>
            </a:r>
            <a:endParaRPr lang="en-US" dirty="0"/>
          </a:p>
        </p:txBody>
      </p:sp>
      <p:sp>
        <p:nvSpPr>
          <p:cNvPr id="3" name="Content Placeholder 2"/>
          <p:cNvSpPr>
            <a:spLocks noGrp="1"/>
          </p:cNvSpPr>
          <p:nvPr>
            <p:ph idx="1"/>
          </p:nvPr>
        </p:nvSpPr>
        <p:spPr>
          <a:xfrm>
            <a:off x="495477" y="1646944"/>
            <a:ext cx="8159750" cy="3847207"/>
          </a:xfrm>
        </p:spPr>
        <p:txBody>
          <a:bodyPr/>
          <a:lstStyle/>
          <a:p>
            <a:pPr marL="457200" indent="-457200">
              <a:buFont typeface="+mj-lt"/>
              <a:buAutoNum type="arabicPeriod"/>
            </a:pPr>
            <a:r>
              <a:rPr lang="en-US" dirty="0" err="1" smtClean="0"/>
              <a:t>Ingenix</a:t>
            </a:r>
            <a:r>
              <a:rPr lang="en-US" dirty="0" smtClean="0"/>
              <a:t> </a:t>
            </a:r>
            <a:r>
              <a:rPr lang="en-US" dirty="0"/>
              <a:t>is owned by United </a:t>
            </a:r>
            <a:r>
              <a:rPr lang="en-US" dirty="0" smtClean="0"/>
              <a:t>Healthcare; the </a:t>
            </a:r>
            <a:r>
              <a:rPr lang="en-US" dirty="0"/>
              <a:t>same insurance customers that </a:t>
            </a:r>
            <a:r>
              <a:rPr lang="en-US" dirty="0" smtClean="0"/>
              <a:t>used </a:t>
            </a:r>
            <a:r>
              <a:rPr lang="en-US" dirty="0"/>
              <a:t>the </a:t>
            </a:r>
            <a:r>
              <a:rPr lang="en-US" dirty="0" smtClean="0"/>
              <a:t>data, which created a conflict of interest and incentive </a:t>
            </a:r>
            <a:r>
              <a:rPr lang="en-US" dirty="0"/>
              <a:t>to skew the supplied data. </a:t>
            </a:r>
            <a:endParaRPr lang="en-US" dirty="0" smtClean="0"/>
          </a:p>
          <a:p>
            <a:pPr marL="457200" indent="-457200">
              <a:buFont typeface="+mj-lt"/>
              <a:buAutoNum type="arabicPeriod"/>
            </a:pPr>
            <a:r>
              <a:rPr lang="en-US" dirty="0" err="1" smtClean="0"/>
              <a:t>Ingenix</a:t>
            </a:r>
            <a:r>
              <a:rPr lang="en-US" dirty="0" smtClean="0"/>
              <a:t> UCR </a:t>
            </a:r>
            <a:r>
              <a:rPr lang="en-US" dirty="0"/>
              <a:t>methodology was proprietary and inaccessible</a:t>
            </a:r>
            <a:r>
              <a:rPr lang="en-US" dirty="0" smtClean="0"/>
              <a:t>.</a:t>
            </a:r>
          </a:p>
          <a:p>
            <a:pPr marL="457200" indent="-457200">
              <a:buFont typeface="+mj-lt"/>
              <a:buAutoNum type="arabicPeriod"/>
            </a:pPr>
            <a:r>
              <a:rPr lang="en-US" dirty="0" smtClean="0"/>
              <a:t>Attorney General Cuomo's </a:t>
            </a:r>
            <a:r>
              <a:rPr lang="en-US" dirty="0"/>
              <a:t>findings led to several lawsuits which became combined in a class action in New York under ERISA, RICO and NY contract and deceptive practices law.</a:t>
            </a:r>
          </a:p>
          <a:p>
            <a:pPr marL="457200" indent="-457200">
              <a:buFont typeface="+mj-lt"/>
              <a:buAutoNum type="arabicPeriod"/>
            </a:pPr>
            <a:endParaRPr lang="en-US" dirty="0"/>
          </a:p>
          <a:p>
            <a:endParaRPr lang="en-US" dirty="0"/>
          </a:p>
          <a:p>
            <a:endParaRPr lang="en-US"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Tree>
    <p:extLst>
      <p:ext uri="{BB962C8B-B14F-4D97-AF65-F5344CB8AC3E}">
        <p14:creationId xmlns:p14="http://schemas.microsoft.com/office/powerpoint/2010/main" val="25337419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Payment Method Options</a:t>
            </a:r>
            <a:endParaRPr lang="en-US" dirty="0"/>
          </a:p>
        </p:txBody>
      </p:sp>
      <p:sp>
        <p:nvSpPr>
          <p:cNvPr id="3" name="Content Placeholder 2"/>
          <p:cNvSpPr>
            <a:spLocks noGrp="1"/>
          </p:cNvSpPr>
          <p:nvPr>
            <p:ph idx="1"/>
          </p:nvPr>
        </p:nvSpPr>
        <p:spPr>
          <a:xfrm>
            <a:off x="484188" y="1601788"/>
            <a:ext cx="8159750" cy="1107996"/>
          </a:xfrm>
        </p:spPr>
        <p:txBody>
          <a:bodyPr/>
          <a:lstStyle/>
          <a:p>
            <a:r>
              <a:rPr lang="en-US" dirty="0" smtClean="0"/>
              <a:t>Government Mandated: (Medicare, Medicaid, Worker’s Comp), Personal Injury Protection (PIP)</a:t>
            </a:r>
          </a:p>
          <a:p>
            <a:r>
              <a:rPr lang="en-US" dirty="0" smtClean="0"/>
              <a:t>Contracted:  (PPO, HMO, other provider agreements)</a:t>
            </a:r>
            <a:endParaRPr lang="en-US" dirty="0"/>
          </a:p>
        </p:txBody>
      </p:sp>
      <p:sp>
        <p:nvSpPr>
          <p:cNvPr id="4" name="Date Placeholder 3"/>
          <p:cNvSpPr>
            <a:spLocks noGrp="1"/>
          </p:cNvSpPr>
          <p:nvPr>
            <p:ph type="dt" sz="half" idx="10"/>
          </p:nvPr>
        </p:nvSpPr>
        <p:spPr/>
        <p:txBody>
          <a:bodyPr/>
          <a:lstStyle/>
          <a:p>
            <a:fld id="{147E6954-F438-481C-B41D-77CACA4EEB96}" type="datetime4">
              <a:rPr lang="en-US" smtClean="0"/>
              <a:pPr/>
              <a:t>March 13, 2012</a:t>
            </a:fld>
            <a:endParaRPr lang="en-US" dirty="0"/>
          </a:p>
        </p:txBody>
      </p:sp>
    </p:spTree>
    <p:extLst>
      <p:ext uri="{BB962C8B-B14F-4D97-AF65-F5344CB8AC3E}">
        <p14:creationId xmlns:p14="http://schemas.microsoft.com/office/powerpoint/2010/main" val="869484169"/>
      </p:ext>
    </p:extLst>
  </p:cSld>
  <p:clrMapOvr>
    <a:masterClrMapping/>
  </p:clrMapOvr>
  <p:transition spd="med"/>
</p:sld>
</file>

<file path=ppt/theme/theme1.xml><?xml version="1.0" encoding="utf-8"?>
<a:theme xmlns:a="http://schemas.openxmlformats.org/drawingml/2006/main" name="3_Title with Photo">
  <a:themeElements>
    <a:clrScheme name="3_Title with Photo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fontScheme name="3_Title with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lnDef>
  </a:objectDefaults>
  <a:extraClrSchemeLst>
    <a:extraClrScheme>
      <a:clrScheme name="3_Title with Photo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itle with photo">
  <a:themeElements>
    <a:clrScheme name="2_Title with photo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fontScheme name="2_Title with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lnDef>
  </a:objectDefaults>
  <a:extraClrSchemeLst>
    <a:extraClrScheme>
      <a:clrScheme name="2_Title with photo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tle with photo">
  <a:themeElements>
    <a:clrScheme name="1_Title with photo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fontScheme name="1_Title with pho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lnDef>
  </a:objectDefaults>
  <a:extraClrSchemeLst>
    <a:extraClrScheme>
      <a:clrScheme name="1_Title with photo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with graphic">
  <a:themeElements>
    <a:clrScheme name="1_Title with graphic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fontScheme name="1_Title with graph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lnDef>
  </a:objectDefaults>
  <a:extraClrSchemeLst>
    <a:extraClrScheme>
      <a:clrScheme name="1_Title with graphic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itle with graphic">
  <a:themeElements>
    <a:clrScheme name="2_Title with graphic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fontScheme name="2_Title with graph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lnDef>
  </a:objectDefaults>
  <a:extraClrSchemeLst>
    <a:extraClrScheme>
      <a:clrScheme name="2_Title with graphic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ivider Slide">
  <a:themeElements>
    <a:clrScheme name="Divider Slide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charset="0"/>
          </a:defRPr>
        </a:defPPr>
      </a:lstStyle>
    </a:lnDef>
  </a:objectDefaults>
  <a:extraClrSchemeLst>
    <a:extraClrScheme>
      <a:clrScheme name="Divider Slide 1">
        <a:dk1>
          <a:srgbClr val="000000"/>
        </a:dk1>
        <a:lt1>
          <a:srgbClr val="FEFEFE"/>
        </a:lt1>
        <a:dk2>
          <a:srgbClr val="004877"/>
        </a:dk2>
        <a:lt2>
          <a:srgbClr val="F29728"/>
        </a:lt2>
        <a:accent1>
          <a:srgbClr val="8BC876"/>
        </a:accent1>
        <a:accent2>
          <a:srgbClr val="DAC34E"/>
        </a:accent2>
        <a:accent3>
          <a:srgbClr val="AAB1BD"/>
        </a:accent3>
        <a:accent4>
          <a:srgbClr val="D9D9D9"/>
        </a:accent4>
        <a:accent5>
          <a:srgbClr val="C4E0BD"/>
        </a:accent5>
        <a:accent6>
          <a:srgbClr val="C5B046"/>
        </a:accent6>
        <a:hlink>
          <a:srgbClr val="7DA7CB"/>
        </a:hlink>
        <a:folHlink>
          <a:srgbClr val="867873"/>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FEFE"/>
    </a:lt1>
    <a:dk2>
      <a:srgbClr val="004877"/>
    </a:dk2>
    <a:lt2>
      <a:srgbClr val="E79633"/>
    </a:lt2>
    <a:accent1>
      <a:srgbClr val="A8D598"/>
    </a:accent1>
    <a:accent2>
      <a:srgbClr val="CBB95C"/>
    </a:accent2>
    <a:accent3>
      <a:srgbClr val="AAB1BD"/>
    </a:accent3>
    <a:accent4>
      <a:srgbClr val="D9D9D9"/>
    </a:accent4>
    <a:accent5>
      <a:srgbClr val="D1E7CA"/>
    </a:accent5>
    <a:accent6>
      <a:srgbClr val="B8A753"/>
    </a:accent6>
    <a:hlink>
      <a:srgbClr val="7DA7CB"/>
    </a:hlink>
    <a:folHlink>
      <a:srgbClr val="867873"/>
    </a:folHlink>
  </a:clrScheme>
</a:themeOverride>
</file>

<file path=docProps/app.xml><?xml version="1.0" encoding="utf-8"?>
<Properties xmlns="http://schemas.openxmlformats.org/officeDocument/2006/extended-properties" xmlns:vt="http://schemas.openxmlformats.org/officeDocument/2006/docPropsVTypes">
  <Template>Macintosh HD:Users:kurtjone:Desktop:white.pot</Template>
  <TotalTime>42980</TotalTime>
  <Words>1285</Words>
  <Application>Microsoft Office PowerPoint</Application>
  <PresentationFormat>On-screen Show (4:3)</PresentationFormat>
  <Paragraphs>367</Paragraphs>
  <Slides>27</Slides>
  <Notes>11</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3_Title with Photo</vt:lpstr>
      <vt:lpstr>2_Title with photo</vt:lpstr>
      <vt:lpstr>1_Title with photo</vt:lpstr>
      <vt:lpstr>1_Title with graphic</vt:lpstr>
      <vt:lpstr>2_Title with graphic</vt:lpstr>
      <vt:lpstr>Custom Design</vt:lpstr>
      <vt:lpstr>Divider Slide</vt:lpstr>
      <vt:lpstr>Emerging Trends in Auto Related Medical Claims Payments  Or  UCR After Ingenix</vt:lpstr>
      <vt:lpstr>Agenda and Session Aims</vt:lpstr>
      <vt:lpstr>UCR – Definition and History</vt:lpstr>
      <vt:lpstr>Definition and History Why UCR</vt:lpstr>
      <vt:lpstr>UCR Definition and History</vt:lpstr>
      <vt:lpstr>Definition and History UCR Data Sources History</vt:lpstr>
      <vt:lpstr>The End of Ingenix What Happened</vt:lpstr>
      <vt:lpstr>Key Findings</vt:lpstr>
      <vt:lpstr>Other Payment Method Options</vt:lpstr>
      <vt:lpstr>Side Note:  </vt:lpstr>
      <vt:lpstr>Enter FAIR Health</vt:lpstr>
      <vt:lpstr>UCR Methodologies</vt:lpstr>
      <vt:lpstr>Determining Usual, Customary, and Reasonable</vt:lpstr>
      <vt:lpstr>Key Components of UCR</vt:lpstr>
      <vt:lpstr>Hospital Billed Charge Levels</vt:lpstr>
      <vt:lpstr>Data Source –  Medicare 5% Sample</vt:lpstr>
      <vt:lpstr>Medicare Payment Areas Sample - Texas</vt:lpstr>
      <vt:lpstr>Determining the relationship between Medicare Fees and Billed Charges</vt:lpstr>
      <vt:lpstr>Methodology – Calculating the Raw 80th Percentile Billed Ratio</vt:lpstr>
      <vt:lpstr>Example</vt:lpstr>
      <vt:lpstr>Filling in the Data Holes</vt:lpstr>
      <vt:lpstr>Why we need to fill in holes</vt:lpstr>
      <vt:lpstr>Credibility Blending</vt:lpstr>
      <vt:lpstr>Developing the Payment Rate</vt:lpstr>
      <vt:lpstr>Medicare Fee Schedules</vt:lpstr>
      <vt:lpstr>The Future of UCR Bringing Healthcare Payment Methods to Casualty Insurance </vt:lpstr>
      <vt:lpstr>Questions?</vt:lpstr>
    </vt:vector>
  </TitlesOfParts>
  <Company>Kendall Ross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Friesen</dc:creator>
  <cp:lastModifiedBy>David Williams</cp:lastModifiedBy>
  <cp:revision>278</cp:revision>
  <cp:lastPrinted>2012-02-16T20:20:18Z</cp:lastPrinted>
  <dcterms:created xsi:type="dcterms:W3CDTF">2005-03-03T21:38:49Z</dcterms:created>
  <dcterms:modified xsi:type="dcterms:W3CDTF">2012-03-14T21:46:10Z</dcterms:modified>
</cp:coreProperties>
</file>