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 id="2147483707" r:id="rId2"/>
    <p:sldMasterId id="2147483715" r:id="rId3"/>
    <p:sldMasterId id="2147483971" r:id="rId4"/>
  </p:sldMasterIdLst>
  <p:notesMasterIdLst>
    <p:notesMasterId r:id="rId51"/>
  </p:notesMasterIdLst>
  <p:handoutMasterIdLst>
    <p:handoutMasterId r:id="rId52"/>
  </p:handoutMasterIdLst>
  <p:sldIdLst>
    <p:sldId id="256" r:id="rId5"/>
    <p:sldId id="267" r:id="rId6"/>
    <p:sldId id="329" r:id="rId7"/>
    <p:sldId id="289" r:id="rId8"/>
    <p:sldId id="303" r:id="rId9"/>
    <p:sldId id="257" r:id="rId10"/>
    <p:sldId id="258" r:id="rId11"/>
    <p:sldId id="330" r:id="rId12"/>
    <p:sldId id="311" r:id="rId13"/>
    <p:sldId id="269" r:id="rId14"/>
    <p:sldId id="332" r:id="rId15"/>
    <p:sldId id="333" r:id="rId16"/>
    <p:sldId id="341" r:id="rId17"/>
    <p:sldId id="334" r:id="rId18"/>
    <p:sldId id="272" r:id="rId19"/>
    <p:sldId id="276" r:id="rId20"/>
    <p:sldId id="335" r:id="rId21"/>
    <p:sldId id="279" r:id="rId22"/>
    <p:sldId id="336" r:id="rId23"/>
    <p:sldId id="281" r:id="rId24"/>
    <p:sldId id="340" r:id="rId25"/>
    <p:sldId id="315" r:id="rId26"/>
    <p:sldId id="313" r:id="rId27"/>
    <p:sldId id="285" r:id="rId28"/>
    <p:sldId id="309" r:id="rId29"/>
    <p:sldId id="328" r:id="rId30"/>
    <p:sldId id="301" r:id="rId31"/>
    <p:sldId id="304" r:id="rId32"/>
    <p:sldId id="337" r:id="rId33"/>
    <p:sldId id="302" r:id="rId34"/>
    <p:sldId id="305" r:id="rId35"/>
    <p:sldId id="306" r:id="rId36"/>
    <p:sldId id="307" r:id="rId37"/>
    <p:sldId id="318" r:id="rId38"/>
    <p:sldId id="308" r:id="rId39"/>
    <p:sldId id="319" r:id="rId40"/>
    <p:sldId id="320" r:id="rId41"/>
    <p:sldId id="338" r:id="rId42"/>
    <p:sldId id="293" r:id="rId43"/>
    <p:sldId id="292" r:id="rId44"/>
    <p:sldId id="291" r:id="rId45"/>
    <p:sldId id="296" r:id="rId46"/>
    <p:sldId id="297" r:id="rId47"/>
    <p:sldId id="326" r:id="rId48"/>
    <p:sldId id="339" r:id="rId49"/>
    <p:sldId id="323" r:id="rId50"/>
  </p:sldIdLst>
  <p:sldSz cx="9144000" cy="6858000" type="screen4x3"/>
  <p:notesSz cx="7315200" cy="9601200"/>
  <p:defaultTextStyle>
    <a:defPPr>
      <a:defRPr lang="en-US"/>
    </a:defPPr>
    <a:lvl1pPr algn="l" rtl="0" fontAlgn="base">
      <a:spcBef>
        <a:spcPct val="0"/>
      </a:spcBef>
      <a:spcAft>
        <a:spcPct val="0"/>
      </a:spcAft>
      <a:defRPr sz="1600" kern="1200">
        <a:solidFill>
          <a:schemeClr val="tx2"/>
        </a:solidFill>
        <a:latin typeface="Verdana" pitchFamily="34" charset="0"/>
        <a:ea typeface="ＭＳ Ｐゴシック" pitchFamily="-112" charset="-128"/>
        <a:cs typeface="+mn-cs"/>
      </a:defRPr>
    </a:lvl1pPr>
    <a:lvl2pPr marL="457200" algn="l" rtl="0" fontAlgn="base">
      <a:spcBef>
        <a:spcPct val="0"/>
      </a:spcBef>
      <a:spcAft>
        <a:spcPct val="0"/>
      </a:spcAft>
      <a:defRPr sz="1600" kern="1200">
        <a:solidFill>
          <a:schemeClr val="tx2"/>
        </a:solidFill>
        <a:latin typeface="Verdana" pitchFamily="34" charset="0"/>
        <a:ea typeface="ＭＳ Ｐゴシック" pitchFamily="-112" charset="-128"/>
        <a:cs typeface="+mn-cs"/>
      </a:defRPr>
    </a:lvl2pPr>
    <a:lvl3pPr marL="914400" algn="l" rtl="0" fontAlgn="base">
      <a:spcBef>
        <a:spcPct val="0"/>
      </a:spcBef>
      <a:spcAft>
        <a:spcPct val="0"/>
      </a:spcAft>
      <a:defRPr sz="1600" kern="1200">
        <a:solidFill>
          <a:schemeClr val="tx2"/>
        </a:solidFill>
        <a:latin typeface="Verdana" pitchFamily="34" charset="0"/>
        <a:ea typeface="ＭＳ Ｐゴシック" pitchFamily="-112" charset="-128"/>
        <a:cs typeface="+mn-cs"/>
      </a:defRPr>
    </a:lvl3pPr>
    <a:lvl4pPr marL="1371600" algn="l" rtl="0" fontAlgn="base">
      <a:spcBef>
        <a:spcPct val="0"/>
      </a:spcBef>
      <a:spcAft>
        <a:spcPct val="0"/>
      </a:spcAft>
      <a:defRPr sz="1600" kern="1200">
        <a:solidFill>
          <a:schemeClr val="tx2"/>
        </a:solidFill>
        <a:latin typeface="Verdana" pitchFamily="34" charset="0"/>
        <a:ea typeface="ＭＳ Ｐゴシック" pitchFamily="-112" charset="-128"/>
        <a:cs typeface="+mn-cs"/>
      </a:defRPr>
    </a:lvl4pPr>
    <a:lvl5pPr marL="1828800" algn="l" rtl="0" fontAlgn="base">
      <a:spcBef>
        <a:spcPct val="0"/>
      </a:spcBef>
      <a:spcAft>
        <a:spcPct val="0"/>
      </a:spcAft>
      <a:defRPr sz="1600" kern="1200">
        <a:solidFill>
          <a:schemeClr val="tx2"/>
        </a:solidFill>
        <a:latin typeface="Verdana" pitchFamily="34" charset="0"/>
        <a:ea typeface="ＭＳ Ｐゴシック" pitchFamily="-112" charset="-128"/>
        <a:cs typeface="+mn-cs"/>
      </a:defRPr>
    </a:lvl5pPr>
    <a:lvl6pPr marL="2286000" algn="l" defTabSz="914400" rtl="0" eaLnBrk="1" latinLnBrk="0" hangingPunct="1">
      <a:defRPr sz="1600" kern="1200">
        <a:solidFill>
          <a:schemeClr val="tx2"/>
        </a:solidFill>
        <a:latin typeface="Verdana" pitchFamily="34" charset="0"/>
        <a:ea typeface="ＭＳ Ｐゴシック" pitchFamily="-112" charset="-128"/>
        <a:cs typeface="+mn-cs"/>
      </a:defRPr>
    </a:lvl6pPr>
    <a:lvl7pPr marL="2743200" algn="l" defTabSz="914400" rtl="0" eaLnBrk="1" latinLnBrk="0" hangingPunct="1">
      <a:defRPr sz="1600" kern="1200">
        <a:solidFill>
          <a:schemeClr val="tx2"/>
        </a:solidFill>
        <a:latin typeface="Verdana" pitchFamily="34" charset="0"/>
        <a:ea typeface="ＭＳ Ｐゴシック" pitchFamily="-112" charset="-128"/>
        <a:cs typeface="+mn-cs"/>
      </a:defRPr>
    </a:lvl7pPr>
    <a:lvl8pPr marL="3200400" algn="l" defTabSz="914400" rtl="0" eaLnBrk="1" latinLnBrk="0" hangingPunct="1">
      <a:defRPr sz="1600" kern="1200">
        <a:solidFill>
          <a:schemeClr val="tx2"/>
        </a:solidFill>
        <a:latin typeface="Verdana" pitchFamily="34" charset="0"/>
        <a:ea typeface="ＭＳ Ｐゴシック" pitchFamily="-112" charset="-128"/>
        <a:cs typeface="+mn-cs"/>
      </a:defRPr>
    </a:lvl8pPr>
    <a:lvl9pPr marL="3657600" algn="l" defTabSz="914400" rtl="0" eaLnBrk="1" latinLnBrk="0" hangingPunct="1">
      <a:defRPr sz="1600" kern="1200">
        <a:solidFill>
          <a:schemeClr val="tx2"/>
        </a:solidFill>
        <a:latin typeface="Verdana" pitchFamily="34"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EAEAEA"/>
    <a:srgbClr val="F8F8F8"/>
    <a:srgbClr val="99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02" autoAdjust="0"/>
    <p:restoredTop sz="90818" autoAdjust="0"/>
  </p:normalViewPr>
  <p:slideViewPr>
    <p:cSldViewPr>
      <p:cViewPr varScale="1">
        <p:scale>
          <a:sx n="80" d="100"/>
          <a:sy n="80" d="100"/>
        </p:scale>
        <p:origin x="-276" y="-96"/>
      </p:cViewPr>
      <p:guideLst>
        <p:guide orient="horz" pos="2160"/>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1968" y="-114"/>
      </p:cViewPr>
      <p:guideLst>
        <p:guide orient="horz" pos="3024"/>
        <p:guide pos="2304"/>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79425"/>
          </a:xfrm>
          <a:prstGeom prst="rect">
            <a:avLst/>
          </a:prstGeom>
          <a:noFill/>
          <a:ln w="12700" cap="sq">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algn="l" eaLnBrk="0" hangingPunct="0">
              <a:defRPr sz="1300">
                <a:solidFill>
                  <a:schemeClr val="tx1"/>
                </a:solidFill>
                <a:latin typeface="Times New Roman" pitchFamily="18" charset="0"/>
                <a:ea typeface="+mn-ea"/>
              </a:defRPr>
            </a:lvl1pPr>
          </a:lstStyle>
          <a:p>
            <a:pPr>
              <a:defRPr/>
            </a:pPr>
            <a:endParaRPr lang="en-US"/>
          </a:p>
        </p:txBody>
      </p:sp>
      <p:sp>
        <p:nvSpPr>
          <p:cNvPr id="20483" name="Rectangle 3"/>
          <p:cNvSpPr>
            <a:spLocks noGrp="1" noChangeArrowheads="1"/>
          </p:cNvSpPr>
          <p:nvPr>
            <p:ph type="dt" sz="quarter" idx="1"/>
          </p:nvPr>
        </p:nvSpPr>
        <p:spPr bwMode="auto">
          <a:xfrm>
            <a:off x="4144963" y="0"/>
            <a:ext cx="3170237" cy="479425"/>
          </a:xfrm>
          <a:prstGeom prst="rect">
            <a:avLst/>
          </a:prstGeom>
          <a:noFill/>
          <a:ln w="12700" cap="sq">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algn="r" eaLnBrk="0" hangingPunct="0">
              <a:defRPr sz="1300">
                <a:solidFill>
                  <a:schemeClr val="tx1"/>
                </a:solidFill>
                <a:latin typeface="Times New Roman" pitchFamily="18" charset="0"/>
                <a:ea typeface="+mn-ea"/>
              </a:defRPr>
            </a:lvl1pPr>
          </a:lstStyle>
          <a:p>
            <a:pPr>
              <a:defRPr/>
            </a:pPr>
            <a:endParaRPr lang="en-US"/>
          </a:p>
        </p:txBody>
      </p:sp>
      <p:sp>
        <p:nvSpPr>
          <p:cNvPr id="20484" name="Rectangle 4"/>
          <p:cNvSpPr>
            <a:spLocks noGrp="1" noChangeArrowheads="1"/>
          </p:cNvSpPr>
          <p:nvPr>
            <p:ph type="ftr" sz="quarter" idx="2"/>
          </p:nvPr>
        </p:nvSpPr>
        <p:spPr bwMode="auto">
          <a:xfrm>
            <a:off x="0" y="9121775"/>
            <a:ext cx="3170238" cy="479425"/>
          </a:xfrm>
          <a:prstGeom prst="rect">
            <a:avLst/>
          </a:prstGeom>
          <a:noFill/>
          <a:ln w="12700" cap="sq">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algn="l" eaLnBrk="0" hangingPunct="0">
              <a:defRPr sz="1300">
                <a:solidFill>
                  <a:schemeClr val="tx1"/>
                </a:solidFill>
                <a:latin typeface="Times New Roman" pitchFamily="18" charset="0"/>
                <a:ea typeface="+mn-ea"/>
              </a:defRPr>
            </a:lvl1pPr>
          </a:lstStyle>
          <a:p>
            <a:pPr>
              <a:defRPr/>
            </a:pPr>
            <a:endParaRPr lang="en-US"/>
          </a:p>
        </p:txBody>
      </p:sp>
      <p:sp>
        <p:nvSpPr>
          <p:cNvPr id="20485" name="Rectangle 5"/>
          <p:cNvSpPr>
            <a:spLocks noGrp="1" noChangeArrowheads="1"/>
          </p:cNvSpPr>
          <p:nvPr>
            <p:ph type="sldNum" sz="quarter" idx="3"/>
          </p:nvPr>
        </p:nvSpPr>
        <p:spPr bwMode="auto">
          <a:xfrm>
            <a:off x="4144963" y="9121775"/>
            <a:ext cx="3170237" cy="479425"/>
          </a:xfrm>
          <a:prstGeom prst="rect">
            <a:avLst/>
          </a:prstGeom>
          <a:noFill/>
          <a:ln w="12700" cap="sq">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algn="r" eaLnBrk="0" hangingPunct="0">
              <a:defRPr sz="1300">
                <a:solidFill>
                  <a:schemeClr val="tx1"/>
                </a:solidFill>
                <a:latin typeface="Times New Roman" pitchFamily="18" charset="0"/>
                <a:ea typeface="+mn-ea"/>
              </a:defRPr>
            </a:lvl1pPr>
          </a:lstStyle>
          <a:p>
            <a:pPr>
              <a:defRPr/>
            </a:pPr>
            <a:fld id="{DA87C093-573F-4DA2-8839-6B262F41B31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70238" cy="479425"/>
          </a:xfrm>
          <a:prstGeom prst="rect">
            <a:avLst/>
          </a:prstGeom>
          <a:noFill/>
          <a:ln w="12700" cap="sq">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algn="l" eaLnBrk="0" hangingPunct="0">
              <a:defRPr sz="1300">
                <a:solidFill>
                  <a:schemeClr val="tx1"/>
                </a:solidFill>
                <a:latin typeface="Times New Roman" pitchFamily="18" charset="0"/>
                <a:ea typeface="+mn-ea"/>
              </a:defRPr>
            </a:lvl1pPr>
          </a:lstStyle>
          <a:p>
            <a:pPr>
              <a:defRPr/>
            </a:pPr>
            <a:endParaRPr lang="en-US"/>
          </a:p>
        </p:txBody>
      </p:sp>
      <p:sp>
        <p:nvSpPr>
          <p:cNvPr id="68611" name="Rectangle 3"/>
          <p:cNvSpPr>
            <a:spLocks noGrp="1" noRot="1" noChangeAspect="1" noChangeArrowheads="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74725" y="4560888"/>
            <a:ext cx="5365750" cy="4319587"/>
          </a:xfrm>
          <a:prstGeom prst="rect">
            <a:avLst/>
          </a:prstGeom>
          <a:noFill/>
          <a:ln w="12700" cap="sq">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4144963" y="0"/>
            <a:ext cx="3170237" cy="479425"/>
          </a:xfrm>
          <a:prstGeom prst="rect">
            <a:avLst/>
          </a:prstGeom>
          <a:noFill/>
          <a:ln w="12700" cap="sq">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algn="r" eaLnBrk="0" hangingPunct="0">
              <a:defRPr sz="1300">
                <a:solidFill>
                  <a:schemeClr val="tx1"/>
                </a:solidFill>
                <a:latin typeface="Times New Roman" pitchFamily="18" charset="0"/>
                <a:ea typeface="+mn-ea"/>
              </a:defRPr>
            </a:lvl1pPr>
          </a:lstStyle>
          <a:p>
            <a:pPr>
              <a:defRPr/>
            </a:pPr>
            <a:endParaRPr lang="en-US"/>
          </a:p>
        </p:txBody>
      </p:sp>
      <p:sp>
        <p:nvSpPr>
          <p:cNvPr id="2054" name="Rectangle 6"/>
          <p:cNvSpPr>
            <a:spLocks noGrp="1" noChangeArrowheads="1"/>
          </p:cNvSpPr>
          <p:nvPr>
            <p:ph type="ftr" sz="quarter" idx="4"/>
          </p:nvPr>
        </p:nvSpPr>
        <p:spPr bwMode="auto">
          <a:xfrm>
            <a:off x="0" y="9121775"/>
            <a:ext cx="3170238" cy="479425"/>
          </a:xfrm>
          <a:prstGeom prst="rect">
            <a:avLst/>
          </a:prstGeom>
          <a:noFill/>
          <a:ln w="12700" cap="sq">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algn="l" eaLnBrk="0" hangingPunct="0">
              <a:defRPr sz="1300">
                <a:solidFill>
                  <a:schemeClr val="tx1"/>
                </a:solidFill>
                <a:latin typeface="Times New Roman" pitchFamily="18" charset="0"/>
                <a:ea typeface="+mn-ea"/>
              </a:defRPr>
            </a:lvl1pPr>
          </a:lstStyle>
          <a:p>
            <a:pPr>
              <a:defRPr/>
            </a:pPr>
            <a:endParaRPr lang="en-US"/>
          </a:p>
        </p:txBody>
      </p:sp>
      <p:sp>
        <p:nvSpPr>
          <p:cNvPr id="2055" name="Rectangle 7"/>
          <p:cNvSpPr>
            <a:spLocks noGrp="1" noChangeArrowheads="1"/>
          </p:cNvSpPr>
          <p:nvPr>
            <p:ph type="sldNum" sz="quarter" idx="5"/>
          </p:nvPr>
        </p:nvSpPr>
        <p:spPr bwMode="auto">
          <a:xfrm>
            <a:off x="4144963" y="9121775"/>
            <a:ext cx="3170237" cy="479425"/>
          </a:xfrm>
          <a:prstGeom prst="rect">
            <a:avLst/>
          </a:prstGeom>
          <a:noFill/>
          <a:ln w="12700" cap="sq">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algn="r" eaLnBrk="0" hangingPunct="0">
              <a:defRPr sz="1300">
                <a:solidFill>
                  <a:schemeClr val="tx1"/>
                </a:solidFill>
                <a:latin typeface="Times New Roman" pitchFamily="18" charset="0"/>
                <a:ea typeface="+mn-ea"/>
              </a:defRPr>
            </a:lvl1pPr>
          </a:lstStyle>
          <a:p>
            <a:pPr>
              <a:defRPr/>
            </a:pPr>
            <a:fld id="{0EAEB4EF-CE62-450E-8C2A-865C05C08A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F6D56F-C3DD-4E01-890A-24C3297F2BF8}" type="slidenum">
              <a:rPr lang="en-US"/>
              <a:pPr>
                <a:defRPr/>
              </a:pPr>
              <a:t>3</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6DE17C2-4212-4654-AD9E-1E68AD1A0DF6}" type="slidenum">
              <a:rPr lang="en-US" smtClean="0">
                <a:ea typeface="ＭＳ Ｐゴシック" pitchFamily="-112" charset="-128"/>
              </a:rPr>
              <a:pPr/>
              <a:t>22</a:t>
            </a:fld>
            <a:endParaRPr lang="en-US" smtClean="0">
              <a:ea typeface="ＭＳ Ｐゴシック" pitchFamily="-112" charset="-128"/>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4C7682F-54BD-4A32-95B5-291388913558}" type="slidenum">
              <a:rPr lang="en-US" smtClean="0">
                <a:ea typeface="ＭＳ Ｐゴシック" pitchFamily="-112" charset="-128"/>
              </a:rPr>
              <a:pPr/>
              <a:t>25</a:t>
            </a:fld>
            <a:endParaRPr lang="en-US" smtClean="0">
              <a:ea typeface="ＭＳ Ｐゴシック" pitchFamily="-112"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PPT_COVER_01"/>
          <p:cNvPicPr>
            <a:picLocks noChangeAspect="1" noChangeArrowheads="1"/>
          </p:cNvPicPr>
          <p:nvPr/>
        </p:nvPicPr>
        <p:blipFill>
          <a:blip r:embed="rId2" cstate="print"/>
          <a:srcRect/>
          <a:stretch>
            <a:fillRect/>
          </a:stretch>
        </p:blipFill>
        <p:spPr bwMode="auto">
          <a:xfrm>
            <a:off x="0" y="0"/>
            <a:ext cx="9145588" cy="6877050"/>
          </a:xfrm>
          <a:prstGeom prst="rect">
            <a:avLst/>
          </a:prstGeom>
          <a:noFill/>
          <a:ln w="9525">
            <a:noFill/>
            <a:miter lim="800000"/>
            <a:headEnd/>
            <a:tailEnd/>
          </a:ln>
        </p:spPr>
      </p:pic>
      <p:sp>
        <p:nvSpPr>
          <p:cNvPr id="20484" name="Rectangle 4"/>
          <p:cNvSpPr>
            <a:spLocks noGrp="1" noChangeArrowheads="1"/>
          </p:cNvSpPr>
          <p:nvPr>
            <p:ph type="subTitle" idx="1"/>
          </p:nvPr>
        </p:nvSpPr>
        <p:spPr>
          <a:xfrm>
            <a:off x="838200" y="1524000"/>
            <a:ext cx="6400800" cy="762000"/>
          </a:xfrm>
        </p:spPr>
        <p:txBody>
          <a:bodyPr/>
          <a:lstStyle>
            <a:lvl1pPr>
              <a:defRPr sz="2400" b="1">
                <a:solidFill>
                  <a:schemeClr val="bg1"/>
                </a:solidFill>
              </a:defRPr>
            </a:lvl1pPr>
          </a:lstStyle>
          <a:p>
            <a:r>
              <a:rPr lang="en-US" smtClean="0"/>
              <a:t>Click to edit Master subtitle style</a:t>
            </a:r>
            <a:endParaRPr lang="en-US"/>
          </a:p>
        </p:txBody>
      </p:sp>
      <p:sp>
        <p:nvSpPr>
          <p:cNvPr id="20488" name="Rectangle 8"/>
          <p:cNvSpPr>
            <a:spLocks noGrp="1" noChangeArrowheads="1"/>
          </p:cNvSpPr>
          <p:nvPr>
            <p:ph type="ctrTitle" sz="quarter"/>
          </p:nvPr>
        </p:nvSpPr>
        <p:spPr>
          <a:xfrm>
            <a:off x="838200" y="609600"/>
            <a:ext cx="7772400" cy="914400"/>
          </a:xfrm>
        </p:spPr>
        <p:txBody>
          <a:bodyPr anchor="ctr"/>
          <a:lstStyle>
            <a:lvl1pPr>
              <a:defRPr sz="3100"/>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2"/>
          <p:cNvSpPr>
            <a:spLocks noGrp="1" noChangeArrowheads="1"/>
          </p:cNvSpPr>
          <p:nvPr>
            <p:ph type="sldNum" sz="quarter" idx="10"/>
          </p:nvPr>
        </p:nvSpPr>
        <p:spPr>
          <a:ln/>
        </p:spPr>
        <p:txBody>
          <a:bodyPr/>
          <a:lstStyle>
            <a:lvl1pPr>
              <a:defRPr/>
            </a:lvl1pPr>
          </a:lstStyle>
          <a:p>
            <a:pPr>
              <a:defRPr/>
            </a:pPr>
            <a:fld id="{9FE57A00-C988-4585-9E4C-30F261AB7D5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sz="quarter" idx="10"/>
          </p:nvPr>
        </p:nvSpPr>
        <p:spPr>
          <a:ln/>
        </p:spPr>
        <p:txBody>
          <a:bodyPr/>
          <a:lstStyle>
            <a:lvl1pPr>
              <a:defRPr/>
            </a:lvl1pPr>
          </a:lstStyle>
          <a:p>
            <a:pPr>
              <a:defRPr/>
            </a:pPr>
            <a:fld id="{9AD5F6CC-B6F2-410C-ADA7-C86067B6966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612900"/>
            <a:ext cx="377190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12900"/>
            <a:ext cx="377190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sldNum" sz="quarter" idx="10"/>
          </p:nvPr>
        </p:nvSpPr>
        <p:spPr>
          <a:ln/>
        </p:spPr>
        <p:txBody>
          <a:bodyPr/>
          <a:lstStyle>
            <a:lvl1pPr>
              <a:defRPr/>
            </a:lvl1pPr>
          </a:lstStyle>
          <a:p>
            <a:pPr>
              <a:defRPr/>
            </a:pPr>
            <a:fld id="{F27FA006-899B-4663-BEE3-2375AC236F2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noChangeArrowheads="1"/>
          </p:cNvSpPr>
          <p:nvPr>
            <p:ph type="sldNum" sz="quarter" idx="10"/>
          </p:nvPr>
        </p:nvSpPr>
        <p:spPr>
          <a:ln/>
        </p:spPr>
        <p:txBody>
          <a:bodyPr/>
          <a:lstStyle>
            <a:lvl1pPr>
              <a:defRPr/>
            </a:lvl1pPr>
          </a:lstStyle>
          <a:p>
            <a:pPr>
              <a:defRPr/>
            </a:pPr>
            <a:fld id="{C1165FCA-10DC-4365-AABE-6B6BE1A94C4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2"/>
          <p:cNvSpPr>
            <a:spLocks noGrp="1" noChangeArrowheads="1"/>
          </p:cNvSpPr>
          <p:nvPr>
            <p:ph type="sldNum" sz="quarter" idx="10"/>
          </p:nvPr>
        </p:nvSpPr>
        <p:spPr>
          <a:ln/>
        </p:spPr>
        <p:txBody>
          <a:bodyPr/>
          <a:lstStyle>
            <a:lvl1pPr>
              <a:defRPr/>
            </a:lvl1pPr>
          </a:lstStyle>
          <a:p>
            <a:pPr>
              <a:defRPr/>
            </a:pPr>
            <a:fld id="{5E781B03-7EB6-46F3-BD1B-C9CCA7C84EA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PPT_COVER_01"/>
          <p:cNvPicPr>
            <a:picLocks noChangeAspect="1" noChangeArrowheads="1"/>
          </p:cNvPicPr>
          <p:nvPr/>
        </p:nvPicPr>
        <p:blipFill>
          <a:blip r:embed="rId2" cstate="print"/>
          <a:srcRect/>
          <a:stretch>
            <a:fillRect/>
          </a:stretch>
        </p:blipFill>
        <p:spPr bwMode="auto">
          <a:xfrm>
            <a:off x="0" y="0"/>
            <a:ext cx="9145588" cy="6877050"/>
          </a:xfrm>
          <a:prstGeom prst="rect">
            <a:avLst/>
          </a:prstGeom>
          <a:noFill/>
          <a:ln w="9525">
            <a:noFill/>
            <a:miter lim="800000"/>
            <a:headEnd/>
            <a:tailEnd/>
          </a:ln>
        </p:spPr>
      </p:pic>
      <p:sp>
        <p:nvSpPr>
          <p:cNvPr id="20484" name="Rectangle 4"/>
          <p:cNvSpPr>
            <a:spLocks noGrp="1" noChangeArrowheads="1"/>
          </p:cNvSpPr>
          <p:nvPr>
            <p:ph type="subTitle" idx="1"/>
          </p:nvPr>
        </p:nvSpPr>
        <p:spPr>
          <a:xfrm>
            <a:off x="838200" y="1524000"/>
            <a:ext cx="6400800" cy="762000"/>
          </a:xfrm>
        </p:spPr>
        <p:txBody>
          <a:bodyPr/>
          <a:lstStyle>
            <a:lvl1pPr>
              <a:defRPr sz="2400" b="1">
                <a:solidFill>
                  <a:schemeClr val="bg1"/>
                </a:solidFill>
              </a:defRPr>
            </a:lvl1pPr>
          </a:lstStyle>
          <a:p>
            <a:r>
              <a:rPr lang="en-US" smtClean="0"/>
              <a:t>Click to edit Master subtitle style</a:t>
            </a:r>
            <a:endParaRPr lang="en-US"/>
          </a:p>
        </p:txBody>
      </p:sp>
      <p:sp>
        <p:nvSpPr>
          <p:cNvPr id="20488" name="Rectangle 8"/>
          <p:cNvSpPr>
            <a:spLocks noGrp="1" noChangeArrowheads="1"/>
          </p:cNvSpPr>
          <p:nvPr>
            <p:ph type="ctrTitle" sz="quarter"/>
          </p:nvPr>
        </p:nvSpPr>
        <p:spPr>
          <a:xfrm>
            <a:off x="838200" y="609600"/>
            <a:ext cx="7772400" cy="914400"/>
          </a:xfrm>
        </p:spPr>
        <p:txBody>
          <a:bodyPr anchor="ctr"/>
          <a:lstStyle>
            <a:lvl1pPr>
              <a:defRPr sz="3100"/>
            </a:lvl1p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22"/>
          <p:cNvSpPr txBox="1">
            <a:spLocks noChangeArrowheads="1"/>
          </p:cNvSpPr>
          <p:nvPr userDrawn="1"/>
        </p:nvSpPr>
        <p:spPr bwMode="auto">
          <a:xfrm rot="10800000" flipV="1">
            <a:off x="8229600" y="304800"/>
            <a:ext cx="685800" cy="533400"/>
          </a:xfrm>
          <a:prstGeom prst="rect">
            <a:avLst/>
          </a:prstGeom>
          <a:noFill/>
          <a:ln w="9525">
            <a:noFill/>
            <a:miter lim="800000"/>
            <a:headEnd/>
            <a:tailEnd/>
          </a:ln>
          <a:effectLst/>
        </p:spPr>
        <p:txBody>
          <a:bodyPr/>
          <a:lstStyle>
            <a:lvl1pPr>
              <a:defRPr/>
            </a:lvl1pPr>
          </a:lstStyle>
          <a:p>
            <a:pPr algn="r">
              <a:defRPr/>
            </a:pPr>
            <a:fld id="{E10B527C-4925-41DA-89E0-1AA7ACDECEF7}" type="slidenum">
              <a:rPr lang="en-US" sz="1400" smtClean="0">
                <a:solidFill>
                  <a:schemeClr val="bg1"/>
                </a:solidFill>
                <a:ea typeface="+mn-ea"/>
              </a:rPr>
              <a:pPr algn="r">
                <a:defRPr/>
              </a:pPr>
              <a:t>‹#›</a:t>
            </a:fld>
            <a:endParaRPr lang="en-US" sz="1400" dirty="0">
              <a:solidFill>
                <a:schemeClr val="bg1"/>
              </a:solidFill>
              <a:ea typeface="+mn-ea"/>
            </a:endParaRPr>
          </a:p>
        </p:txBody>
      </p:sp>
      <p:sp>
        <p:nvSpPr>
          <p:cNvPr id="2" name="Title 1"/>
          <p:cNvSpPr>
            <a:spLocks noGrp="1"/>
          </p:cNvSpPr>
          <p:nvPr>
            <p:ph type="title"/>
          </p:nvPr>
        </p:nvSpPr>
        <p:spPr>
          <a:xfrm>
            <a:off x="685801" y="228600"/>
            <a:ext cx="7467600" cy="838200"/>
          </a:xfrm>
        </p:spPr>
        <p:txBody>
          <a:bodyPr/>
          <a:lstStyle>
            <a:lvl1pPr>
              <a:defRPr sz="26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685800" y="1447800"/>
            <a:ext cx="7696200" cy="4470400"/>
          </a:xfrm>
        </p:spPr>
        <p:txBody>
          <a:bodyPr/>
          <a:lstStyle>
            <a:lvl1pPr>
              <a:defRPr sz="2800"/>
            </a:lvl1pPr>
            <a:lvl2pPr>
              <a:defRPr sz="2400"/>
            </a:lvl2pPr>
            <a:lvl3pPr>
              <a:defRPr sz="2400"/>
            </a:lvl3pPr>
            <a:lvl4pPr>
              <a:defRPr sz="24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2"/>
          <p:cNvSpPr>
            <a:spLocks noGrp="1" noChangeArrowheads="1"/>
          </p:cNvSpPr>
          <p:nvPr>
            <p:ph type="sldNum" sz="quarter" idx="10"/>
          </p:nvPr>
        </p:nvSpPr>
        <p:spPr>
          <a:xfrm rot="10800000" flipV="1">
            <a:off x="685800" y="6096000"/>
            <a:ext cx="5334000" cy="457200"/>
          </a:xfrm>
        </p:spPr>
        <p:txBody>
          <a:bodyPr/>
          <a:lstStyle>
            <a:lvl1pPr algn="l">
              <a:defRPr>
                <a:solidFill>
                  <a:schemeClr val="accent2"/>
                </a:solidFill>
              </a:defRPr>
            </a:lvl1pPr>
          </a:lstStyle>
          <a:p>
            <a:pPr>
              <a:defRPr/>
            </a:pPr>
            <a:r>
              <a:rPr lang="en-US"/>
              <a:t>djlkajdfajdlkjadljad</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2"/>
          <p:cNvSpPr>
            <a:spLocks noGrp="1" noChangeArrowheads="1"/>
          </p:cNvSpPr>
          <p:nvPr>
            <p:ph type="sldNum" sz="quarter" idx="10"/>
          </p:nvPr>
        </p:nvSpPr>
        <p:spPr>
          <a:ln/>
        </p:spPr>
        <p:txBody>
          <a:bodyPr/>
          <a:lstStyle>
            <a:lvl1pPr>
              <a:defRPr/>
            </a:lvl1pPr>
          </a:lstStyle>
          <a:p>
            <a:pPr>
              <a:defRPr/>
            </a:pPr>
            <a:fld id="{204AA02F-8D04-4322-9974-0D1E066CC15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sz="quarter" idx="10"/>
          </p:nvPr>
        </p:nvSpPr>
        <p:spPr>
          <a:ln/>
        </p:spPr>
        <p:txBody>
          <a:bodyPr/>
          <a:lstStyle>
            <a:lvl1pPr>
              <a:defRPr/>
            </a:lvl1pPr>
          </a:lstStyle>
          <a:p>
            <a:pPr>
              <a:defRPr/>
            </a:pPr>
            <a:fld id="{A897CEE5-20C7-4080-8B25-2CC37166507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612900"/>
            <a:ext cx="377190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12900"/>
            <a:ext cx="377190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sldNum" sz="quarter" idx="10"/>
          </p:nvPr>
        </p:nvSpPr>
        <p:spPr>
          <a:ln/>
        </p:spPr>
        <p:txBody>
          <a:bodyPr/>
          <a:lstStyle>
            <a:lvl1pPr>
              <a:defRPr/>
            </a:lvl1pPr>
          </a:lstStyle>
          <a:p>
            <a:pPr>
              <a:defRPr/>
            </a:pPr>
            <a:fld id="{039BCA77-EB27-4FF2-B7B6-463EC5A7005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22"/>
          <p:cNvSpPr txBox="1">
            <a:spLocks noChangeArrowheads="1"/>
          </p:cNvSpPr>
          <p:nvPr userDrawn="1"/>
        </p:nvSpPr>
        <p:spPr bwMode="auto">
          <a:xfrm rot="10800000" flipV="1">
            <a:off x="8229600" y="304800"/>
            <a:ext cx="685800" cy="533400"/>
          </a:xfrm>
          <a:prstGeom prst="rect">
            <a:avLst/>
          </a:prstGeom>
          <a:noFill/>
          <a:ln w="9525">
            <a:noFill/>
            <a:miter lim="800000"/>
            <a:headEnd/>
            <a:tailEnd/>
          </a:ln>
          <a:effectLst/>
        </p:spPr>
        <p:txBody>
          <a:bodyPr/>
          <a:lstStyle>
            <a:lvl1pPr>
              <a:defRPr/>
            </a:lvl1pPr>
          </a:lstStyle>
          <a:p>
            <a:pPr algn="r">
              <a:defRPr/>
            </a:pPr>
            <a:fld id="{1C20542C-DD1A-4E47-9EBC-25A08462CA16}" type="slidenum">
              <a:rPr lang="en-US" sz="1400" smtClean="0">
                <a:solidFill>
                  <a:schemeClr val="bg1"/>
                </a:solidFill>
                <a:ea typeface="+mn-ea"/>
              </a:rPr>
              <a:pPr algn="r">
                <a:defRPr/>
              </a:pPr>
              <a:t>‹#›</a:t>
            </a:fld>
            <a:endParaRPr lang="en-US" sz="1400" dirty="0">
              <a:solidFill>
                <a:schemeClr val="bg1"/>
              </a:solidFill>
              <a:ea typeface="+mn-ea"/>
            </a:endParaRPr>
          </a:p>
        </p:txBody>
      </p:sp>
      <p:sp>
        <p:nvSpPr>
          <p:cNvPr id="2" name="Title 1"/>
          <p:cNvSpPr>
            <a:spLocks noGrp="1"/>
          </p:cNvSpPr>
          <p:nvPr>
            <p:ph type="title"/>
          </p:nvPr>
        </p:nvSpPr>
        <p:spPr>
          <a:xfrm>
            <a:off x="685801" y="228600"/>
            <a:ext cx="7467600" cy="838200"/>
          </a:xfrm>
        </p:spPr>
        <p:txBody>
          <a:bodyPr/>
          <a:lstStyle>
            <a:lvl1pPr>
              <a:defRPr sz="26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685800" y="1447800"/>
            <a:ext cx="7696200" cy="4470400"/>
          </a:xfrm>
        </p:spPr>
        <p:txBody>
          <a:bodyPr/>
          <a:lstStyle>
            <a:lvl1pPr>
              <a:defRPr sz="2800"/>
            </a:lvl1pPr>
            <a:lvl2pPr>
              <a:defRPr sz="2400"/>
            </a:lvl2pPr>
            <a:lvl3pPr>
              <a:defRPr sz="2400"/>
            </a:lvl3pPr>
            <a:lvl4pPr>
              <a:defRPr sz="24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2"/>
          <p:cNvSpPr>
            <a:spLocks noGrp="1" noChangeArrowheads="1"/>
          </p:cNvSpPr>
          <p:nvPr>
            <p:ph type="sldNum" sz="quarter" idx="10"/>
          </p:nvPr>
        </p:nvSpPr>
        <p:spPr>
          <a:xfrm rot="10800000" flipV="1">
            <a:off x="685800" y="6096000"/>
            <a:ext cx="5334000" cy="457200"/>
          </a:xfrm>
        </p:spPr>
        <p:txBody>
          <a:bodyPr/>
          <a:lstStyle>
            <a:lvl1pPr algn="l">
              <a:defRPr>
                <a:solidFill>
                  <a:schemeClr val="accent2"/>
                </a:solidFill>
              </a:defRPr>
            </a:lvl1pPr>
          </a:lstStyle>
          <a:p>
            <a:pPr>
              <a:defRPr/>
            </a:pPr>
            <a:r>
              <a:rPr lang="en-US"/>
              <a:t>djlkajdfajdlkjadljad</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noChangeArrowheads="1"/>
          </p:cNvSpPr>
          <p:nvPr>
            <p:ph type="sldNum" sz="quarter" idx="10"/>
          </p:nvPr>
        </p:nvSpPr>
        <p:spPr>
          <a:ln/>
        </p:spPr>
        <p:txBody>
          <a:bodyPr/>
          <a:lstStyle>
            <a:lvl1pPr>
              <a:defRPr/>
            </a:lvl1pPr>
          </a:lstStyle>
          <a:p>
            <a:pPr>
              <a:defRPr/>
            </a:pPr>
            <a:fld id="{D158A9A5-726A-419B-ADC9-E76CE63E202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22"/>
          <p:cNvSpPr>
            <a:spLocks noGrp="1" noChangeArrowheads="1"/>
          </p:cNvSpPr>
          <p:nvPr>
            <p:ph type="sldNum" sz="quarter" idx="10"/>
          </p:nvPr>
        </p:nvSpPr>
        <p:spPr>
          <a:ln/>
        </p:spPr>
        <p:txBody>
          <a:bodyPr/>
          <a:lstStyle>
            <a:lvl1pPr>
              <a:defRPr/>
            </a:lvl1pPr>
          </a:lstStyle>
          <a:p>
            <a:pPr>
              <a:defRPr/>
            </a:pPr>
            <a:fld id="{3414A067-5A85-46AE-8CC8-876F17EC803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5120" y="381000"/>
            <a:ext cx="7801680" cy="914400"/>
          </a:xfrm>
        </p:spPr>
        <p:txBody>
          <a:bodyPr/>
          <a:lstStyle>
            <a:lvl1pPr>
              <a:defRPr sz="3200"/>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885120" y="1355130"/>
            <a:ext cx="7848600" cy="5029200"/>
          </a:xfrm>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Rectangle 22"/>
          <p:cNvSpPr txBox="1">
            <a:spLocks noChangeArrowheads="1"/>
          </p:cNvSpPr>
          <p:nvPr userDrawn="1"/>
        </p:nvSpPr>
        <p:spPr bwMode="auto">
          <a:xfrm rot="10800000" flipV="1">
            <a:off x="8229600" y="304800"/>
            <a:ext cx="685800" cy="533400"/>
          </a:xfrm>
          <a:prstGeom prst="rect">
            <a:avLst/>
          </a:prstGeom>
          <a:noFill/>
          <a:ln w="9525">
            <a:noFill/>
            <a:miter lim="800000"/>
            <a:headEnd/>
            <a:tailEnd/>
          </a:ln>
          <a:effectLst/>
        </p:spPr>
        <p:txBody>
          <a:bodyPr/>
          <a:lstStyle>
            <a:lvl1pPr>
              <a:defRPr/>
            </a:lvl1pPr>
          </a:lstStyle>
          <a:p>
            <a:pPr algn="r">
              <a:defRPr/>
            </a:pPr>
            <a:fld id="{1C20542C-DD1A-4E47-9EBC-25A08462CA16}" type="slidenum">
              <a:rPr lang="en-US" sz="1400" smtClean="0">
                <a:solidFill>
                  <a:schemeClr val="bg1"/>
                </a:solidFill>
                <a:ea typeface="+mn-ea"/>
              </a:rPr>
              <a:pPr algn="r">
                <a:defRPr/>
              </a:pPr>
              <a:t>‹#›</a:t>
            </a:fld>
            <a:endParaRPr lang="en-US" sz="1400" dirty="0">
              <a:solidFill>
                <a:schemeClr val="bg1"/>
              </a:solidFill>
              <a:ea typeface="+mn-ea"/>
            </a:endParaRPr>
          </a:p>
        </p:txBody>
      </p:sp>
      <p:sp>
        <p:nvSpPr>
          <p:cNvPr id="8" name="Date Placeholder 3"/>
          <p:cNvSpPr>
            <a:spLocks noGrp="1"/>
          </p:cNvSpPr>
          <p:nvPr>
            <p:ph type="dt" sz="half" idx="10"/>
          </p:nvPr>
        </p:nvSpPr>
        <p:spPr>
          <a:xfrm>
            <a:off x="6185010" y="6386185"/>
            <a:ext cx="1858690" cy="365125"/>
          </a:xfrm>
        </p:spPr>
        <p:txBody>
          <a:bodyPr/>
          <a:lstStyle>
            <a:extLst/>
          </a:lstStyle>
          <a:p>
            <a:endParaRPr lang="en-US" sz="1100" dirty="0">
              <a:solidFill>
                <a:schemeClr val="tx2"/>
              </a:solidFill>
            </a:endParaRPr>
          </a:p>
        </p:txBody>
      </p:sp>
      <p:sp>
        <p:nvSpPr>
          <p:cNvPr id="9" name="Footer Placeholder 4"/>
          <p:cNvSpPr>
            <a:spLocks noGrp="1"/>
          </p:cNvSpPr>
          <p:nvPr>
            <p:ph type="ftr" sz="quarter" idx="11"/>
          </p:nvPr>
        </p:nvSpPr>
        <p:spPr>
          <a:xfrm>
            <a:off x="914400" y="6416675"/>
            <a:ext cx="5270610" cy="365125"/>
          </a:xfrm>
        </p:spPr>
        <p:txBody>
          <a:bodyPr/>
          <a:lstStyle>
            <a:extLst/>
          </a:lstStyle>
          <a:p>
            <a:pPr algn="r" eaLnBrk="1" latinLnBrk="0" hangingPunct="1"/>
            <a:endParaRPr kumimoji="0" lang="en-US" sz="1100" dirty="0">
              <a:solidFill>
                <a:schemeClr val="tx2"/>
              </a:solidFill>
            </a:endParaRPr>
          </a:p>
        </p:txBody>
      </p:sp>
      <p:sp>
        <p:nvSpPr>
          <p:cNvPr id="10" name="Slide Number Placeholder 5"/>
          <p:cNvSpPr>
            <a:spLocks noGrp="1"/>
          </p:cNvSpPr>
          <p:nvPr>
            <p:ph type="sldNum" sz="quarter" idx="12"/>
          </p:nvPr>
        </p:nvSpPr>
        <p:spPr>
          <a:xfrm>
            <a:off x="8066855" y="6424590"/>
            <a:ext cx="649225" cy="307240"/>
          </a:xfrm>
        </p:spPr>
        <p:txBody>
          <a:bodyPr/>
          <a:lstStyle>
            <a:extLst/>
          </a:lstStyle>
          <a:p>
            <a:pPr>
              <a:defRPr/>
            </a:pPr>
            <a:fld id="{78510EC3-5FD0-4B27-9062-C82744E7B09B}"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defRPr/>
            </a:pPr>
            <a:fld id="{78510EC3-5FD0-4B27-9062-C82744E7B09B}" type="slidenum">
              <a:rPr lang="en-US" smtClean="0"/>
              <a:pPr>
                <a:defRPr/>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477000" y="6386185"/>
            <a:ext cx="2133600" cy="395615"/>
          </a:xfrm>
        </p:spPr>
        <p:txBody>
          <a:bodyPr/>
          <a:lstStyle>
            <a:extLst/>
          </a:lstStyle>
          <a:p>
            <a:endParaRPr lang="en-US" sz="1100" dirty="0">
              <a:solidFill>
                <a:schemeClr val="tx2"/>
              </a:solidFill>
            </a:endParaRPr>
          </a:p>
        </p:txBody>
      </p:sp>
      <p:sp>
        <p:nvSpPr>
          <p:cNvPr id="6" name="Footer Placeholder 5"/>
          <p:cNvSpPr>
            <a:spLocks noGrp="1"/>
          </p:cNvSpPr>
          <p:nvPr>
            <p:ph type="ftr" sz="quarter" idx="11"/>
          </p:nvPr>
        </p:nvSpPr>
        <p:spPr>
          <a:xfrm>
            <a:off x="462665" y="6386185"/>
            <a:ext cx="599118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defRPr/>
            </a:pPr>
            <a:fld id="{125C3A8A-1CE5-464F-868D-4BDF495F9DA9}"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sz="1100" dirty="0">
              <a:solidFill>
                <a:schemeClr val="tx2"/>
              </a:solidFill>
            </a:endParaRPr>
          </a:p>
        </p:txBody>
      </p:sp>
      <p:sp>
        <p:nvSpPr>
          <p:cNvPr id="8" name="Footer Placeholder 7"/>
          <p:cNvSpPr>
            <a:spLocks noGrp="1"/>
          </p:cNvSpPr>
          <p:nvPr>
            <p:ph type="ftr" sz="quarter" idx="11"/>
          </p:nvPr>
        </p:nvSpPr>
        <p:spPr>
          <a:xfrm>
            <a:off x="462665" y="6416675"/>
            <a:ext cx="6014335" cy="365125"/>
          </a:xfrm>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defRPr/>
            </a:pPr>
            <a:fld id="{7FEEE761-E8DB-4838-B06F-79BB97E6AA25}" type="slidenum">
              <a:rPr lang="en-US" smtClean="0"/>
              <a:pPr>
                <a:defRPr/>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3200" cap="none" baseline="0"/>
            </a:lvl1pPr>
            <a:extLst/>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a:xfrm>
            <a:off x="6261820" y="6416675"/>
            <a:ext cx="1920250" cy="365125"/>
          </a:xfrm>
        </p:spPr>
        <p:txBody>
          <a:bodyPr/>
          <a:lstStyle>
            <a:extLst/>
          </a:lstStyle>
          <a:p>
            <a:endParaRPr lang="en-US" sz="1100" dirty="0">
              <a:solidFill>
                <a:schemeClr val="tx2"/>
              </a:solidFill>
            </a:endParaRPr>
          </a:p>
        </p:txBody>
      </p:sp>
      <p:sp>
        <p:nvSpPr>
          <p:cNvPr id="4" name="Footer Placeholder 3"/>
          <p:cNvSpPr>
            <a:spLocks noGrp="1"/>
          </p:cNvSpPr>
          <p:nvPr>
            <p:ph type="ftr" sz="quarter" idx="11"/>
          </p:nvPr>
        </p:nvSpPr>
        <p:spPr>
          <a:xfrm>
            <a:off x="914400" y="6416675"/>
            <a:ext cx="5347420" cy="365125"/>
          </a:xfrm>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a:xfrm>
            <a:off x="8220476" y="6416675"/>
            <a:ext cx="537670" cy="365125"/>
          </a:xfrm>
        </p:spPr>
        <p:txBody>
          <a:bodyPr/>
          <a:lstStyle>
            <a:extLst/>
          </a:lstStyle>
          <a:p>
            <a:pPr>
              <a:defRPr/>
            </a:pPr>
            <a:fld id="{0BF9208E-F0DB-4A4A-85B2-F6D2E82598B9}" type="slidenum">
              <a:rPr lang="en-US" smtClean="0"/>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defRPr/>
            </a:pPr>
            <a:fld id="{9CA1D363-5E0A-42A6-B00D-7EF727D389CA}"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185010" y="6416675"/>
            <a:ext cx="2227490" cy="365125"/>
          </a:xfrm>
        </p:spPr>
        <p:txBody>
          <a:bodyPr/>
          <a:lstStyle>
            <a:extLst/>
          </a:lstStyle>
          <a:p>
            <a:endParaRPr lang="en-US" sz="1100" dirty="0">
              <a:solidFill>
                <a:schemeClr val="tx2"/>
              </a:solidFill>
            </a:endParaRPr>
          </a:p>
        </p:txBody>
      </p:sp>
      <p:sp>
        <p:nvSpPr>
          <p:cNvPr id="6" name="Footer Placeholder 5"/>
          <p:cNvSpPr>
            <a:spLocks noGrp="1"/>
          </p:cNvSpPr>
          <p:nvPr>
            <p:ph type="ftr" sz="quarter" idx="11"/>
          </p:nvPr>
        </p:nvSpPr>
        <p:spPr>
          <a:xfrm>
            <a:off x="693095" y="6416675"/>
            <a:ext cx="5491915"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412500" y="6416675"/>
            <a:ext cx="537670" cy="365125"/>
          </a:xfrm>
        </p:spPr>
        <p:txBody>
          <a:bodyPr/>
          <a:lstStyle>
            <a:extLst/>
          </a:lstStyle>
          <a:p>
            <a:pPr>
              <a:defRPr/>
            </a:pPr>
            <a:fld id="{9CA1D363-5E0A-42A6-B00D-7EF727D389C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2"/>
          <p:cNvSpPr>
            <a:spLocks noGrp="1" noChangeArrowheads="1"/>
          </p:cNvSpPr>
          <p:nvPr>
            <p:ph type="sldNum" sz="quarter" idx="10"/>
          </p:nvPr>
        </p:nvSpPr>
        <p:spPr>
          <a:ln/>
        </p:spPr>
        <p:txBody>
          <a:bodyPr/>
          <a:lstStyle>
            <a:lvl1pPr>
              <a:defRPr/>
            </a:lvl1pPr>
          </a:lstStyle>
          <a:p>
            <a:pPr>
              <a:defRPr/>
            </a:pPr>
            <a:fld id="{AF7A71E4-6344-47E3-BD68-6981204123F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defRPr/>
            </a:pPr>
            <a:fld id="{9CA1D363-5E0A-42A6-B00D-7EF727D389CA}"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defRPr/>
            </a:pPr>
            <a:fld id="{9CA1D363-5E0A-42A6-B00D-7EF727D389CA}" type="slidenum">
              <a:rPr lang="en-US" smtClean="0"/>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defRPr/>
            </a:pPr>
            <a:fld id="{9CA1D363-5E0A-42A6-B00D-7EF727D389CA}"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sz="quarter" idx="10"/>
          </p:nvPr>
        </p:nvSpPr>
        <p:spPr>
          <a:ln/>
        </p:spPr>
        <p:txBody>
          <a:bodyPr/>
          <a:lstStyle>
            <a:lvl1pPr>
              <a:defRPr/>
            </a:lvl1pPr>
          </a:lstStyle>
          <a:p>
            <a:pPr>
              <a:defRPr/>
            </a:pPr>
            <a:fld id="{78510EC3-5FD0-4B27-9062-C82744E7B09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612900"/>
            <a:ext cx="377190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12900"/>
            <a:ext cx="377190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sldNum" sz="quarter" idx="10"/>
          </p:nvPr>
        </p:nvSpPr>
        <p:spPr>
          <a:ln/>
        </p:spPr>
        <p:txBody>
          <a:bodyPr/>
          <a:lstStyle>
            <a:lvl1pPr>
              <a:defRPr/>
            </a:lvl1pPr>
          </a:lstStyle>
          <a:p>
            <a:pPr>
              <a:defRPr/>
            </a:pPr>
            <a:fld id="{125C3A8A-1CE5-464F-868D-4BDF495F9DA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noChangeArrowheads="1"/>
          </p:cNvSpPr>
          <p:nvPr>
            <p:ph type="sldNum" sz="quarter" idx="10"/>
          </p:nvPr>
        </p:nvSpPr>
        <p:spPr>
          <a:ln/>
        </p:spPr>
        <p:txBody>
          <a:bodyPr/>
          <a:lstStyle>
            <a:lvl1pPr>
              <a:defRPr/>
            </a:lvl1pPr>
          </a:lstStyle>
          <a:p>
            <a:pPr>
              <a:defRPr/>
            </a:pPr>
            <a:fld id="{7FEEE761-E8DB-4838-B06F-79BB97E6AA2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22"/>
          <p:cNvSpPr>
            <a:spLocks noGrp="1" noChangeArrowheads="1"/>
          </p:cNvSpPr>
          <p:nvPr>
            <p:ph type="sldNum" sz="quarter" idx="10"/>
          </p:nvPr>
        </p:nvSpPr>
        <p:spPr>
          <a:ln/>
        </p:spPr>
        <p:txBody>
          <a:bodyPr/>
          <a:lstStyle>
            <a:lvl1pPr>
              <a:defRPr/>
            </a:lvl1pPr>
          </a:lstStyle>
          <a:p>
            <a:pPr>
              <a:defRPr/>
            </a:pPr>
            <a:fld id="{0BF9208E-F0DB-4A4A-85B2-F6D2E82598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PPT_COVER_01"/>
          <p:cNvPicPr>
            <a:picLocks noChangeAspect="1" noChangeArrowheads="1"/>
          </p:cNvPicPr>
          <p:nvPr/>
        </p:nvPicPr>
        <p:blipFill>
          <a:blip r:embed="rId2" cstate="print"/>
          <a:srcRect/>
          <a:stretch>
            <a:fillRect/>
          </a:stretch>
        </p:blipFill>
        <p:spPr bwMode="auto">
          <a:xfrm>
            <a:off x="0" y="0"/>
            <a:ext cx="9145588" cy="6877050"/>
          </a:xfrm>
          <a:prstGeom prst="rect">
            <a:avLst/>
          </a:prstGeom>
          <a:noFill/>
          <a:ln w="9525">
            <a:noFill/>
            <a:miter lim="800000"/>
            <a:headEnd/>
            <a:tailEnd/>
          </a:ln>
        </p:spPr>
      </p:pic>
      <p:sp>
        <p:nvSpPr>
          <p:cNvPr id="20484" name="Rectangle 4"/>
          <p:cNvSpPr>
            <a:spLocks noGrp="1" noChangeArrowheads="1"/>
          </p:cNvSpPr>
          <p:nvPr>
            <p:ph type="subTitle" idx="1"/>
          </p:nvPr>
        </p:nvSpPr>
        <p:spPr>
          <a:xfrm>
            <a:off x="838200" y="1524000"/>
            <a:ext cx="6400800" cy="762000"/>
          </a:xfrm>
        </p:spPr>
        <p:txBody>
          <a:bodyPr/>
          <a:lstStyle>
            <a:lvl1pPr>
              <a:defRPr sz="2400" b="1">
                <a:solidFill>
                  <a:schemeClr val="bg1"/>
                </a:solidFill>
              </a:defRPr>
            </a:lvl1pPr>
          </a:lstStyle>
          <a:p>
            <a:r>
              <a:rPr lang="en-US" smtClean="0"/>
              <a:t>Click to edit Master subtitle style</a:t>
            </a:r>
            <a:endParaRPr lang="en-US"/>
          </a:p>
        </p:txBody>
      </p:sp>
      <p:sp>
        <p:nvSpPr>
          <p:cNvPr id="20488" name="Rectangle 8"/>
          <p:cNvSpPr>
            <a:spLocks noGrp="1" noChangeArrowheads="1"/>
          </p:cNvSpPr>
          <p:nvPr>
            <p:ph type="ctrTitle" sz="quarter"/>
          </p:nvPr>
        </p:nvSpPr>
        <p:spPr>
          <a:xfrm>
            <a:off x="838200" y="609600"/>
            <a:ext cx="7772400" cy="914400"/>
          </a:xfrm>
        </p:spPr>
        <p:txBody>
          <a:bodyPr anchor="ctr"/>
          <a:lstStyle>
            <a:lvl1pPr>
              <a:defRPr sz="3100"/>
            </a:lvl1p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22"/>
          <p:cNvSpPr txBox="1">
            <a:spLocks noChangeArrowheads="1"/>
          </p:cNvSpPr>
          <p:nvPr userDrawn="1"/>
        </p:nvSpPr>
        <p:spPr bwMode="auto">
          <a:xfrm rot="10800000" flipV="1">
            <a:off x="8229600" y="304800"/>
            <a:ext cx="685800" cy="533400"/>
          </a:xfrm>
          <a:prstGeom prst="rect">
            <a:avLst/>
          </a:prstGeom>
          <a:noFill/>
          <a:ln w="9525">
            <a:noFill/>
            <a:miter lim="800000"/>
            <a:headEnd/>
            <a:tailEnd/>
          </a:ln>
          <a:effectLst/>
        </p:spPr>
        <p:txBody>
          <a:bodyPr/>
          <a:lstStyle>
            <a:lvl1pPr>
              <a:defRPr/>
            </a:lvl1pPr>
          </a:lstStyle>
          <a:p>
            <a:pPr algn="r">
              <a:defRPr/>
            </a:pPr>
            <a:fld id="{A1996A8D-81C5-4AA3-A638-0B8AE8B2CC73}" type="slidenum">
              <a:rPr lang="en-US" sz="1400" smtClean="0">
                <a:solidFill>
                  <a:schemeClr val="bg1"/>
                </a:solidFill>
                <a:ea typeface="+mn-ea"/>
              </a:rPr>
              <a:pPr algn="r">
                <a:defRPr/>
              </a:pPr>
              <a:t>‹#›</a:t>
            </a:fld>
            <a:endParaRPr lang="en-US" sz="1400" dirty="0">
              <a:solidFill>
                <a:schemeClr val="bg1"/>
              </a:solidFill>
              <a:ea typeface="+mn-ea"/>
            </a:endParaRPr>
          </a:p>
        </p:txBody>
      </p:sp>
      <p:sp>
        <p:nvSpPr>
          <p:cNvPr id="2" name="Title 1"/>
          <p:cNvSpPr>
            <a:spLocks noGrp="1"/>
          </p:cNvSpPr>
          <p:nvPr>
            <p:ph type="title"/>
          </p:nvPr>
        </p:nvSpPr>
        <p:spPr>
          <a:xfrm>
            <a:off x="685801" y="228600"/>
            <a:ext cx="7467600" cy="838200"/>
          </a:xfrm>
        </p:spPr>
        <p:txBody>
          <a:bodyPr/>
          <a:lstStyle>
            <a:lvl1pPr>
              <a:defRPr sz="26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685800" y="1447800"/>
            <a:ext cx="7696200" cy="4470400"/>
          </a:xfrm>
        </p:spPr>
        <p:txBody>
          <a:bodyPr/>
          <a:lstStyle>
            <a:lvl1pPr>
              <a:defRPr sz="2800"/>
            </a:lvl1pPr>
            <a:lvl2pPr>
              <a:defRPr sz="2400"/>
            </a:lvl2pPr>
            <a:lvl3pPr>
              <a:defRPr sz="2400"/>
            </a:lvl3pPr>
            <a:lvl4pPr>
              <a:defRPr sz="24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2"/>
          <p:cNvSpPr>
            <a:spLocks noGrp="1" noChangeArrowheads="1"/>
          </p:cNvSpPr>
          <p:nvPr>
            <p:ph type="sldNum" sz="quarter" idx="10"/>
          </p:nvPr>
        </p:nvSpPr>
        <p:spPr>
          <a:xfrm rot="10800000" flipV="1">
            <a:off x="685800" y="6096000"/>
            <a:ext cx="5334000" cy="457200"/>
          </a:xfrm>
        </p:spPr>
        <p:txBody>
          <a:bodyPr/>
          <a:lstStyle>
            <a:lvl1pPr algn="l">
              <a:defRPr>
                <a:solidFill>
                  <a:schemeClr val="accent2"/>
                </a:solidFill>
              </a:defRPr>
            </a:lvl1pPr>
          </a:lstStyle>
          <a:p>
            <a:pPr>
              <a:defRPr/>
            </a:pPr>
            <a:r>
              <a:rPr lang="en-US"/>
              <a:t>djlkajdfajdlkjadljad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Picture 20" descr="PPT_page_bkgnd"/>
          <p:cNvPicPr>
            <a:picLocks noChangeAspect="1" noChangeArrowheads="1"/>
          </p:cNvPicPr>
          <p:nvPr/>
        </p:nvPicPr>
        <p:blipFill>
          <a:blip r:embed="rId9" cstate="print"/>
          <a:srcRect/>
          <a:stretch>
            <a:fillRect/>
          </a:stretch>
        </p:blipFill>
        <p:spPr bwMode="auto">
          <a:xfrm>
            <a:off x="0" y="-9525"/>
            <a:ext cx="9145588" cy="6877050"/>
          </a:xfrm>
          <a:prstGeom prst="rect">
            <a:avLst/>
          </a:prstGeom>
          <a:noFill/>
          <a:ln w="9525">
            <a:noFill/>
            <a:miter lim="800000"/>
            <a:headEnd/>
            <a:tailEnd/>
          </a:ln>
        </p:spPr>
      </p:pic>
      <p:sp>
        <p:nvSpPr>
          <p:cNvPr id="23555" name="Rectangle 2"/>
          <p:cNvSpPr>
            <a:spLocks noGrp="1" noChangeArrowheads="1"/>
          </p:cNvSpPr>
          <p:nvPr>
            <p:ph type="title"/>
          </p:nvPr>
        </p:nvSpPr>
        <p:spPr bwMode="auto">
          <a:xfrm>
            <a:off x="2047875" y="228600"/>
            <a:ext cx="6345238" cy="8223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3556" name="Rectangle 3"/>
          <p:cNvSpPr>
            <a:spLocks noGrp="1" noChangeArrowheads="1"/>
          </p:cNvSpPr>
          <p:nvPr>
            <p:ph type="body" idx="1"/>
          </p:nvPr>
        </p:nvSpPr>
        <p:spPr bwMode="auto">
          <a:xfrm>
            <a:off x="685800" y="1612900"/>
            <a:ext cx="7696200" cy="431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Line 12"/>
          <p:cNvSpPr>
            <a:spLocks noChangeShapeType="1"/>
          </p:cNvSpPr>
          <p:nvPr/>
        </p:nvSpPr>
        <p:spPr bwMode="auto">
          <a:xfrm>
            <a:off x="8610600" y="152400"/>
            <a:ext cx="0" cy="381000"/>
          </a:xfrm>
          <a:prstGeom prst="line">
            <a:avLst/>
          </a:prstGeom>
          <a:noFill/>
          <a:ln w="9525">
            <a:solidFill>
              <a:srgbClr val="BCA027"/>
            </a:solidFill>
            <a:round/>
            <a:headEnd/>
            <a:tailEnd/>
          </a:ln>
        </p:spPr>
        <p:txBody>
          <a:bodyPr wrap="none" anchor="ctr"/>
          <a:lstStyle/>
          <a:p>
            <a:pPr algn="r">
              <a:defRPr/>
            </a:pPr>
            <a:endParaRPr lang="en-US">
              <a:ea typeface="+mn-ea"/>
            </a:endParaRPr>
          </a:p>
        </p:txBody>
      </p:sp>
      <p:sp>
        <p:nvSpPr>
          <p:cNvPr id="1046" name="Rectangle 22"/>
          <p:cNvSpPr>
            <a:spLocks noGrp="1" noChangeArrowheads="1"/>
          </p:cNvSpPr>
          <p:nvPr>
            <p:ph type="sldNum" sz="quarter" idx="4"/>
          </p:nvPr>
        </p:nvSpPr>
        <p:spPr bwMode="auto">
          <a:xfrm>
            <a:off x="8458200" y="247650"/>
            <a:ext cx="53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mn-ea"/>
              </a:defRPr>
            </a:lvl1pPr>
          </a:lstStyle>
          <a:p>
            <a:pPr>
              <a:defRPr/>
            </a:pPr>
            <a:fld id="{9CA1D363-5E0A-42A6-B00D-7EF727D389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14" r:id="rId3"/>
    <p:sldLayoutId id="2147483915" r:id="rId4"/>
    <p:sldLayoutId id="2147483916" r:id="rId5"/>
    <p:sldLayoutId id="2147483917" r:id="rId6"/>
    <p:sldLayoutId id="2147483918" r:id="rId7"/>
  </p:sldLayoutIdLst>
  <p:hf hdr="0" ft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Arial" charset="0"/>
          <a:ea typeface="ＭＳ Ｐゴシック" pitchFamily="-112" charset="-128"/>
        </a:defRPr>
      </a:lvl2pPr>
      <a:lvl3pPr algn="l" rtl="0" eaLnBrk="0" fontAlgn="base" hangingPunct="0">
        <a:spcBef>
          <a:spcPct val="0"/>
        </a:spcBef>
        <a:spcAft>
          <a:spcPct val="0"/>
        </a:spcAft>
        <a:defRPr sz="2200" b="1">
          <a:solidFill>
            <a:schemeClr val="bg1"/>
          </a:solidFill>
          <a:latin typeface="Arial" charset="0"/>
          <a:ea typeface="ＭＳ Ｐゴシック" pitchFamily="-112" charset="-128"/>
        </a:defRPr>
      </a:lvl3pPr>
      <a:lvl4pPr algn="l" rtl="0" eaLnBrk="0" fontAlgn="base" hangingPunct="0">
        <a:spcBef>
          <a:spcPct val="0"/>
        </a:spcBef>
        <a:spcAft>
          <a:spcPct val="0"/>
        </a:spcAft>
        <a:defRPr sz="2200" b="1">
          <a:solidFill>
            <a:schemeClr val="bg1"/>
          </a:solidFill>
          <a:latin typeface="Arial" charset="0"/>
          <a:ea typeface="ＭＳ Ｐゴシック" pitchFamily="-112" charset="-128"/>
        </a:defRPr>
      </a:lvl4pPr>
      <a:lvl5pPr algn="l" rtl="0" eaLnBrk="0" fontAlgn="base" hangingPunct="0">
        <a:spcBef>
          <a:spcPct val="0"/>
        </a:spcBef>
        <a:spcAft>
          <a:spcPct val="0"/>
        </a:spcAft>
        <a:defRPr sz="2200" b="1">
          <a:solidFill>
            <a:schemeClr val="bg1"/>
          </a:solidFill>
          <a:latin typeface="Arial" charset="0"/>
          <a:ea typeface="ＭＳ Ｐゴシック" pitchFamily="-112" charset="-128"/>
        </a:defRPr>
      </a:lvl5pPr>
      <a:lvl6pPr marL="457200" algn="l" rtl="0" eaLnBrk="1" fontAlgn="base" hangingPunct="1">
        <a:spcBef>
          <a:spcPct val="0"/>
        </a:spcBef>
        <a:spcAft>
          <a:spcPct val="0"/>
        </a:spcAft>
        <a:defRPr sz="2200" b="1">
          <a:solidFill>
            <a:schemeClr val="bg1"/>
          </a:solidFill>
          <a:latin typeface="Arial" charset="0"/>
          <a:ea typeface="ＭＳ Ｐゴシック" pitchFamily="-112" charset="-128"/>
        </a:defRPr>
      </a:lvl6pPr>
      <a:lvl7pPr marL="914400" algn="l" rtl="0" eaLnBrk="1" fontAlgn="base" hangingPunct="1">
        <a:spcBef>
          <a:spcPct val="0"/>
        </a:spcBef>
        <a:spcAft>
          <a:spcPct val="0"/>
        </a:spcAft>
        <a:defRPr sz="2200" b="1">
          <a:solidFill>
            <a:schemeClr val="bg1"/>
          </a:solidFill>
          <a:latin typeface="Arial" charset="0"/>
          <a:ea typeface="ＭＳ Ｐゴシック" pitchFamily="-112" charset="-128"/>
        </a:defRPr>
      </a:lvl7pPr>
      <a:lvl8pPr marL="1371600" algn="l" rtl="0" eaLnBrk="1" fontAlgn="base" hangingPunct="1">
        <a:spcBef>
          <a:spcPct val="0"/>
        </a:spcBef>
        <a:spcAft>
          <a:spcPct val="0"/>
        </a:spcAft>
        <a:defRPr sz="2200" b="1">
          <a:solidFill>
            <a:schemeClr val="bg1"/>
          </a:solidFill>
          <a:latin typeface="Arial" charset="0"/>
          <a:ea typeface="ＭＳ Ｐゴシック" pitchFamily="-112" charset="-128"/>
        </a:defRPr>
      </a:lvl8pPr>
      <a:lvl9pPr marL="1828800" algn="l" rtl="0" eaLnBrk="1" fontAlgn="base" hangingPunct="1">
        <a:spcBef>
          <a:spcPct val="0"/>
        </a:spcBef>
        <a:spcAft>
          <a:spcPct val="0"/>
        </a:spcAft>
        <a:defRPr sz="2200" b="1">
          <a:solidFill>
            <a:schemeClr val="bg1"/>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Font typeface="Wingdings" pitchFamily="2" charset="2"/>
        <a:buChar char="Ø"/>
        <a:defRPr>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chemeClr val="tx1"/>
          </a:solidFill>
          <a:latin typeface="+mn-lt"/>
          <a:ea typeface="+mn-ea"/>
        </a:defRPr>
      </a:lvl2pPr>
      <a:lvl3pPr marL="1085850" indent="-228600" algn="l" rtl="0" eaLnBrk="0" fontAlgn="base" hangingPunct="0">
        <a:spcBef>
          <a:spcPct val="20000"/>
        </a:spcBef>
        <a:spcAft>
          <a:spcPct val="0"/>
        </a:spcAft>
        <a:buFont typeface="Arial Unicode MS" pitchFamily="34" charset="-128"/>
        <a:buChar char="ￚ"/>
        <a:defRPr sz="1600">
          <a:solidFill>
            <a:schemeClr val="tx1"/>
          </a:solidFill>
          <a:latin typeface="+mn-lt"/>
          <a:ea typeface="+mn-ea"/>
        </a:defRPr>
      </a:lvl3pPr>
      <a:lvl4pPr marL="1428750" indent="-228600" algn="l" rtl="0" eaLnBrk="0" fontAlgn="base" hangingPunct="0">
        <a:spcBef>
          <a:spcPct val="20000"/>
        </a:spcBef>
        <a:spcAft>
          <a:spcPct val="0"/>
        </a:spcAft>
        <a:buFont typeface="Arial" charset="0"/>
        <a:buChar char="□"/>
        <a:defRPr sz="1600">
          <a:solidFill>
            <a:schemeClr val="tx1"/>
          </a:solidFill>
          <a:latin typeface="+mn-lt"/>
          <a:ea typeface="+mn-ea"/>
        </a:defRPr>
      </a:lvl4pPr>
      <a:lvl5pPr marL="1771650" indent="-228600" algn="l" rtl="0" eaLnBrk="0" fontAlgn="base" hangingPunct="0">
        <a:spcBef>
          <a:spcPct val="20000"/>
        </a:spcBef>
        <a:spcAft>
          <a:spcPct val="0"/>
        </a:spcAft>
        <a:buFont typeface="Arial Unicode MS" pitchFamily="34" charset="-128"/>
        <a:buChar char="･"/>
        <a:defRPr sz="1400">
          <a:solidFill>
            <a:schemeClr val="tx1"/>
          </a:solidFill>
          <a:latin typeface="+mn-lt"/>
          <a:ea typeface="+mn-ea"/>
        </a:defRPr>
      </a:lvl5pPr>
      <a:lvl6pPr marL="2228850" indent="-228600" algn="l" rtl="0" eaLnBrk="1" fontAlgn="base" hangingPunct="1">
        <a:spcBef>
          <a:spcPct val="20000"/>
        </a:spcBef>
        <a:spcAft>
          <a:spcPct val="0"/>
        </a:spcAft>
        <a:buFont typeface="Arial Unicode MS" pitchFamily="34" charset="-128"/>
        <a:buChar char="･"/>
        <a:defRPr sz="1400">
          <a:solidFill>
            <a:schemeClr val="tx1"/>
          </a:solidFill>
          <a:latin typeface="+mn-lt"/>
          <a:ea typeface="+mn-ea"/>
        </a:defRPr>
      </a:lvl6pPr>
      <a:lvl7pPr marL="2686050" indent="-228600" algn="l" rtl="0" eaLnBrk="1" fontAlgn="base" hangingPunct="1">
        <a:spcBef>
          <a:spcPct val="20000"/>
        </a:spcBef>
        <a:spcAft>
          <a:spcPct val="0"/>
        </a:spcAft>
        <a:buFont typeface="Arial Unicode MS" pitchFamily="34" charset="-128"/>
        <a:buChar char="･"/>
        <a:defRPr sz="1400">
          <a:solidFill>
            <a:schemeClr val="tx1"/>
          </a:solidFill>
          <a:latin typeface="+mn-lt"/>
          <a:ea typeface="+mn-ea"/>
        </a:defRPr>
      </a:lvl7pPr>
      <a:lvl8pPr marL="3143250" indent="-228600" algn="l" rtl="0" eaLnBrk="1" fontAlgn="base" hangingPunct="1">
        <a:spcBef>
          <a:spcPct val="20000"/>
        </a:spcBef>
        <a:spcAft>
          <a:spcPct val="0"/>
        </a:spcAft>
        <a:buFont typeface="Arial Unicode MS" pitchFamily="34" charset="-128"/>
        <a:buChar char="･"/>
        <a:defRPr sz="1400">
          <a:solidFill>
            <a:schemeClr val="tx1"/>
          </a:solidFill>
          <a:latin typeface="+mn-lt"/>
          <a:ea typeface="+mn-ea"/>
        </a:defRPr>
      </a:lvl8pPr>
      <a:lvl9pPr marL="3600450" indent="-228600" algn="l" rtl="0" eaLnBrk="1" fontAlgn="base" hangingPunct="1">
        <a:spcBef>
          <a:spcPct val="20000"/>
        </a:spcBef>
        <a:spcAft>
          <a:spcPct val="0"/>
        </a:spcAft>
        <a:buFont typeface="Arial Unicode MS" pitchFamily="34" charset="-128"/>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Picture 20" descr="PPT_page_bkgnd"/>
          <p:cNvPicPr>
            <a:picLocks noChangeAspect="1" noChangeArrowheads="1"/>
          </p:cNvPicPr>
          <p:nvPr/>
        </p:nvPicPr>
        <p:blipFill>
          <a:blip r:embed="rId9" cstate="print"/>
          <a:srcRect/>
          <a:stretch>
            <a:fillRect/>
          </a:stretch>
        </p:blipFill>
        <p:spPr bwMode="auto">
          <a:xfrm>
            <a:off x="0" y="-9525"/>
            <a:ext cx="9145588" cy="6877050"/>
          </a:xfrm>
          <a:prstGeom prst="rect">
            <a:avLst/>
          </a:prstGeom>
          <a:noFill/>
          <a:ln w="9525">
            <a:noFill/>
            <a:miter lim="800000"/>
            <a:headEnd/>
            <a:tailEnd/>
          </a:ln>
        </p:spPr>
      </p:pic>
      <p:sp>
        <p:nvSpPr>
          <p:cNvPr id="24579" name="Rectangle 2"/>
          <p:cNvSpPr>
            <a:spLocks noGrp="1" noChangeArrowheads="1"/>
          </p:cNvSpPr>
          <p:nvPr>
            <p:ph type="title"/>
          </p:nvPr>
        </p:nvSpPr>
        <p:spPr bwMode="auto">
          <a:xfrm>
            <a:off x="2047875" y="228600"/>
            <a:ext cx="6345238" cy="8223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4580" name="Rectangle 3"/>
          <p:cNvSpPr>
            <a:spLocks noGrp="1" noChangeArrowheads="1"/>
          </p:cNvSpPr>
          <p:nvPr>
            <p:ph type="body" idx="1"/>
          </p:nvPr>
        </p:nvSpPr>
        <p:spPr bwMode="auto">
          <a:xfrm>
            <a:off x="685800" y="1612900"/>
            <a:ext cx="7696200" cy="431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Line 12"/>
          <p:cNvSpPr>
            <a:spLocks noChangeShapeType="1"/>
          </p:cNvSpPr>
          <p:nvPr/>
        </p:nvSpPr>
        <p:spPr bwMode="auto">
          <a:xfrm>
            <a:off x="8610600" y="152400"/>
            <a:ext cx="0" cy="381000"/>
          </a:xfrm>
          <a:prstGeom prst="line">
            <a:avLst/>
          </a:prstGeom>
          <a:noFill/>
          <a:ln w="9525">
            <a:solidFill>
              <a:srgbClr val="BCA027"/>
            </a:solidFill>
            <a:round/>
            <a:headEnd/>
            <a:tailEnd/>
          </a:ln>
        </p:spPr>
        <p:txBody>
          <a:bodyPr wrap="none" anchor="ctr"/>
          <a:lstStyle/>
          <a:p>
            <a:pPr algn="r">
              <a:defRPr/>
            </a:pPr>
            <a:endParaRPr lang="en-US">
              <a:ea typeface="+mn-ea"/>
            </a:endParaRPr>
          </a:p>
        </p:txBody>
      </p:sp>
      <p:sp>
        <p:nvSpPr>
          <p:cNvPr id="1046" name="Rectangle 22"/>
          <p:cNvSpPr>
            <a:spLocks noGrp="1" noChangeArrowheads="1"/>
          </p:cNvSpPr>
          <p:nvPr>
            <p:ph type="sldNum" sz="quarter" idx="4"/>
          </p:nvPr>
        </p:nvSpPr>
        <p:spPr bwMode="auto">
          <a:xfrm>
            <a:off x="8458200" y="247650"/>
            <a:ext cx="53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mn-ea"/>
              </a:defRPr>
            </a:lvl1pPr>
          </a:lstStyle>
          <a:p>
            <a:pPr>
              <a:defRPr/>
            </a:pPr>
            <a:fld id="{BE5D6B4F-0F1C-4F5D-A6B4-94227CBCD8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19" r:id="rId3"/>
    <p:sldLayoutId id="2147483920" r:id="rId4"/>
    <p:sldLayoutId id="2147483921" r:id="rId5"/>
    <p:sldLayoutId id="2147483922" r:id="rId6"/>
    <p:sldLayoutId id="2147483923" r:id="rId7"/>
  </p:sldLayoutIdLst>
  <p:hf hdr="0" ft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Arial" charset="0"/>
          <a:ea typeface="ＭＳ Ｐゴシック" pitchFamily="-112" charset="-128"/>
        </a:defRPr>
      </a:lvl2pPr>
      <a:lvl3pPr algn="l" rtl="0" eaLnBrk="0" fontAlgn="base" hangingPunct="0">
        <a:spcBef>
          <a:spcPct val="0"/>
        </a:spcBef>
        <a:spcAft>
          <a:spcPct val="0"/>
        </a:spcAft>
        <a:defRPr sz="2200" b="1">
          <a:solidFill>
            <a:schemeClr val="bg1"/>
          </a:solidFill>
          <a:latin typeface="Arial" charset="0"/>
          <a:ea typeface="ＭＳ Ｐゴシック" pitchFamily="-112" charset="-128"/>
        </a:defRPr>
      </a:lvl3pPr>
      <a:lvl4pPr algn="l" rtl="0" eaLnBrk="0" fontAlgn="base" hangingPunct="0">
        <a:spcBef>
          <a:spcPct val="0"/>
        </a:spcBef>
        <a:spcAft>
          <a:spcPct val="0"/>
        </a:spcAft>
        <a:defRPr sz="2200" b="1">
          <a:solidFill>
            <a:schemeClr val="bg1"/>
          </a:solidFill>
          <a:latin typeface="Arial" charset="0"/>
          <a:ea typeface="ＭＳ Ｐゴシック" pitchFamily="-112" charset="-128"/>
        </a:defRPr>
      </a:lvl4pPr>
      <a:lvl5pPr algn="l" rtl="0" eaLnBrk="0" fontAlgn="base" hangingPunct="0">
        <a:spcBef>
          <a:spcPct val="0"/>
        </a:spcBef>
        <a:spcAft>
          <a:spcPct val="0"/>
        </a:spcAft>
        <a:defRPr sz="2200" b="1">
          <a:solidFill>
            <a:schemeClr val="bg1"/>
          </a:solidFill>
          <a:latin typeface="Arial" charset="0"/>
          <a:ea typeface="ＭＳ Ｐゴシック" pitchFamily="-112" charset="-128"/>
        </a:defRPr>
      </a:lvl5pPr>
      <a:lvl6pPr marL="457200" algn="l" rtl="0" eaLnBrk="1" fontAlgn="base" hangingPunct="1">
        <a:spcBef>
          <a:spcPct val="0"/>
        </a:spcBef>
        <a:spcAft>
          <a:spcPct val="0"/>
        </a:spcAft>
        <a:defRPr sz="2200" b="1">
          <a:solidFill>
            <a:schemeClr val="bg1"/>
          </a:solidFill>
          <a:latin typeface="Arial" charset="0"/>
          <a:ea typeface="ＭＳ Ｐゴシック" pitchFamily="-112" charset="-128"/>
        </a:defRPr>
      </a:lvl6pPr>
      <a:lvl7pPr marL="914400" algn="l" rtl="0" eaLnBrk="1" fontAlgn="base" hangingPunct="1">
        <a:spcBef>
          <a:spcPct val="0"/>
        </a:spcBef>
        <a:spcAft>
          <a:spcPct val="0"/>
        </a:spcAft>
        <a:defRPr sz="2200" b="1">
          <a:solidFill>
            <a:schemeClr val="bg1"/>
          </a:solidFill>
          <a:latin typeface="Arial" charset="0"/>
          <a:ea typeface="ＭＳ Ｐゴシック" pitchFamily="-112" charset="-128"/>
        </a:defRPr>
      </a:lvl7pPr>
      <a:lvl8pPr marL="1371600" algn="l" rtl="0" eaLnBrk="1" fontAlgn="base" hangingPunct="1">
        <a:spcBef>
          <a:spcPct val="0"/>
        </a:spcBef>
        <a:spcAft>
          <a:spcPct val="0"/>
        </a:spcAft>
        <a:defRPr sz="2200" b="1">
          <a:solidFill>
            <a:schemeClr val="bg1"/>
          </a:solidFill>
          <a:latin typeface="Arial" charset="0"/>
          <a:ea typeface="ＭＳ Ｐゴシック" pitchFamily="-112" charset="-128"/>
        </a:defRPr>
      </a:lvl8pPr>
      <a:lvl9pPr marL="1828800" algn="l" rtl="0" eaLnBrk="1" fontAlgn="base" hangingPunct="1">
        <a:spcBef>
          <a:spcPct val="0"/>
        </a:spcBef>
        <a:spcAft>
          <a:spcPct val="0"/>
        </a:spcAft>
        <a:defRPr sz="2200" b="1">
          <a:solidFill>
            <a:schemeClr val="bg1"/>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Font typeface="Wingdings" pitchFamily="2" charset="2"/>
        <a:buChar char="Ø"/>
        <a:defRPr>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chemeClr val="tx1"/>
          </a:solidFill>
          <a:latin typeface="+mn-lt"/>
          <a:ea typeface="+mn-ea"/>
        </a:defRPr>
      </a:lvl2pPr>
      <a:lvl3pPr marL="1085850" indent="-228600" algn="l" rtl="0" eaLnBrk="0" fontAlgn="base" hangingPunct="0">
        <a:spcBef>
          <a:spcPct val="20000"/>
        </a:spcBef>
        <a:spcAft>
          <a:spcPct val="0"/>
        </a:spcAft>
        <a:buFont typeface="Arial Unicode MS" pitchFamily="34" charset="-128"/>
        <a:buChar char="ￚ"/>
        <a:defRPr sz="1600">
          <a:solidFill>
            <a:schemeClr val="tx1"/>
          </a:solidFill>
          <a:latin typeface="+mn-lt"/>
          <a:ea typeface="+mn-ea"/>
        </a:defRPr>
      </a:lvl3pPr>
      <a:lvl4pPr marL="1428750" indent="-228600" algn="l" rtl="0" eaLnBrk="0" fontAlgn="base" hangingPunct="0">
        <a:spcBef>
          <a:spcPct val="20000"/>
        </a:spcBef>
        <a:spcAft>
          <a:spcPct val="0"/>
        </a:spcAft>
        <a:buFont typeface="Arial" charset="0"/>
        <a:buChar char="□"/>
        <a:defRPr sz="1600">
          <a:solidFill>
            <a:schemeClr val="tx1"/>
          </a:solidFill>
          <a:latin typeface="+mn-lt"/>
          <a:ea typeface="+mn-ea"/>
        </a:defRPr>
      </a:lvl4pPr>
      <a:lvl5pPr marL="1771650" indent="-228600" algn="l" rtl="0" eaLnBrk="0" fontAlgn="base" hangingPunct="0">
        <a:spcBef>
          <a:spcPct val="20000"/>
        </a:spcBef>
        <a:spcAft>
          <a:spcPct val="0"/>
        </a:spcAft>
        <a:buFont typeface="Arial Unicode MS" pitchFamily="34" charset="-128"/>
        <a:buChar char="･"/>
        <a:defRPr sz="1400">
          <a:solidFill>
            <a:schemeClr val="tx1"/>
          </a:solidFill>
          <a:latin typeface="+mn-lt"/>
          <a:ea typeface="+mn-ea"/>
        </a:defRPr>
      </a:lvl5pPr>
      <a:lvl6pPr marL="2228850" indent="-228600" algn="l" rtl="0" eaLnBrk="1" fontAlgn="base" hangingPunct="1">
        <a:spcBef>
          <a:spcPct val="20000"/>
        </a:spcBef>
        <a:spcAft>
          <a:spcPct val="0"/>
        </a:spcAft>
        <a:buFont typeface="Arial Unicode MS" pitchFamily="34" charset="-128"/>
        <a:buChar char="･"/>
        <a:defRPr sz="1400">
          <a:solidFill>
            <a:schemeClr val="tx1"/>
          </a:solidFill>
          <a:latin typeface="+mn-lt"/>
          <a:ea typeface="+mn-ea"/>
        </a:defRPr>
      </a:lvl6pPr>
      <a:lvl7pPr marL="2686050" indent="-228600" algn="l" rtl="0" eaLnBrk="1" fontAlgn="base" hangingPunct="1">
        <a:spcBef>
          <a:spcPct val="20000"/>
        </a:spcBef>
        <a:spcAft>
          <a:spcPct val="0"/>
        </a:spcAft>
        <a:buFont typeface="Arial Unicode MS" pitchFamily="34" charset="-128"/>
        <a:buChar char="･"/>
        <a:defRPr sz="1400">
          <a:solidFill>
            <a:schemeClr val="tx1"/>
          </a:solidFill>
          <a:latin typeface="+mn-lt"/>
          <a:ea typeface="+mn-ea"/>
        </a:defRPr>
      </a:lvl7pPr>
      <a:lvl8pPr marL="3143250" indent="-228600" algn="l" rtl="0" eaLnBrk="1" fontAlgn="base" hangingPunct="1">
        <a:spcBef>
          <a:spcPct val="20000"/>
        </a:spcBef>
        <a:spcAft>
          <a:spcPct val="0"/>
        </a:spcAft>
        <a:buFont typeface="Arial Unicode MS" pitchFamily="34" charset="-128"/>
        <a:buChar char="･"/>
        <a:defRPr sz="1400">
          <a:solidFill>
            <a:schemeClr val="tx1"/>
          </a:solidFill>
          <a:latin typeface="+mn-lt"/>
          <a:ea typeface="+mn-ea"/>
        </a:defRPr>
      </a:lvl8pPr>
      <a:lvl9pPr marL="3600450" indent="-228600" algn="l" rtl="0" eaLnBrk="1" fontAlgn="base" hangingPunct="1">
        <a:spcBef>
          <a:spcPct val="20000"/>
        </a:spcBef>
        <a:spcAft>
          <a:spcPct val="0"/>
        </a:spcAft>
        <a:buFont typeface="Arial Unicode MS" pitchFamily="34" charset="-128"/>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20" descr="PPT_page_bkgnd"/>
          <p:cNvPicPr>
            <a:picLocks noChangeAspect="1" noChangeArrowheads="1"/>
          </p:cNvPicPr>
          <p:nvPr/>
        </p:nvPicPr>
        <p:blipFill>
          <a:blip r:embed="rId9" cstate="print"/>
          <a:srcRect/>
          <a:stretch>
            <a:fillRect/>
          </a:stretch>
        </p:blipFill>
        <p:spPr bwMode="auto">
          <a:xfrm>
            <a:off x="0" y="-9525"/>
            <a:ext cx="9145588" cy="6877050"/>
          </a:xfrm>
          <a:prstGeom prst="rect">
            <a:avLst/>
          </a:prstGeom>
          <a:noFill/>
          <a:ln w="9525">
            <a:noFill/>
            <a:miter lim="800000"/>
            <a:headEnd/>
            <a:tailEnd/>
          </a:ln>
        </p:spPr>
      </p:pic>
      <p:sp>
        <p:nvSpPr>
          <p:cNvPr id="25603" name="Rectangle 2"/>
          <p:cNvSpPr>
            <a:spLocks noGrp="1" noChangeArrowheads="1"/>
          </p:cNvSpPr>
          <p:nvPr>
            <p:ph type="title"/>
          </p:nvPr>
        </p:nvSpPr>
        <p:spPr bwMode="auto">
          <a:xfrm>
            <a:off x="2047875" y="228600"/>
            <a:ext cx="6345238" cy="8223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5604" name="Rectangle 3"/>
          <p:cNvSpPr>
            <a:spLocks noGrp="1" noChangeArrowheads="1"/>
          </p:cNvSpPr>
          <p:nvPr>
            <p:ph type="body" idx="1"/>
          </p:nvPr>
        </p:nvSpPr>
        <p:spPr bwMode="auto">
          <a:xfrm>
            <a:off x="685800" y="1612900"/>
            <a:ext cx="7696200" cy="431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Line 12"/>
          <p:cNvSpPr>
            <a:spLocks noChangeShapeType="1"/>
          </p:cNvSpPr>
          <p:nvPr/>
        </p:nvSpPr>
        <p:spPr bwMode="auto">
          <a:xfrm>
            <a:off x="8610600" y="152400"/>
            <a:ext cx="0" cy="381000"/>
          </a:xfrm>
          <a:prstGeom prst="line">
            <a:avLst/>
          </a:prstGeom>
          <a:noFill/>
          <a:ln w="9525">
            <a:solidFill>
              <a:srgbClr val="BCA027"/>
            </a:solidFill>
            <a:round/>
            <a:headEnd/>
            <a:tailEnd/>
          </a:ln>
        </p:spPr>
        <p:txBody>
          <a:bodyPr wrap="none" anchor="ctr"/>
          <a:lstStyle/>
          <a:p>
            <a:pPr algn="r">
              <a:defRPr/>
            </a:pPr>
            <a:endParaRPr lang="en-US">
              <a:ea typeface="+mn-ea"/>
            </a:endParaRPr>
          </a:p>
        </p:txBody>
      </p:sp>
      <p:sp>
        <p:nvSpPr>
          <p:cNvPr id="1046" name="Rectangle 22"/>
          <p:cNvSpPr>
            <a:spLocks noGrp="1" noChangeArrowheads="1"/>
          </p:cNvSpPr>
          <p:nvPr>
            <p:ph type="sldNum" sz="quarter" idx="4"/>
          </p:nvPr>
        </p:nvSpPr>
        <p:spPr bwMode="auto">
          <a:xfrm>
            <a:off x="8458200" y="247650"/>
            <a:ext cx="53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mn-ea"/>
              </a:defRPr>
            </a:lvl1pPr>
          </a:lstStyle>
          <a:p>
            <a:pPr>
              <a:defRPr/>
            </a:pPr>
            <a:fld id="{54C9A849-D954-4E11-AA24-C10FCFCD65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24" r:id="rId3"/>
    <p:sldLayoutId id="2147483925" r:id="rId4"/>
    <p:sldLayoutId id="2147483926" r:id="rId5"/>
    <p:sldLayoutId id="2147483927" r:id="rId6"/>
    <p:sldLayoutId id="2147483928" r:id="rId7"/>
  </p:sldLayoutIdLst>
  <p:hf hdr="0" ft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Arial" charset="0"/>
          <a:ea typeface="ＭＳ Ｐゴシック" pitchFamily="-112" charset="-128"/>
        </a:defRPr>
      </a:lvl2pPr>
      <a:lvl3pPr algn="l" rtl="0" eaLnBrk="0" fontAlgn="base" hangingPunct="0">
        <a:spcBef>
          <a:spcPct val="0"/>
        </a:spcBef>
        <a:spcAft>
          <a:spcPct val="0"/>
        </a:spcAft>
        <a:defRPr sz="2200" b="1">
          <a:solidFill>
            <a:schemeClr val="bg1"/>
          </a:solidFill>
          <a:latin typeface="Arial" charset="0"/>
          <a:ea typeface="ＭＳ Ｐゴシック" pitchFamily="-112" charset="-128"/>
        </a:defRPr>
      </a:lvl3pPr>
      <a:lvl4pPr algn="l" rtl="0" eaLnBrk="0" fontAlgn="base" hangingPunct="0">
        <a:spcBef>
          <a:spcPct val="0"/>
        </a:spcBef>
        <a:spcAft>
          <a:spcPct val="0"/>
        </a:spcAft>
        <a:defRPr sz="2200" b="1">
          <a:solidFill>
            <a:schemeClr val="bg1"/>
          </a:solidFill>
          <a:latin typeface="Arial" charset="0"/>
          <a:ea typeface="ＭＳ Ｐゴシック" pitchFamily="-112" charset="-128"/>
        </a:defRPr>
      </a:lvl4pPr>
      <a:lvl5pPr algn="l" rtl="0" eaLnBrk="0" fontAlgn="base" hangingPunct="0">
        <a:spcBef>
          <a:spcPct val="0"/>
        </a:spcBef>
        <a:spcAft>
          <a:spcPct val="0"/>
        </a:spcAft>
        <a:defRPr sz="2200" b="1">
          <a:solidFill>
            <a:schemeClr val="bg1"/>
          </a:solidFill>
          <a:latin typeface="Arial" charset="0"/>
          <a:ea typeface="ＭＳ Ｐゴシック" pitchFamily="-112" charset="-128"/>
        </a:defRPr>
      </a:lvl5pPr>
      <a:lvl6pPr marL="457200" algn="l" rtl="0" eaLnBrk="1" fontAlgn="base" hangingPunct="1">
        <a:spcBef>
          <a:spcPct val="0"/>
        </a:spcBef>
        <a:spcAft>
          <a:spcPct val="0"/>
        </a:spcAft>
        <a:defRPr sz="2200" b="1">
          <a:solidFill>
            <a:schemeClr val="bg1"/>
          </a:solidFill>
          <a:latin typeface="Arial" charset="0"/>
          <a:ea typeface="ＭＳ Ｐゴシック" pitchFamily="-112" charset="-128"/>
        </a:defRPr>
      </a:lvl6pPr>
      <a:lvl7pPr marL="914400" algn="l" rtl="0" eaLnBrk="1" fontAlgn="base" hangingPunct="1">
        <a:spcBef>
          <a:spcPct val="0"/>
        </a:spcBef>
        <a:spcAft>
          <a:spcPct val="0"/>
        </a:spcAft>
        <a:defRPr sz="2200" b="1">
          <a:solidFill>
            <a:schemeClr val="bg1"/>
          </a:solidFill>
          <a:latin typeface="Arial" charset="0"/>
          <a:ea typeface="ＭＳ Ｐゴシック" pitchFamily="-112" charset="-128"/>
        </a:defRPr>
      </a:lvl7pPr>
      <a:lvl8pPr marL="1371600" algn="l" rtl="0" eaLnBrk="1" fontAlgn="base" hangingPunct="1">
        <a:spcBef>
          <a:spcPct val="0"/>
        </a:spcBef>
        <a:spcAft>
          <a:spcPct val="0"/>
        </a:spcAft>
        <a:defRPr sz="2200" b="1">
          <a:solidFill>
            <a:schemeClr val="bg1"/>
          </a:solidFill>
          <a:latin typeface="Arial" charset="0"/>
          <a:ea typeface="ＭＳ Ｐゴシック" pitchFamily="-112" charset="-128"/>
        </a:defRPr>
      </a:lvl8pPr>
      <a:lvl9pPr marL="1828800" algn="l" rtl="0" eaLnBrk="1" fontAlgn="base" hangingPunct="1">
        <a:spcBef>
          <a:spcPct val="0"/>
        </a:spcBef>
        <a:spcAft>
          <a:spcPct val="0"/>
        </a:spcAft>
        <a:defRPr sz="2200" b="1">
          <a:solidFill>
            <a:schemeClr val="bg1"/>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Font typeface="Wingdings" pitchFamily="2" charset="2"/>
        <a:buChar char="Ø"/>
        <a:defRPr>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chemeClr val="tx1"/>
          </a:solidFill>
          <a:latin typeface="+mn-lt"/>
          <a:ea typeface="+mn-ea"/>
        </a:defRPr>
      </a:lvl2pPr>
      <a:lvl3pPr marL="1085850" indent="-228600" algn="l" rtl="0" eaLnBrk="0" fontAlgn="base" hangingPunct="0">
        <a:spcBef>
          <a:spcPct val="20000"/>
        </a:spcBef>
        <a:spcAft>
          <a:spcPct val="0"/>
        </a:spcAft>
        <a:buFont typeface="Arial Unicode MS" pitchFamily="34" charset="-128"/>
        <a:buChar char="ￚ"/>
        <a:defRPr sz="1600">
          <a:solidFill>
            <a:schemeClr val="tx1"/>
          </a:solidFill>
          <a:latin typeface="+mn-lt"/>
          <a:ea typeface="+mn-ea"/>
        </a:defRPr>
      </a:lvl3pPr>
      <a:lvl4pPr marL="1428750" indent="-228600" algn="l" rtl="0" eaLnBrk="0" fontAlgn="base" hangingPunct="0">
        <a:spcBef>
          <a:spcPct val="20000"/>
        </a:spcBef>
        <a:spcAft>
          <a:spcPct val="0"/>
        </a:spcAft>
        <a:buFont typeface="Arial" charset="0"/>
        <a:buChar char="□"/>
        <a:defRPr sz="1600">
          <a:solidFill>
            <a:schemeClr val="tx1"/>
          </a:solidFill>
          <a:latin typeface="+mn-lt"/>
          <a:ea typeface="+mn-ea"/>
        </a:defRPr>
      </a:lvl4pPr>
      <a:lvl5pPr marL="1771650" indent="-228600" algn="l" rtl="0" eaLnBrk="0" fontAlgn="base" hangingPunct="0">
        <a:spcBef>
          <a:spcPct val="20000"/>
        </a:spcBef>
        <a:spcAft>
          <a:spcPct val="0"/>
        </a:spcAft>
        <a:buFont typeface="Arial Unicode MS" pitchFamily="34" charset="-128"/>
        <a:buChar char="･"/>
        <a:defRPr sz="1400">
          <a:solidFill>
            <a:schemeClr val="tx1"/>
          </a:solidFill>
          <a:latin typeface="+mn-lt"/>
          <a:ea typeface="+mn-ea"/>
        </a:defRPr>
      </a:lvl5pPr>
      <a:lvl6pPr marL="2228850" indent="-228600" algn="l" rtl="0" eaLnBrk="1" fontAlgn="base" hangingPunct="1">
        <a:spcBef>
          <a:spcPct val="20000"/>
        </a:spcBef>
        <a:spcAft>
          <a:spcPct val="0"/>
        </a:spcAft>
        <a:buFont typeface="Arial Unicode MS" pitchFamily="34" charset="-128"/>
        <a:buChar char="･"/>
        <a:defRPr sz="1400">
          <a:solidFill>
            <a:schemeClr val="tx1"/>
          </a:solidFill>
          <a:latin typeface="+mn-lt"/>
          <a:ea typeface="+mn-ea"/>
        </a:defRPr>
      </a:lvl6pPr>
      <a:lvl7pPr marL="2686050" indent="-228600" algn="l" rtl="0" eaLnBrk="1" fontAlgn="base" hangingPunct="1">
        <a:spcBef>
          <a:spcPct val="20000"/>
        </a:spcBef>
        <a:spcAft>
          <a:spcPct val="0"/>
        </a:spcAft>
        <a:buFont typeface="Arial Unicode MS" pitchFamily="34" charset="-128"/>
        <a:buChar char="･"/>
        <a:defRPr sz="1400">
          <a:solidFill>
            <a:schemeClr val="tx1"/>
          </a:solidFill>
          <a:latin typeface="+mn-lt"/>
          <a:ea typeface="+mn-ea"/>
        </a:defRPr>
      </a:lvl7pPr>
      <a:lvl8pPr marL="3143250" indent="-228600" algn="l" rtl="0" eaLnBrk="1" fontAlgn="base" hangingPunct="1">
        <a:spcBef>
          <a:spcPct val="20000"/>
        </a:spcBef>
        <a:spcAft>
          <a:spcPct val="0"/>
        </a:spcAft>
        <a:buFont typeface="Arial Unicode MS" pitchFamily="34" charset="-128"/>
        <a:buChar char="･"/>
        <a:defRPr sz="1400">
          <a:solidFill>
            <a:schemeClr val="tx1"/>
          </a:solidFill>
          <a:latin typeface="+mn-lt"/>
          <a:ea typeface="+mn-ea"/>
        </a:defRPr>
      </a:lvl8pPr>
      <a:lvl9pPr marL="3600450" indent="-228600" algn="l" rtl="0" eaLnBrk="1" fontAlgn="base" hangingPunct="1">
        <a:spcBef>
          <a:spcPct val="20000"/>
        </a:spcBef>
        <a:spcAft>
          <a:spcPct val="0"/>
        </a:spcAft>
        <a:buFont typeface="Arial Unicode MS" pitchFamily="34" charset="-128"/>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9CA1D363-5E0A-42A6-B00D-7EF727D389CA}"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7.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3.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3.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3.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7.xml"/><Relationship Id="rId1" Type="http://schemas.openxmlformats.org/officeDocument/2006/relationships/vmlDrawing" Target="../drawings/vmlDrawing7.v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vmlDrawing" Target="../drawings/vmlDrawing9.vml"/><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7.xml"/><Relationship Id="rId1" Type="http://schemas.openxmlformats.org/officeDocument/2006/relationships/vmlDrawing" Target="../drawings/vmlDrawing10.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27.xml"/><Relationship Id="rId1" Type="http://schemas.openxmlformats.org/officeDocument/2006/relationships/vmlDrawing" Target="../drawings/vmlDrawing11.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27.xml"/><Relationship Id="rId1" Type="http://schemas.openxmlformats.org/officeDocument/2006/relationships/vmlDrawing" Target="../drawings/vmlDrawing12.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27.xml"/><Relationship Id="rId1" Type="http://schemas.openxmlformats.org/officeDocument/2006/relationships/vmlDrawing" Target="../drawings/vmlDrawing13.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Office_Excel_97-2003_Worksheet7.xls"/><Relationship Id="rId2" Type="http://schemas.openxmlformats.org/officeDocument/2006/relationships/slideLayout" Target="../slideLayouts/slideLayout27.xml"/><Relationship Id="rId1" Type="http://schemas.openxmlformats.org/officeDocument/2006/relationships/vmlDrawing" Target="../drawings/vmlDrawing14.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7.xml"/><Relationship Id="rId1" Type="http://schemas.openxmlformats.org/officeDocument/2006/relationships/vmlDrawing" Target="../drawings/vmlDrawing15.vml"/><Relationship Id="rId4" Type="http://schemas.openxmlformats.org/officeDocument/2006/relationships/oleObject" Target="../embeddings/oleObject13.bin"/></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7.xml"/><Relationship Id="rId1" Type="http://schemas.openxmlformats.org/officeDocument/2006/relationships/vmlDrawing" Target="../drawings/vmlDrawing16.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Office_Excel_97-2003_Worksheet8.xls"/><Relationship Id="rId2" Type="http://schemas.openxmlformats.org/officeDocument/2006/relationships/slideLayout" Target="../slideLayouts/slideLayout27.xml"/><Relationship Id="rId1" Type="http://schemas.openxmlformats.org/officeDocument/2006/relationships/vmlDrawing" Target="../drawings/vmlDrawing17.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7.xml"/><Relationship Id="rId1" Type="http://schemas.openxmlformats.org/officeDocument/2006/relationships/vmlDrawing" Target="../drawings/vmlDrawing18.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7.xml"/><Relationship Id="rId1" Type="http://schemas.openxmlformats.org/officeDocument/2006/relationships/vmlDrawing" Target="../drawings/vmlDrawing19.vml"/><Relationship Id="rId4" Type="http://schemas.openxmlformats.org/officeDocument/2006/relationships/image" Target="../media/image3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3.xml"/><Relationship Id="rId1" Type="http://schemas.openxmlformats.org/officeDocument/2006/relationships/vmlDrawing" Target="../drawings/vmlDrawing20.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Office_Excel_97-2003_Worksheet9.xls"/><Relationship Id="rId2" Type="http://schemas.openxmlformats.org/officeDocument/2006/relationships/slideLayout" Target="../slideLayouts/slideLayout27.xml"/><Relationship Id="rId1" Type="http://schemas.openxmlformats.org/officeDocument/2006/relationships/vmlDrawing" Target="../drawings/vmlDrawing21.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Office_Excel_97-2003_Worksheet10.xls"/><Relationship Id="rId2" Type="http://schemas.openxmlformats.org/officeDocument/2006/relationships/slideLayout" Target="../slideLayouts/slideLayout27.xml"/><Relationship Id="rId1" Type="http://schemas.openxmlformats.org/officeDocument/2006/relationships/vmlDrawing" Target="../drawings/vmlDrawing22.v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ctrTitle"/>
          </p:nvPr>
        </p:nvSpPr>
        <p:spPr>
          <a:xfrm>
            <a:off x="762000" y="914400"/>
            <a:ext cx="7924800" cy="2819400"/>
          </a:xfrm>
        </p:spPr>
        <p:txBody>
          <a:bodyPr>
            <a:normAutofit fontScale="90000"/>
          </a:bodyPr>
          <a:lstStyle/>
          <a:p>
            <a:pPr algn="l" eaLnBrk="1" hangingPunct="1"/>
            <a:r>
              <a:rPr lang="en-US" sz="3200" dirty="0" smtClean="0"/>
              <a:t>CAS Ratemaking and Product Management Seminar- March 2012</a:t>
            </a:r>
            <a:br>
              <a:rPr lang="en-US" sz="3200" dirty="0" smtClean="0"/>
            </a:br>
            <a:r>
              <a:rPr lang="en-US" sz="3200" dirty="0" smtClean="0"/>
              <a:t/>
            </a:r>
            <a:br>
              <a:rPr lang="en-US" sz="3200" dirty="0" smtClean="0"/>
            </a:br>
            <a:r>
              <a:rPr lang="en-US" sz="3200" b="1" dirty="0" smtClean="0"/>
              <a:t>RR-1: Risk and Return Considerations in Ratemaking- Calculating the Profit Provision</a:t>
            </a:r>
            <a:endParaRPr lang="en-US" sz="3200" dirty="0" smtClean="0"/>
          </a:p>
        </p:txBody>
      </p:sp>
      <p:sp>
        <p:nvSpPr>
          <p:cNvPr id="4101" name="Rectangle 5"/>
          <p:cNvSpPr>
            <a:spLocks noGrp="1" noChangeArrowheads="1"/>
          </p:cNvSpPr>
          <p:nvPr>
            <p:ph type="subTitle" idx="1"/>
          </p:nvPr>
        </p:nvSpPr>
        <p:spPr>
          <a:xfrm>
            <a:off x="914400" y="3886200"/>
            <a:ext cx="4495800" cy="1524000"/>
          </a:xfrm>
        </p:spPr>
        <p:txBody>
          <a:bodyPr rtlCol="0">
            <a:normAutofit fontScale="92500" lnSpcReduction="10000"/>
          </a:bodyPr>
          <a:lstStyle/>
          <a:p>
            <a:pPr algn="l" eaLnBrk="1" fontAlgn="auto" hangingPunct="1">
              <a:spcAft>
                <a:spcPts val="0"/>
              </a:spcAft>
              <a:buFont typeface="Arial" pitchFamily="34" charset="0"/>
              <a:buNone/>
              <a:defRPr/>
            </a:pPr>
            <a:r>
              <a:rPr lang="en-US" sz="2800" dirty="0" smtClean="0">
                <a:solidFill>
                  <a:schemeClr val="tx1"/>
                </a:solidFill>
              </a:rPr>
              <a:t>Ira Robbin, PhD</a:t>
            </a:r>
          </a:p>
          <a:p>
            <a:pPr algn="l" eaLnBrk="1" fontAlgn="auto" hangingPunct="1">
              <a:spcAft>
                <a:spcPts val="0"/>
              </a:spcAft>
              <a:buFont typeface="Arial" pitchFamily="34" charset="0"/>
              <a:buNone/>
              <a:defRPr/>
            </a:pPr>
            <a:r>
              <a:rPr lang="en-US" sz="2800" dirty="0" smtClean="0">
                <a:solidFill>
                  <a:schemeClr val="tx1"/>
                </a:solidFill>
              </a:rPr>
              <a:t>Senior Vice-President</a:t>
            </a:r>
          </a:p>
          <a:p>
            <a:pPr algn="l" eaLnBrk="1" fontAlgn="auto" hangingPunct="1">
              <a:spcAft>
                <a:spcPts val="0"/>
              </a:spcAft>
              <a:buFont typeface="Arial" pitchFamily="34" charset="0"/>
              <a:buNone/>
              <a:defRPr/>
            </a:pPr>
            <a:r>
              <a:rPr lang="en-US" sz="2800" dirty="0" smtClean="0">
                <a:solidFill>
                  <a:schemeClr val="tx1"/>
                </a:solidFill>
              </a:rPr>
              <a:t>Corporate Actuary</a:t>
            </a:r>
          </a:p>
          <a:p>
            <a:pPr algn="l" eaLnBrk="1" fontAlgn="auto" hangingPunct="1">
              <a:spcAft>
                <a:spcPts val="0"/>
              </a:spcAft>
              <a:buFont typeface="Arial" pitchFamily="34" charset="0"/>
              <a:buNone/>
              <a:defRPr/>
            </a:pPr>
            <a:r>
              <a:rPr lang="en-US" sz="2800" dirty="0" smtClean="0"/>
              <a:t>En</a:t>
            </a:r>
            <a:r>
              <a:rPr lang="en-US" sz="2800" dirty="0" smtClean="0">
                <a:solidFill>
                  <a:schemeClr val="tx1"/>
                </a:solidFill>
              </a:rPr>
              <a:t>durance Services Limited</a:t>
            </a:r>
            <a:endParaRPr lang="en-US" sz="2800" dirty="0">
              <a:solidFill>
                <a:schemeClr val="tx1"/>
              </a:solidFill>
            </a:endParaRPr>
          </a:p>
        </p:txBody>
      </p:sp>
      <p:pic>
        <p:nvPicPr>
          <p:cNvPr id="45060" name="Picture 4" descr="End_Logo_RGB"/>
          <p:cNvPicPr>
            <a:picLocks noChangeAspect="1" noChangeArrowheads="1"/>
          </p:cNvPicPr>
          <p:nvPr/>
        </p:nvPicPr>
        <p:blipFill>
          <a:blip r:embed="rId2" cstate="print"/>
          <a:srcRect/>
          <a:stretch>
            <a:fillRect/>
          </a:stretch>
        </p:blipFill>
        <p:spPr bwMode="auto">
          <a:xfrm>
            <a:off x="6629400" y="5638800"/>
            <a:ext cx="1714500" cy="86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normAutofit/>
          </a:bodyPr>
          <a:lstStyle/>
          <a:p>
            <a:pPr eaLnBrk="1" hangingPunct="1"/>
            <a:r>
              <a:rPr lang="en-US" smtClean="0"/>
              <a:t>UPM Formula Examples </a:t>
            </a:r>
          </a:p>
        </p:txBody>
      </p:sp>
      <p:sp>
        <p:nvSpPr>
          <p:cNvPr id="46083" name="Rectangle 3"/>
          <p:cNvSpPr>
            <a:spLocks noGrp="1" noChangeArrowheads="1"/>
          </p:cNvSpPr>
          <p:nvPr>
            <p:ph idx="1"/>
          </p:nvPr>
        </p:nvSpPr>
        <p:spPr/>
        <p:txBody>
          <a:bodyPr>
            <a:normAutofit/>
          </a:bodyPr>
          <a:lstStyle/>
          <a:p>
            <a:pPr eaLnBrk="1" hangingPunct="1">
              <a:lnSpc>
                <a:spcPct val="90000"/>
              </a:lnSpc>
              <a:defRPr/>
            </a:pPr>
            <a:r>
              <a:rPr lang="en-US" sz="2800" dirty="0" smtClean="0"/>
              <a:t>L=50  FX=30</a:t>
            </a:r>
          </a:p>
          <a:p>
            <a:pPr eaLnBrk="1" hangingPunct="1">
              <a:lnSpc>
                <a:spcPct val="90000"/>
              </a:lnSpc>
              <a:defRPr/>
            </a:pPr>
            <a:r>
              <a:rPr lang="en-US" sz="2800" dirty="0" smtClean="0"/>
              <a:t>VXR = 15%     UPM = 5%</a:t>
            </a:r>
          </a:p>
        </p:txBody>
      </p:sp>
      <p:sp>
        <p:nvSpPr>
          <p:cNvPr id="5" name="Slide Number Placeholder 4"/>
          <p:cNvSpPr>
            <a:spLocks noGrp="1"/>
          </p:cNvSpPr>
          <p:nvPr>
            <p:ph type="sldNum" sz="quarter" idx="12"/>
          </p:nvPr>
        </p:nvSpPr>
        <p:spPr/>
        <p:txBody>
          <a:bodyPr/>
          <a:lstStyle/>
          <a:p>
            <a:pPr>
              <a:defRPr/>
            </a:pPr>
            <a:fld id="{D2A805D3-DB6D-4C75-B16E-2A74CA4C1A0F}" type="slidenum">
              <a:rPr lang="en-US">
                <a:solidFill>
                  <a:schemeClr val="tx1">
                    <a:tint val="75000"/>
                  </a:schemeClr>
                </a:solidFill>
              </a:rPr>
              <a:pPr>
                <a:defRPr/>
              </a:pPr>
              <a:t>10</a:t>
            </a:fld>
            <a:endParaRPr lang="en-US">
              <a:solidFill>
                <a:schemeClr val="tx1">
                  <a:tint val="75000"/>
                </a:schemeClr>
              </a:solidFill>
            </a:endParaRPr>
          </a:p>
        </p:txBody>
      </p:sp>
      <p:sp>
        <p:nvSpPr>
          <p:cNvPr id="2055" name="Rectangle 4"/>
          <p:cNvSpPr>
            <a:spLocks noChangeArrowheads="1"/>
          </p:cNvSpPr>
          <p:nvPr/>
        </p:nvSpPr>
        <p:spPr bwMode="auto">
          <a:xfrm>
            <a:off x="685800" y="5638800"/>
            <a:ext cx="7772400" cy="914400"/>
          </a:xfrm>
          <a:prstGeom prst="rect">
            <a:avLst/>
          </a:prstGeom>
          <a:noFill/>
          <a:ln w="9525">
            <a:noFill/>
            <a:miter lim="800000"/>
            <a:headEnd/>
            <a:tailEnd/>
          </a:ln>
        </p:spPr>
        <p:txBody>
          <a:bodyPr lIns="92075" tIns="46038" rIns="92075" bIns="46038"/>
          <a:lstStyle/>
          <a:p>
            <a:endParaRPr kumimoji="1" lang="en-US" sz="2000">
              <a:solidFill>
                <a:schemeClr val="tx1"/>
              </a:solidFill>
              <a:latin typeface="Times New Roman" pitchFamily="18" charset="0"/>
            </a:endParaRPr>
          </a:p>
        </p:txBody>
      </p:sp>
      <p:sp>
        <p:nvSpPr>
          <p:cNvPr id="8" name="Rectangle 3"/>
          <p:cNvSpPr txBox="1">
            <a:spLocks noChangeArrowheads="1"/>
          </p:cNvSpPr>
          <p:nvPr/>
        </p:nvSpPr>
        <p:spPr bwMode="auto">
          <a:xfrm>
            <a:off x="609600" y="4114800"/>
            <a:ext cx="8229600" cy="609600"/>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defRPr/>
            </a:pPr>
            <a:r>
              <a:rPr lang="en-US" sz="2800" dirty="0">
                <a:solidFill>
                  <a:schemeClr val="tx1"/>
                </a:solidFill>
                <a:latin typeface="+mn-lt"/>
                <a:ea typeface="+mn-ea"/>
              </a:rPr>
              <a:t>VXR=15%   UPM = -1%</a:t>
            </a:r>
          </a:p>
          <a:p>
            <a:pPr marL="342900" indent="-342900">
              <a:lnSpc>
                <a:spcPct val="90000"/>
              </a:lnSpc>
              <a:spcBef>
                <a:spcPct val="20000"/>
              </a:spcBef>
              <a:buFont typeface="Arial" charset="0"/>
              <a:buChar char="•"/>
              <a:defRPr/>
            </a:pPr>
            <a:endParaRPr lang="en-US" sz="2800" dirty="0">
              <a:solidFill>
                <a:schemeClr val="tx1"/>
              </a:solidFill>
              <a:latin typeface="+mn-lt"/>
              <a:ea typeface="+mn-ea"/>
            </a:endParaRPr>
          </a:p>
        </p:txBody>
      </p:sp>
      <p:graphicFrame>
        <p:nvGraphicFramePr>
          <p:cNvPr id="2051" name="Object 7"/>
          <p:cNvGraphicFramePr>
            <a:graphicFrameLocks noChangeAspect="1"/>
          </p:cNvGraphicFramePr>
          <p:nvPr/>
        </p:nvGraphicFramePr>
        <p:xfrm>
          <a:off x="1516063" y="4618038"/>
          <a:ext cx="5121275" cy="1031875"/>
        </p:xfrm>
        <a:graphic>
          <a:graphicData uri="http://schemas.openxmlformats.org/presentationml/2006/ole">
            <p:oleObj spid="_x0000_s2051" name="Equation" r:id="rId3" imgW="1536480" imgH="444240" progId="Equation.DSMT4">
              <p:embed/>
            </p:oleObj>
          </a:graphicData>
        </a:graphic>
      </p:graphicFrame>
      <p:graphicFrame>
        <p:nvGraphicFramePr>
          <p:cNvPr id="2050" name="Object 6"/>
          <p:cNvGraphicFramePr>
            <a:graphicFrameLocks noChangeAspect="1"/>
          </p:cNvGraphicFramePr>
          <p:nvPr/>
        </p:nvGraphicFramePr>
        <p:xfrm>
          <a:off x="1414463" y="2667000"/>
          <a:ext cx="5324475" cy="971550"/>
        </p:xfrm>
        <a:graphic>
          <a:graphicData uri="http://schemas.openxmlformats.org/presentationml/2006/ole">
            <p:oleObj spid="_x0000_s2050" name="Equation" r:id="rId4" imgW="1422360" imgH="41904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p:txBody>
          <a:bodyPr>
            <a:normAutofit/>
          </a:bodyPr>
          <a:lstStyle/>
          <a:p>
            <a:pPr eaLnBrk="1" hangingPunct="1"/>
            <a:r>
              <a:rPr lang="en-US" smtClean="0"/>
              <a:t>UPM Calculation Approaches </a:t>
            </a:r>
          </a:p>
        </p:txBody>
      </p:sp>
      <p:sp>
        <p:nvSpPr>
          <p:cNvPr id="48131" name="Rectangle 6"/>
          <p:cNvSpPr>
            <a:spLocks noGrp="1" noChangeArrowheads="1"/>
          </p:cNvSpPr>
          <p:nvPr>
            <p:ph idx="1"/>
          </p:nvPr>
        </p:nvSpPr>
        <p:spPr/>
        <p:txBody>
          <a:bodyPr>
            <a:normAutofit/>
          </a:bodyPr>
          <a:lstStyle/>
          <a:p>
            <a:pPr eaLnBrk="1" hangingPunct="1">
              <a:lnSpc>
                <a:spcPct val="90000"/>
              </a:lnSpc>
              <a:defRPr/>
            </a:pPr>
            <a:r>
              <a:rPr lang="en-US" dirty="0" smtClean="0"/>
              <a:t>Investment Income Adjustment</a:t>
            </a:r>
          </a:p>
          <a:p>
            <a:pPr lvl="1" eaLnBrk="1" hangingPunct="1">
              <a:lnSpc>
                <a:spcPct val="90000"/>
              </a:lnSpc>
              <a:defRPr/>
            </a:pPr>
            <a:r>
              <a:rPr lang="en-US" dirty="0" smtClean="0"/>
              <a:t>Start with traditional profit loads</a:t>
            </a:r>
          </a:p>
          <a:p>
            <a:pPr lvl="1" eaLnBrk="1" hangingPunct="1">
              <a:lnSpc>
                <a:spcPct val="90000"/>
              </a:lnSpc>
              <a:defRPr/>
            </a:pPr>
            <a:r>
              <a:rPr lang="en-US" dirty="0" smtClean="0"/>
              <a:t>Adjust for investment income  </a:t>
            </a:r>
          </a:p>
          <a:p>
            <a:pPr eaLnBrk="1" hangingPunct="1">
              <a:lnSpc>
                <a:spcPct val="90000"/>
              </a:lnSpc>
              <a:defRPr/>
            </a:pPr>
            <a:r>
              <a:rPr lang="en-US" dirty="0" smtClean="0"/>
              <a:t>Total Return</a:t>
            </a:r>
          </a:p>
          <a:p>
            <a:pPr lvl="1" eaLnBrk="1" hangingPunct="1">
              <a:lnSpc>
                <a:spcPct val="90000"/>
              </a:lnSpc>
              <a:defRPr/>
            </a:pPr>
            <a:r>
              <a:rPr lang="en-US" dirty="0" smtClean="0"/>
              <a:t>Select target return and determine capital </a:t>
            </a:r>
          </a:p>
          <a:p>
            <a:pPr lvl="1" eaLnBrk="1" hangingPunct="1">
              <a:lnSpc>
                <a:spcPct val="90000"/>
              </a:lnSpc>
              <a:defRPr/>
            </a:pPr>
            <a:r>
              <a:rPr lang="en-US" dirty="0" smtClean="0"/>
              <a:t>Compute total return on capital</a:t>
            </a:r>
          </a:p>
          <a:p>
            <a:pPr lvl="1" eaLnBrk="1" hangingPunct="1">
              <a:lnSpc>
                <a:spcPct val="90000"/>
              </a:lnSpc>
              <a:defRPr/>
            </a:pPr>
            <a:r>
              <a:rPr lang="en-US" dirty="0" smtClean="0"/>
              <a:t>Find profit needed to hit target return</a:t>
            </a:r>
          </a:p>
          <a:p>
            <a:pPr eaLnBrk="1" hangingPunct="1">
              <a:lnSpc>
                <a:spcPct val="90000"/>
              </a:lnSpc>
              <a:defRPr/>
            </a:pPr>
            <a:r>
              <a:rPr lang="en-US" dirty="0" smtClean="0"/>
              <a:t>Economic Components</a:t>
            </a:r>
          </a:p>
          <a:p>
            <a:pPr lvl="1" eaLnBrk="1" hangingPunct="1">
              <a:lnSpc>
                <a:spcPct val="90000"/>
              </a:lnSpc>
              <a:defRPr/>
            </a:pPr>
            <a:r>
              <a:rPr lang="en-US" dirty="0" smtClean="0"/>
              <a:t>Needed premium is sum of discounted components</a:t>
            </a:r>
          </a:p>
          <a:p>
            <a:pPr lvl="1" eaLnBrk="1" hangingPunct="1">
              <a:lnSpc>
                <a:spcPct val="90000"/>
              </a:lnSpc>
              <a:defRPr/>
            </a:pPr>
            <a:r>
              <a:rPr lang="en-US" dirty="0" smtClean="0"/>
              <a:t>Risk reflected in discounting  </a:t>
            </a:r>
          </a:p>
        </p:txBody>
      </p:sp>
      <p:sp>
        <p:nvSpPr>
          <p:cNvPr id="5" name="Slide Number Placeholder 4"/>
          <p:cNvSpPr>
            <a:spLocks noGrp="1"/>
          </p:cNvSpPr>
          <p:nvPr>
            <p:ph type="sldNum" sz="quarter" idx="12"/>
          </p:nvPr>
        </p:nvSpPr>
        <p:spPr/>
        <p:txBody>
          <a:bodyPr/>
          <a:lstStyle/>
          <a:p>
            <a:pPr>
              <a:defRPr/>
            </a:pPr>
            <a:fld id="{9F5F5EDB-12D5-4720-B98B-90EA17EC1C24}" type="slidenum">
              <a:rPr lang="en-US">
                <a:solidFill>
                  <a:schemeClr val="tx1">
                    <a:tint val="75000"/>
                  </a:schemeClr>
                </a:solidFill>
              </a:rPr>
              <a:pPr>
                <a:defRPr/>
              </a:pPr>
              <a:t>11</a:t>
            </a:fld>
            <a:endParaRPr lang="en-US">
              <a:solidFill>
                <a:schemeClr val="tx1">
                  <a:tint val="75000"/>
                </a:schemeClr>
              </a:solidFill>
            </a:endParaRPr>
          </a:p>
        </p:txBody>
      </p:sp>
      <p:sp>
        <p:nvSpPr>
          <p:cNvPr id="53254" name="Rectangle 4"/>
          <p:cNvSpPr>
            <a:spLocks noChangeArrowheads="1"/>
          </p:cNvSpPr>
          <p:nvPr/>
        </p:nvSpPr>
        <p:spPr bwMode="auto">
          <a:xfrm>
            <a:off x="685800" y="5638800"/>
            <a:ext cx="7772400" cy="914400"/>
          </a:xfrm>
          <a:prstGeom prst="rect">
            <a:avLst/>
          </a:prstGeom>
          <a:noFill/>
          <a:ln w="9525">
            <a:noFill/>
            <a:miter lim="800000"/>
            <a:headEnd/>
            <a:tailEnd/>
          </a:ln>
        </p:spPr>
        <p:txBody>
          <a:bodyPr lIns="92075" tIns="46038" rIns="92075" bIns="46038"/>
          <a:lstStyle/>
          <a:p>
            <a:endParaRPr kumimoji="1" lang="en-US" sz="200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533400" y="533400"/>
            <a:ext cx="8162925" cy="762000"/>
          </a:xfrm>
        </p:spPr>
        <p:txBody>
          <a:bodyPr>
            <a:normAutofit/>
          </a:bodyPr>
          <a:lstStyle/>
          <a:p>
            <a:pPr eaLnBrk="1" hangingPunct="1"/>
            <a:r>
              <a:rPr lang="en-US" smtClean="0"/>
              <a:t>UW Profit Provision Methods</a:t>
            </a:r>
          </a:p>
        </p:txBody>
      </p:sp>
      <p:sp>
        <p:nvSpPr>
          <p:cNvPr id="4" name="Slide Number Placeholder 3"/>
          <p:cNvSpPr>
            <a:spLocks noGrp="1"/>
          </p:cNvSpPr>
          <p:nvPr>
            <p:ph type="sldNum" sz="quarter" idx="12"/>
          </p:nvPr>
        </p:nvSpPr>
        <p:spPr/>
        <p:txBody>
          <a:bodyPr/>
          <a:lstStyle/>
          <a:p>
            <a:pPr>
              <a:defRPr/>
            </a:pPr>
            <a:fld id="{9B68DB80-0E4D-49F3-AF6D-E35C95661C58}" type="slidenum">
              <a:rPr lang="en-US"/>
              <a:pPr>
                <a:defRPr/>
              </a:pPr>
              <a:t>12</a:t>
            </a:fld>
            <a:endParaRPr lang="en-US"/>
          </a:p>
        </p:txBody>
      </p:sp>
      <p:graphicFrame>
        <p:nvGraphicFramePr>
          <p:cNvPr id="3074" name="Object 3"/>
          <p:cNvGraphicFramePr>
            <a:graphicFrameLocks noChangeAspect="1"/>
          </p:cNvGraphicFramePr>
          <p:nvPr/>
        </p:nvGraphicFramePr>
        <p:xfrm>
          <a:off x="838200" y="1828800"/>
          <a:ext cx="7797800" cy="3276600"/>
        </p:xfrm>
        <a:graphic>
          <a:graphicData uri="http://schemas.openxmlformats.org/presentationml/2006/ole">
            <p:oleObj spid="_x0000_s3074" name="Worksheet" r:id="rId3" imgW="5733906" imgH="2343090" progId="Excel.Shee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A1D363-5E0A-42A6-B00D-7EF727D389CA}" type="slidenum">
              <a:rPr lang="en-US" smtClean="0"/>
              <a:pPr>
                <a:defRPr/>
              </a:pPr>
              <a:t>13</a:t>
            </a:fld>
            <a:endParaRPr lang="en-US"/>
          </a:p>
        </p:txBody>
      </p:sp>
      <p:pic>
        <p:nvPicPr>
          <p:cNvPr id="116738" name="Picture 2" descr="http://rajapakse.info/monkey%20thinker.jpg"/>
          <p:cNvPicPr>
            <a:picLocks noChangeAspect="1" noChangeArrowheads="1"/>
          </p:cNvPicPr>
          <p:nvPr/>
        </p:nvPicPr>
        <p:blipFill>
          <a:blip r:embed="rId2" cstate="print"/>
          <a:srcRect/>
          <a:stretch>
            <a:fillRect/>
          </a:stretch>
        </p:blipFill>
        <p:spPr bwMode="auto">
          <a:xfrm>
            <a:off x="2344510" y="3697835"/>
            <a:ext cx="2615595" cy="1958655"/>
          </a:xfrm>
          <a:prstGeom prst="rect">
            <a:avLst/>
          </a:prstGeom>
          <a:noFill/>
        </p:spPr>
      </p:pic>
      <p:sp>
        <p:nvSpPr>
          <p:cNvPr id="4" name="Rounded Rectangular Callout 3"/>
          <p:cNvSpPr/>
          <p:nvPr/>
        </p:nvSpPr>
        <p:spPr>
          <a:xfrm>
            <a:off x="2306105" y="1316725"/>
            <a:ext cx="5107865" cy="2035465"/>
          </a:xfrm>
          <a:prstGeom prst="wedgeRoundRectCallou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2"/>
                </a:solidFill>
              </a:rPr>
              <a:t>What  is the right Underwriting Profit Provision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pPr eaLnBrk="1" hangingPunct="1"/>
            <a:r>
              <a:rPr lang="en-US" smtClean="0"/>
              <a:t>Right Method Depends on Context </a:t>
            </a:r>
          </a:p>
        </p:txBody>
      </p:sp>
      <p:sp>
        <p:nvSpPr>
          <p:cNvPr id="54275" name="Rectangle 3"/>
          <p:cNvSpPr>
            <a:spLocks noGrp="1" noChangeArrowheads="1"/>
          </p:cNvSpPr>
          <p:nvPr>
            <p:ph idx="1"/>
          </p:nvPr>
        </p:nvSpPr>
        <p:spPr/>
        <p:txBody>
          <a:bodyPr>
            <a:normAutofit/>
          </a:bodyPr>
          <a:lstStyle/>
          <a:p>
            <a:pPr eaLnBrk="1" hangingPunct="1">
              <a:lnSpc>
                <a:spcPct val="90000"/>
              </a:lnSpc>
            </a:pPr>
            <a:r>
              <a:rPr lang="en-US" dirty="0" smtClean="0"/>
              <a:t>Regulatory </a:t>
            </a:r>
          </a:p>
          <a:p>
            <a:pPr lvl="1" eaLnBrk="1" hangingPunct="1">
              <a:lnSpc>
                <a:spcPct val="90000"/>
              </a:lnSpc>
            </a:pPr>
            <a:r>
              <a:rPr lang="en-US" dirty="0" smtClean="0"/>
              <a:t>Philosophy of regulation</a:t>
            </a:r>
          </a:p>
          <a:p>
            <a:pPr lvl="2" eaLnBrk="1" hangingPunct="1">
              <a:lnSpc>
                <a:spcPct val="90000"/>
              </a:lnSpc>
            </a:pPr>
            <a:r>
              <a:rPr lang="en-US" dirty="0" smtClean="0"/>
              <a:t>State controlled vs free market approaches</a:t>
            </a:r>
          </a:p>
          <a:p>
            <a:pPr lvl="1" eaLnBrk="1" hangingPunct="1">
              <a:lnSpc>
                <a:spcPct val="90000"/>
              </a:lnSpc>
            </a:pPr>
            <a:r>
              <a:rPr lang="en-US" dirty="0" smtClean="0"/>
              <a:t>Personal Lines and WC  vs Commercial</a:t>
            </a:r>
          </a:p>
          <a:p>
            <a:pPr lvl="1" eaLnBrk="1" hangingPunct="1">
              <a:lnSpc>
                <a:spcPct val="90000"/>
              </a:lnSpc>
            </a:pPr>
            <a:r>
              <a:rPr lang="en-US" dirty="0" smtClean="0"/>
              <a:t>Prior approval/File and use/Use and file</a:t>
            </a:r>
          </a:p>
          <a:p>
            <a:pPr eaLnBrk="1" hangingPunct="1">
              <a:lnSpc>
                <a:spcPct val="90000"/>
              </a:lnSpc>
            </a:pPr>
            <a:r>
              <a:rPr lang="en-US" dirty="0" smtClean="0"/>
              <a:t>Corporate</a:t>
            </a:r>
          </a:p>
          <a:p>
            <a:pPr lvl="1" eaLnBrk="1" hangingPunct="1">
              <a:lnSpc>
                <a:spcPct val="90000"/>
              </a:lnSpc>
            </a:pPr>
            <a:r>
              <a:rPr lang="en-US" sz="2400" dirty="0" smtClean="0"/>
              <a:t>UPM targets by LOB or Business Segment</a:t>
            </a:r>
          </a:p>
          <a:p>
            <a:pPr lvl="1" eaLnBrk="1" hangingPunct="1">
              <a:lnSpc>
                <a:spcPct val="90000"/>
              </a:lnSpc>
            </a:pPr>
            <a:r>
              <a:rPr lang="en-US" sz="2400" dirty="0" smtClean="0"/>
              <a:t>Pricing for target return net of risk over cycle</a:t>
            </a:r>
          </a:p>
          <a:p>
            <a:pPr lvl="1">
              <a:lnSpc>
                <a:spcPct val="90000"/>
              </a:lnSpc>
            </a:pPr>
            <a:r>
              <a:rPr lang="en-US" sz="2400" dirty="0" smtClean="0"/>
              <a:t>Pricing hurdle </a:t>
            </a:r>
          </a:p>
        </p:txBody>
      </p:sp>
      <p:sp>
        <p:nvSpPr>
          <p:cNvPr id="4" name="Slide Number Placeholder 3"/>
          <p:cNvSpPr>
            <a:spLocks noGrp="1"/>
          </p:cNvSpPr>
          <p:nvPr>
            <p:ph type="sldNum" sz="quarter" idx="12"/>
          </p:nvPr>
        </p:nvSpPr>
        <p:spPr/>
        <p:txBody>
          <a:bodyPr/>
          <a:lstStyle/>
          <a:p>
            <a:pPr>
              <a:defRPr/>
            </a:pPr>
            <a:fld id="{53BCB2C7-5118-457B-81E8-325B3356C0F2}" type="slidenum">
              <a:rPr lang="en-US">
                <a:solidFill>
                  <a:schemeClr val="tx1">
                    <a:tint val="75000"/>
                  </a:schemeClr>
                </a:solidFill>
              </a:rPr>
              <a:pPr>
                <a:defRPr/>
              </a:pPr>
              <a:t>14</a:t>
            </a:fld>
            <a:endParaRPr lang="en-US">
              <a:solidFill>
                <a:schemeClr val="tx1">
                  <a:tint val="75000"/>
                </a:schemeClr>
              </a:solidFill>
            </a:endParaRPr>
          </a:p>
        </p:txBody>
      </p:sp>
      <p:pic>
        <p:nvPicPr>
          <p:cNvPr id="53249" name="Picture 1"/>
          <p:cNvPicPr>
            <a:picLocks noChangeAspect="1" noChangeArrowheads="1"/>
          </p:cNvPicPr>
          <p:nvPr/>
        </p:nvPicPr>
        <p:blipFill>
          <a:blip r:embed="rId2" cstate="print"/>
          <a:srcRect/>
          <a:stretch>
            <a:fillRect/>
          </a:stretch>
        </p:blipFill>
        <p:spPr bwMode="auto">
          <a:xfrm>
            <a:off x="4072735" y="4926795"/>
            <a:ext cx="1486236" cy="17200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n-US" sz="4000" smtClean="0"/>
              <a:t>Recap of UW Profit Regulation</a:t>
            </a:r>
          </a:p>
        </p:txBody>
      </p:sp>
      <p:sp>
        <p:nvSpPr>
          <p:cNvPr id="28675" name="Rectangle 3"/>
          <p:cNvSpPr>
            <a:spLocks noGrp="1" noChangeArrowheads="1"/>
          </p:cNvSpPr>
          <p:nvPr>
            <p:ph idx="1"/>
          </p:nvPr>
        </p:nvSpPr>
        <p:spPr/>
        <p:txBody>
          <a:bodyPr rtlCol="0">
            <a:normAutofit fontScale="92500" lnSpcReduction="10000"/>
          </a:bodyPr>
          <a:lstStyle/>
          <a:p>
            <a:pPr eaLnBrk="1" fontAlgn="auto" hangingPunct="1">
              <a:lnSpc>
                <a:spcPct val="90000"/>
              </a:lnSpc>
              <a:spcAft>
                <a:spcPts val="0"/>
              </a:spcAft>
              <a:buFont typeface="Arial" pitchFamily="34" charset="0"/>
              <a:buChar char="•"/>
              <a:defRPr/>
            </a:pPr>
            <a:r>
              <a:rPr lang="en-US" dirty="0"/>
              <a:t>1920’s – 1970’s: Low interest era </a:t>
            </a:r>
          </a:p>
          <a:p>
            <a:pPr lvl="1" eaLnBrk="1" fontAlgn="auto" hangingPunct="1">
              <a:lnSpc>
                <a:spcPct val="90000"/>
              </a:lnSpc>
              <a:spcAft>
                <a:spcPts val="0"/>
              </a:spcAft>
              <a:buFont typeface="Arial" pitchFamily="34" charset="0"/>
              <a:buChar char="–"/>
              <a:defRPr/>
            </a:pPr>
            <a:r>
              <a:rPr lang="en-US" dirty="0"/>
              <a:t>No consideration of investment income </a:t>
            </a:r>
          </a:p>
          <a:p>
            <a:pPr lvl="1" eaLnBrk="1" fontAlgn="auto" hangingPunct="1">
              <a:lnSpc>
                <a:spcPct val="90000"/>
              </a:lnSpc>
              <a:spcAft>
                <a:spcPts val="0"/>
              </a:spcAft>
              <a:buFont typeface="Arial" pitchFamily="34" charset="0"/>
              <a:buChar char="–"/>
              <a:defRPr/>
            </a:pPr>
            <a:r>
              <a:rPr lang="en-US" dirty="0"/>
              <a:t>5.0% UPM for most lines </a:t>
            </a:r>
            <a:r>
              <a:rPr lang="en-US" dirty="0" smtClean="0"/>
              <a:t>(2.5</a:t>
            </a:r>
            <a:r>
              <a:rPr lang="en-US" dirty="0"/>
              <a:t>% for </a:t>
            </a:r>
            <a:r>
              <a:rPr lang="en-US" dirty="0" smtClean="0"/>
              <a:t>WC)</a:t>
            </a:r>
            <a:endParaRPr lang="en-US" dirty="0"/>
          </a:p>
          <a:p>
            <a:pPr eaLnBrk="1" fontAlgn="auto" hangingPunct="1">
              <a:lnSpc>
                <a:spcPct val="90000"/>
              </a:lnSpc>
              <a:spcAft>
                <a:spcPts val="0"/>
              </a:spcAft>
              <a:buFont typeface="Arial" pitchFamily="34" charset="0"/>
              <a:buChar char="•"/>
              <a:defRPr/>
            </a:pPr>
            <a:r>
              <a:rPr lang="en-US" dirty="0"/>
              <a:t>1970’s – 90’s: High rate era</a:t>
            </a:r>
          </a:p>
          <a:p>
            <a:pPr lvl="1" eaLnBrk="1" fontAlgn="auto" hangingPunct="1">
              <a:lnSpc>
                <a:spcPct val="90000"/>
              </a:lnSpc>
              <a:spcAft>
                <a:spcPts val="0"/>
              </a:spcAft>
              <a:buFont typeface="Arial" pitchFamily="34" charset="0"/>
              <a:buChar char="–"/>
              <a:defRPr/>
            </a:pPr>
            <a:r>
              <a:rPr lang="en-US" dirty="0"/>
              <a:t>Investment income offsets </a:t>
            </a:r>
          </a:p>
          <a:p>
            <a:pPr lvl="1" eaLnBrk="1" fontAlgn="auto" hangingPunct="1">
              <a:lnSpc>
                <a:spcPct val="90000"/>
              </a:lnSpc>
              <a:spcAft>
                <a:spcPts val="0"/>
              </a:spcAft>
              <a:buFont typeface="Arial" pitchFamily="34" charset="0"/>
              <a:buChar char="–"/>
              <a:defRPr/>
            </a:pPr>
            <a:r>
              <a:rPr lang="en-US" dirty="0"/>
              <a:t>CAPM, DCF and Risk-Adjusted DCF</a:t>
            </a:r>
          </a:p>
          <a:p>
            <a:pPr lvl="1" eaLnBrk="1" fontAlgn="auto" hangingPunct="1">
              <a:lnSpc>
                <a:spcPct val="90000"/>
              </a:lnSpc>
              <a:spcAft>
                <a:spcPts val="0"/>
              </a:spcAft>
              <a:buFont typeface="Arial" pitchFamily="34" charset="0"/>
              <a:buChar char="–"/>
              <a:defRPr/>
            </a:pPr>
            <a:r>
              <a:rPr lang="en-US" dirty="0"/>
              <a:t>IRR on Equity Flows and </a:t>
            </a:r>
            <a:r>
              <a:rPr lang="en-US" dirty="0" smtClean="0"/>
              <a:t>PVI/PVE</a:t>
            </a:r>
          </a:p>
          <a:p>
            <a:pPr eaLnBrk="1" fontAlgn="auto" hangingPunct="1">
              <a:lnSpc>
                <a:spcPct val="90000"/>
              </a:lnSpc>
              <a:spcAft>
                <a:spcPts val="0"/>
              </a:spcAft>
              <a:buFont typeface="Arial" pitchFamily="34" charset="0"/>
              <a:buChar char="•"/>
              <a:defRPr/>
            </a:pPr>
            <a:r>
              <a:rPr lang="en-US" dirty="0" smtClean="0"/>
              <a:t>Late 1990s-2000-2010: Low rate era</a:t>
            </a:r>
          </a:p>
          <a:p>
            <a:pPr lvl="1" eaLnBrk="1" fontAlgn="auto" hangingPunct="1">
              <a:lnSpc>
                <a:spcPct val="90000"/>
              </a:lnSpc>
              <a:spcAft>
                <a:spcPts val="0"/>
              </a:spcAft>
              <a:buFont typeface="Arial" pitchFamily="34" charset="0"/>
              <a:buChar char="–"/>
              <a:defRPr/>
            </a:pPr>
            <a:r>
              <a:rPr lang="en-US" dirty="0" smtClean="0"/>
              <a:t>Less interest in Inv Income regulation</a:t>
            </a:r>
          </a:p>
          <a:p>
            <a:pPr lvl="1" eaLnBrk="1" fontAlgn="auto" hangingPunct="1">
              <a:lnSpc>
                <a:spcPct val="90000"/>
              </a:lnSpc>
              <a:spcAft>
                <a:spcPts val="0"/>
              </a:spcAft>
              <a:buFont typeface="Arial" pitchFamily="34" charset="0"/>
              <a:buChar char="–"/>
              <a:defRPr/>
            </a:pPr>
            <a:r>
              <a:rPr lang="en-US" dirty="0" smtClean="0"/>
              <a:t>Lower loss costs</a:t>
            </a:r>
          </a:p>
          <a:p>
            <a:pPr lvl="1" eaLnBrk="1" fontAlgn="auto" hangingPunct="1">
              <a:lnSpc>
                <a:spcPct val="90000"/>
              </a:lnSpc>
              <a:spcAft>
                <a:spcPts val="0"/>
              </a:spcAft>
              <a:buFont typeface="Arial" pitchFamily="34" charset="0"/>
              <a:buChar char="–"/>
              <a:defRPr/>
            </a:pPr>
            <a:r>
              <a:rPr lang="en-US" dirty="0" smtClean="0"/>
              <a:t>Competitive rate reductions</a:t>
            </a:r>
          </a:p>
          <a:p>
            <a:pPr lvl="1" eaLnBrk="1" fontAlgn="auto" hangingPunct="1">
              <a:lnSpc>
                <a:spcPct val="90000"/>
              </a:lnSpc>
              <a:spcAft>
                <a:spcPts val="0"/>
              </a:spcAft>
              <a:buFont typeface="Arial" pitchFamily="34" charset="0"/>
              <a:buChar char="–"/>
              <a:defRPr/>
            </a:pPr>
            <a:r>
              <a:rPr lang="en-US" dirty="0" smtClean="0"/>
              <a:t>More open competition</a:t>
            </a:r>
            <a:endParaRPr lang="en-US" dirty="0"/>
          </a:p>
        </p:txBody>
      </p:sp>
      <p:sp>
        <p:nvSpPr>
          <p:cNvPr id="4" name="Slide Number Placeholder 3"/>
          <p:cNvSpPr>
            <a:spLocks noGrp="1"/>
          </p:cNvSpPr>
          <p:nvPr>
            <p:ph type="sldNum" sz="quarter" idx="12"/>
          </p:nvPr>
        </p:nvSpPr>
        <p:spPr/>
        <p:txBody>
          <a:bodyPr/>
          <a:lstStyle/>
          <a:p>
            <a:pPr>
              <a:defRPr/>
            </a:pPr>
            <a:fld id="{F42DB5AB-E591-4D7F-B4C6-CBEA40B07B76}" type="slidenum">
              <a:rPr lang="en-US">
                <a:solidFill>
                  <a:schemeClr val="tx1">
                    <a:tint val="75000"/>
                  </a:schemeClr>
                </a:solidFill>
              </a:rPr>
              <a:pPr>
                <a:defRPr/>
              </a:pPr>
              <a:t>15</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CY </a:t>
            </a:r>
            <a:r>
              <a:rPr lang="en-US" dirty="0"/>
              <a:t>Investment Income </a:t>
            </a:r>
            <a:r>
              <a:rPr lang="en-US" dirty="0" smtClean="0"/>
              <a:t>Offset</a:t>
            </a:r>
            <a:br>
              <a:rPr lang="en-US" dirty="0" smtClean="0"/>
            </a:br>
            <a:r>
              <a:rPr lang="en-US" dirty="0" smtClean="0"/>
              <a:t> </a:t>
            </a:r>
            <a:r>
              <a:rPr lang="en-US" dirty="0"/>
              <a:t>(State X)</a:t>
            </a:r>
          </a:p>
        </p:txBody>
      </p:sp>
      <p:sp>
        <p:nvSpPr>
          <p:cNvPr id="53251" name="Rectangle 3"/>
          <p:cNvSpPr>
            <a:spLocks noGrp="1" noChangeArrowheads="1"/>
          </p:cNvSpPr>
          <p:nvPr>
            <p:ph idx="1"/>
          </p:nvPr>
        </p:nvSpPr>
        <p:spPr/>
        <p:txBody>
          <a:bodyPr>
            <a:normAutofit/>
          </a:bodyPr>
          <a:lstStyle/>
          <a:p>
            <a:pPr lvl="1" eaLnBrk="1" hangingPunct="1">
              <a:defRPr/>
            </a:pPr>
            <a:endParaRPr lang="en-US" dirty="0" smtClean="0"/>
          </a:p>
          <a:p>
            <a:pPr lvl="1" eaLnBrk="1" hangingPunct="1">
              <a:defRPr/>
            </a:pPr>
            <a:endParaRPr lang="en-US" dirty="0" smtClean="0"/>
          </a:p>
          <a:p>
            <a:pPr lvl="1" eaLnBrk="1" hangingPunct="1">
              <a:defRPr/>
            </a:pPr>
            <a:endParaRPr lang="en-US" dirty="0" smtClean="0"/>
          </a:p>
          <a:p>
            <a:pPr lvl="1" eaLnBrk="1" hangingPunct="1">
              <a:defRPr/>
            </a:pPr>
            <a:r>
              <a:rPr lang="en-US" dirty="0" smtClean="0"/>
              <a:t>UPM</a:t>
            </a:r>
            <a:r>
              <a:rPr lang="en-US" baseline="-25000" dirty="0" smtClean="0"/>
              <a:t>0</a:t>
            </a:r>
            <a:r>
              <a:rPr lang="en-US" dirty="0" smtClean="0"/>
              <a:t> = Traditional UPM</a:t>
            </a:r>
          </a:p>
          <a:p>
            <a:pPr lvl="1" eaLnBrk="1" hangingPunct="1">
              <a:defRPr/>
            </a:pPr>
            <a:r>
              <a:rPr lang="en-US" dirty="0" err="1" smtClean="0"/>
              <a:t>IIOffset</a:t>
            </a:r>
            <a:r>
              <a:rPr lang="en-US" dirty="0" smtClean="0"/>
              <a:t> = Investment Income Offset </a:t>
            </a:r>
          </a:p>
        </p:txBody>
      </p:sp>
      <p:sp>
        <p:nvSpPr>
          <p:cNvPr id="4" name="Slide Number Placeholder 3"/>
          <p:cNvSpPr>
            <a:spLocks noGrp="1"/>
          </p:cNvSpPr>
          <p:nvPr>
            <p:ph type="sldNum" sz="quarter" idx="12"/>
          </p:nvPr>
        </p:nvSpPr>
        <p:spPr/>
        <p:txBody>
          <a:bodyPr/>
          <a:lstStyle/>
          <a:p>
            <a:pPr>
              <a:defRPr/>
            </a:pPr>
            <a:fld id="{724B7A08-6737-4AA1-BDB9-9EA43C63AC7A}" type="slidenum">
              <a:rPr lang="en-US">
                <a:solidFill>
                  <a:schemeClr val="tx1">
                    <a:tint val="75000"/>
                  </a:schemeClr>
                </a:solidFill>
              </a:rPr>
              <a:pPr>
                <a:defRPr/>
              </a:pPr>
              <a:t>16</a:t>
            </a:fld>
            <a:endParaRPr lang="en-US">
              <a:solidFill>
                <a:schemeClr val="tx1">
                  <a:tint val="75000"/>
                </a:schemeClr>
              </a:solidFill>
            </a:endParaRPr>
          </a:p>
        </p:txBody>
      </p:sp>
      <p:graphicFrame>
        <p:nvGraphicFramePr>
          <p:cNvPr id="4098" name="Object 4"/>
          <p:cNvGraphicFramePr>
            <a:graphicFrameLocks noChangeAspect="1"/>
          </p:cNvGraphicFramePr>
          <p:nvPr/>
        </p:nvGraphicFramePr>
        <p:xfrm>
          <a:off x="1307575" y="1700775"/>
          <a:ext cx="5202237" cy="693737"/>
        </p:xfrm>
        <a:graphic>
          <a:graphicData uri="http://schemas.openxmlformats.org/presentationml/2006/ole">
            <p:oleObj spid="_x0000_s4098" name="Equation" r:id="rId3" imgW="1523880" imgH="253800" progId="Equation.DSMT4">
              <p:embed/>
            </p:oleObj>
          </a:graphicData>
        </a:graphic>
      </p:graphicFrame>
      <p:graphicFrame>
        <p:nvGraphicFramePr>
          <p:cNvPr id="4099" name="Object 4"/>
          <p:cNvGraphicFramePr>
            <a:graphicFrameLocks noChangeAspect="1"/>
          </p:cNvGraphicFramePr>
          <p:nvPr/>
        </p:nvGraphicFramePr>
        <p:xfrm>
          <a:off x="1447800" y="4191000"/>
          <a:ext cx="5181600" cy="609600"/>
        </p:xfrm>
        <a:graphic>
          <a:graphicData uri="http://schemas.openxmlformats.org/presentationml/2006/ole">
            <p:oleObj spid="_x0000_s4099" name="Equation" r:id="rId4" imgW="1460160" imgH="241200" progId="Equation.DSMT4">
              <p:embed/>
            </p:oleObj>
          </a:graphicData>
        </a:graphic>
      </p:graphicFrame>
      <p:sp>
        <p:nvSpPr>
          <p:cNvPr id="9" name="Rectangle 3"/>
          <p:cNvSpPr txBox="1">
            <a:spLocks noChangeArrowheads="1"/>
          </p:cNvSpPr>
          <p:nvPr/>
        </p:nvSpPr>
        <p:spPr bwMode="auto">
          <a:xfrm>
            <a:off x="609600" y="4953000"/>
            <a:ext cx="8229600" cy="1066800"/>
          </a:xfrm>
          <a:prstGeom prst="rect">
            <a:avLst/>
          </a:prstGeom>
          <a:noFill/>
          <a:ln w="9525">
            <a:noFill/>
            <a:miter lim="800000"/>
            <a:headEnd/>
            <a:tailEnd/>
          </a:ln>
        </p:spPr>
        <p:txBody>
          <a:bodyPr>
            <a:normAutofit fontScale="77500" lnSpcReduction="20000"/>
          </a:bodyPr>
          <a:lstStyle/>
          <a:p>
            <a:pPr marL="742950" lvl="1" indent="-285750">
              <a:spcBef>
                <a:spcPct val="20000"/>
              </a:spcBef>
              <a:buFont typeface="Arial" charset="0"/>
              <a:buChar char="–"/>
              <a:defRPr/>
            </a:pPr>
            <a:r>
              <a:rPr lang="en-US" sz="2800" dirty="0">
                <a:solidFill>
                  <a:schemeClr val="tx1"/>
                </a:solidFill>
                <a:latin typeface="+mn-lt"/>
                <a:ea typeface="+mn-ea"/>
              </a:rPr>
              <a:t>PHSF = Policyholder supplied funds</a:t>
            </a:r>
          </a:p>
          <a:p>
            <a:pPr marL="742950" lvl="1" indent="-285750">
              <a:spcBef>
                <a:spcPct val="20000"/>
              </a:spcBef>
              <a:buFont typeface="Arial" charset="0"/>
              <a:buChar char="–"/>
              <a:defRPr/>
            </a:pPr>
            <a:r>
              <a:rPr lang="en-US" sz="2800" dirty="0">
                <a:solidFill>
                  <a:schemeClr val="tx1"/>
                </a:solidFill>
                <a:latin typeface="+mn-lt"/>
                <a:ea typeface="+mn-ea"/>
              </a:rPr>
              <a:t>Interest rate after-tax  from CY inv inc earned </a:t>
            </a:r>
          </a:p>
          <a:p>
            <a:pPr marL="742950" lvl="1" indent="-285750">
              <a:spcBef>
                <a:spcPct val="20000"/>
              </a:spcBef>
              <a:buFont typeface="Arial" charset="0"/>
              <a:buChar char="–"/>
              <a:defRPr/>
            </a:pPr>
            <a:r>
              <a:rPr lang="en-US" sz="2800" dirty="0">
                <a:solidFill>
                  <a:schemeClr val="tx1"/>
                </a:solidFill>
                <a:latin typeface="+mn-lt"/>
                <a:ea typeface="+mn-ea"/>
              </a:rPr>
              <a:t>Actual portfolio mix of invested assets</a:t>
            </a:r>
          </a:p>
        </p:txBody>
      </p:sp>
      <p:pic>
        <p:nvPicPr>
          <p:cNvPr id="4100" name="Picture 4" descr="C:\Users\irobbin\AppData\Local\Microsoft\Windows\Temporary Internet Files\Content.IE5\XFC0D9XR\MC900053381[1].wmf"/>
          <p:cNvPicPr>
            <a:picLocks noChangeAspect="1" noChangeArrowheads="1"/>
          </p:cNvPicPr>
          <p:nvPr/>
        </p:nvPicPr>
        <p:blipFill>
          <a:blip r:embed="rId5" cstate="print"/>
          <a:srcRect/>
          <a:stretch>
            <a:fillRect/>
          </a:stretch>
        </p:blipFill>
        <p:spPr bwMode="auto">
          <a:xfrm>
            <a:off x="6415440" y="2584090"/>
            <a:ext cx="2227490" cy="94821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Policyholder Supplier Funds</a:t>
            </a:r>
            <a:br>
              <a:rPr lang="en-US" dirty="0" smtClean="0"/>
            </a:br>
            <a:r>
              <a:rPr lang="en-US" dirty="0" smtClean="0"/>
              <a:t>Two Components</a:t>
            </a:r>
            <a:endParaRPr lang="en-US" dirty="0"/>
          </a:p>
        </p:txBody>
      </p:sp>
      <p:sp>
        <p:nvSpPr>
          <p:cNvPr id="53251" name="Rectangle 3"/>
          <p:cNvSpPr>
            <a:spLocks noGrp="1" noChangeArrowheads="1"/>
          </p:cNvSpPr>
          <p:nvPr>
            <p:ph idx="1"/>
          </p:nvPr>
        </p:nvSpPr>
        <p:spPr>
          <a:xfrm>
            <a:off x="1077145" y="4888390"/>
            <a:ext cx="7502955" cy="1190555"/>
          </a:xfrm>
        </p:spPr>
        <p:txBody>
          <a:bodyPr>
            <a:normAutofit/>
          </a:bodyPr>
          <a:lstStyle/>
          <a:p>
            <a:pPr lvl="1" eaLnBrk="1" hangingPunct="1">
              <a:defRPr/>
            </a:pPr>
            <a:r>
              <a:rPr lang="en-US" dirty="0" smtClean="0"/>
              <a:t>PLR  = Permissible Loss Ratio</a:t>
            </a:r>
          </a:p>
          <a:p>
            <a:pPr lvl="1" eaLnBrk="1" hangingPunct="1">
              <a:defRPr/>
            </a:pPr>
            <a:r>
              <a:rPr lang="en-US" dirty="0" smtClean="0"/>
              <a:t>CY ratio of L+LAE Reserves to Incurred</a:t>
            </a:r>
          </a:p>
        </p:txBody>
      </p:sp>
      <p:sp>
        <p:nvSpPr>
          <p:cNvPr id="4" name="Slide Number Placeholder 3"/>
          <p:cNvSpPr>
            <a:spLocks noGrp="1"/>
          </p:cNvSpPr>
          <p:nvPr>
            <p:ph type="sldNum" sz="quarter" idx="12"/>
          </p:nvPr>
        </p:nvSpPr>
        <p:spPr/>
        <p:txBody>
          <a:bodyPr/>
          <a:lstStyle/>
          <a:p>
            <a:pPr>
              <a:defRPr/>
            </a:pPr>
            <a:fld id="{7F426A6B-E67B-470F-AA3E-8D71DADC1270}" type="slidenum">
              <a:rPr lang="en-US">
                <a:solidFill>
                  <a:schemeClr val="tx1">
                    <a:tint val="75000"/>
                  </a:schemeClr>
                </a:solidFill>
              </a:rPr>
              <a:pPr>
                <a:defRPr/>
              </a:pPr>
              <a:t>17</a:t>
            </a:fld>
            <a:endParaRPr lang="en-US">
              <a:solidFill>
                <a:schemeClr val="tx1">
                  <a:tint val="75000"/>
                </a:schemeClr>
              </a:solidFill>
            </a:endParaRPr>
          </a:p>
        </p:txBody>
      </p:sp>
      <p:graphicFrame>
        <p:nvGraphicFramePr>
          <p:cNvPr id="5123" name="Object 4"/>
          <p:cNvGraphicFramePr>
            <a:graphicFrameLocks noChangeAspect="1"/>
          </p:cNvGraphicFramePr>
          <p:nvPr/>
        </p:nvGraphicFramePr>
        <p:xfrm>
          <a:off x="2037270" y="4048125"/>
          <a:ext cx="4800625" cy="763455"/>
        </p:xfrm>
        <a:graphic>
          <a:graphicData uri="http://schemas.openxmlformats.org/presentationml/2006/ole">
            <p:oleObj spid="_x0000_s5123" name="Equation" r:id="rId3" imgW="1206360" imgH="355320" progId="Equation.DSMT4">
              <p:embed/>
            </p:oleObj>
          </a:graphicData>
        </a:graphic>
      </p:graphicFrame>
      <p:grpSp>
        <p:nvGrpSpPr>
          <p:cNvPr id="10" name="Group 9"/>
          <p:cNvGrpSpPr/>
          <p:nvPr/>
        </p:nvGrpSpPr>
        <p:grpSpPr>
          <a:xfrm>
            <a:off x="1037520" y="1700775"/>
            <a:ext cx="7848600" cy="1958655"/>
            <a:chOff x="1037520" y="1700775"/>
            <a:chExt cx="7848600" cy="1958655"/>
          </a:xfrm>
        </p:grpSpPr>
        <p:graphicFrame>
          <p:nvGraphicFramePr>
            <p:cNvPr id="5122" name="Object 4"/>
            <p:cNvGraphicFramePr>
              <a:graphicFrameLocks noChangeAspect="1"/>
            </p:cNvGraphicFramePr>
            <p:nvPr/>
          </p:nvGraphicFramePr>
          <p:xfrm>
            <a:off x="1192360" y="1700775"/>
            <a:ext cx="6375230" cy="554037"/>
          </p:xfrm>
          <a:graphic>
            <a:graphicData uri="http://schemas.openxmlformats.org/presentationml/2006/ole">
              <p:oleObj spid="_x0000_s5122" name="Equation" r:id="rId4" imgW="1828800" imgH="203040" progId="Equation.DSMT4">
                <p:embed/>
              </p:oleObj>
            </a:graphicData>
          </a:graphic>
        </p:graphicFrame>
        <p:sp>
          <p:nvSpPr>
            <p:cNvPr id="8" name="Rectangle 3"/>
            <p:cNvSpPr txBox="1">
              <a:spLocks noChangeArrowheads="1"/>
            </p:cNvSpPr>
            <p:nvPr/>
          </p:nvSpPr>
          <p:spPr>
            <a:xfrm>
              <a:off x="1037520" y="2392066"/>
              <a:ext cx="7848600" cy="1267364"/>
            </a:xfrm>
            <a:prstGeom prst="rect">
              <a:avLst/>
            </a:prstGeom>
          </p:spPr>
          <p:txBody>
            <a:bodyPr vert="horz">
              <a:normAutofit/>
            </a:bodyPr>
            <a:lstStyle/>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UEPR net of Pre-Paid Acquisition Cost</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Reduce for Receivables </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CY II Offset- Example </a:t>
            </a:r>
          </a:p>
        </p:txBody>
      </p:sp>
      <p:sp>
        <p:nvSpPr>
          <p:cNvPr id="4" name="Slide Number Placeholder 3"/>
          <p:cNvSpPr>
            <a:spLocks noGrp="1"/>
          </p:cNvSpPr>
          <p:nvPr>
            <p:ph type="sldNum" sz="quarter" idx="12"/>
          </p:nvPr>
        </p:nvSpPr>
        <p:spPr/>
        <p:txBody>
          <a:bodyPr/>
          <a:lstStyle/>
          <a:p>
            <a:pPr>
              <a:defRPr/>
            </a:pPr>
            <a:fld id="{4238AEF3-792F-428B-800E-A7E992875728}" type="slidenum">
              <a:rPr lang="en-US"/>
              <a:pPr>
                <a:defRPr/>
              </a:pPr>
              <a:t>18</a:t>
            </a:fld>
            <a:endParaRPr lang="en-US"/>
          </a:p>
        </p:txBody>
      </p:sp>
      <p:graphicFrame>
        <p:nvGraphicFramePr>
          <p:cNvPr id="37075" name="Group 211"/>
          <p:cNvGraphicFramePr>
            <a:graphicFrameLocks noGrp="1"/>
          </p:cNvGraphicFramePr>
          <p:nvPr/>
        </p:nvGraphicFramePr>
        <p:xfrm>
          <a:off x="838200" y="1676400"/>
          <a:ext cx="7467600" cy="4636929"/>
        </p:xfrm>
        <a:graphic>
          <a:graphicData uri="http://schemas.openxmlformats.org/drawingml/2006/table">
            <a:tbl>
              <a:tblPr/>
              <a:tblGrid>
                <a:gridCol w="1271588"/>
                <a:gridCol w="1471612"/>
                <a:gridCol w="228600"/>
                <a:gridCol w="3048000"/>
                <a:gridCol w="1447800"/>
              </a:tblGrid>
              <a:tr h="516492">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j-lt"/>
                        </a:rPr>
                        <a:t>UEPR</a:t>
                      </a:r>
                    </a:p>
                  </a:txBody>
                  <a:tcPr horzOverflow="overflow">
                    <a:lnL w="19050" cap="flat" cmpd="sng" algn="ctr">
                      <a:solidFill>
                        <a:schemeClr val="tx1"/>
                      </a:solidFill>
                      <a:prstDash val="solid"/>
                      <a:round/>
                      <a:headEnd type="none" w="sm" len="sm"/>
                      <a:tailEnd type="none" w="sm" len="sm"/>
                    </a:lnL>
                    <a:lnR>
                      <a:noFill/>
                    </a:lnR>
                    <a:lnT w="1905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j-lt"/>
                        </a:rPr>
                        <a:t>400</a:t>
                      </a:r>
                    </a:p>
                  </a:txBody>
                  <a:tcPr horzOverflow="overflow">
                    <a:lnL>
                      <a:noFill/>
                    </a:lnL>
                    <a:lnR>
                      <a:noFill/>
                    </a:lnR>
                    <a:lnT w="1905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mj-lt"/>
                      </a:endParaRPr>
                    </a:p>
                  </a:txBody>
                  <a:tcPr horzOverflow="overflow">
                    <a:lnL>
                      <a:noFill/>
                    </a:lnL>
                    <a:lnR>
                      <a:noFill/>
                    </a:lnR>
                    <a:lnT w="1905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smtClean="0">
                          <a:ln>
                            <a:noFill/>
                          </a:ln>
                          <a:solidFill>
                            <a:schemeClr val="tx1"/>
                          </a:solidFill>
                          <a:effectLst/>
                          <a:latin typeface="+mj-lt"/>
                        </a:rPr>
                        <a:t>Earned Prem</a:t>
                      </a:r>
                    </a:p>
                  </a:txBody>
                  <a:tcPr horzOverflow="overflow">
                    <a:lnL>
                      <a:noFill/>
                    </a:lnL>
                    <a:lnR>
                      <a:noFill/>
                    </a:lnR>
                    <a:lnT w="1905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j-lt"/>
                        </a:rPr>
                        <a:t>1,000</a:t>
                      </a:r>
                    </a:p>
                  </a:txBody>
                  <a:tcPr horzOverflow="overflow">
                    <a:lnL>
                      <a:noFill/>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a:noFill/>
                    </a:lnB>
                    <a:lnTlToBr>
                      <a:noFill/>
                    </a:lnTlToBr>
                    <a:lnBlToTr>
                      <a:noFill/>
                    </a:lnBlToTr>
                    <a:noFill/>
                  </a:tcPr>
                </a:tc>
              </a:tr>
              <a:tr h="548640">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smtClean="0">
                          <a:ln>
                            <a:noFill/>
                          </a:ln>
                          <a:solidFill>
                            <a:schemeClr val="tx1"/>
                          </a:solidFill>
                          <a:effectLst/>
                          <a:latin typeface="+mj-lt"/>
                        </a:rPr>
                        <a:t>LRES</a:t>
                      </a:r>
                    </a:p>
                  </a:txBody>
                  <a:tcPr horzOverflow="overflow">
                    <a:lnL w="1905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j-lt"/>
                        </a:rPr>
                        <a:t>1,200</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err="1" smtClean="0">
                          <a:ln>
                            <a:noFill/>
                          </a:ln>
                          <a:solidFill>
                            <a:schemeClr val="tx1"/>
                          </a:solidFill>
                          <a:effectLst/>
                          <a:latin typeface="+mj-lt"/>
                        </a:rPr>
                        <a:t>Inc’d</a:t>
                      </a:r>
                      <a:r>
                        <a:rPr kumimoji="0" lang="en-US" sz="2800" b="0" i="0" u="none" strike="noStrike" cap="none" normalizeH="0" baseline="0" dirty="0" smtClean="0">
                          <a:ln>
                            <a:noFill/>
                          </a:ln>
                          <a:solidFill>
                            <a:schemeClr val="tx1"/>
                          </a:solidFill>
                          <a:effectLst/>
                          <a:latin typeface="+mj-lt"/>
                        </a:rPr>
                        <a:t> </a:t>
                      </a:r>
                      <a:r>
                        <a:rPr kumimoji="0" lang="en-US" sz="2800" b="0" i="0" u="none" strike="noStrike" cap="none" normalizeH="0" baseline="0" dirty="0" err="1" smtClean="0">
                          <a:ln>
                            <a:noFill/>
                          </a:ln>
                          <a:solidFill>
                            <a:schemeClr val="tx1"/>
                          </a:solidFill>
                          <a:effectLst/>
                          <a:latin typeface="+mj-lt"/>
                        </a:rPr>
                        <a:t>Loss+LAE</a:t>
                      </a:r>
                      <a:endParaRPr kumimoji="0" lang="en-US" sz="2800" b="0" i="0" u="none" strike="noStrike" cap="none" normalizeH="0" baseline="0" dirty="0" smtClean="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j-lt"/>
                        </a:rPr>
                        <a:t>800</a:t>
                      </a:r>
                    </a:p>
                  </a:txBody>
                  <a:tcPr horzOverflow="overflow">
                    <a:lnL>
                      <a:noFill/>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r>
              <a:tr h="516492">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smtClean="0">
                          <a:ln>
                            <a:noFill/>
                          </a:ln>
                          <a:solidFill>
                            <a:schemeClr val="tx1"/>
                          </a:solidFill>
                          <a:effectLst/>
                          <a:latin typeface="+mj-lt"/>
                        </a:rPr>
                        <a:t>RECV</a:t>
                      </a:r>
                    </a:p>
                  </a:txBody>
                  <a:tcPr horzOverflow="overflow">
                    <a:lnL w="1905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j-lt"/>
                        </a:rPr>
                        <a:t>260</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j-lt"/>
                        </a:rPr>
                        <a:t>PPACQR</a:t>
                      </a: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j-lt"/>
                        </a:rPr>
                        <a:t>10.0%</a:t>
                      </a:r>
                    </a:p>
                  </a:txBody>
                  <a:tcPr horzOverflow="overflow">
                    <a:lnL>
                      <a:noFill/>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r>
              <a:tr h="516492">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smtClean="0">
                          <a:ln>
                            <a:noFill/>
                          </a:ln>
                          <a:solidFill>
                            <a:schemeClr val="tx1"/>
                          </a:solidFill>
                          <a:effectLst/>
                          <a:latin typeface="+mj-lt"/>
                        </a:rPr>
                        <a:t>UPM</a:t>
                      </a:r>
                      <a:r>
                        <a:rPr kumimoji="0" lang="en-US" sz="2800" b="0" i="0" u="none" strike="noStrike" cap="none" normalizeH="0" baseline="30000" smtClean="0">
                          <a:ln>
                            <a:noFill/>
                          </a:ln>
                          <a:solidFill>
                            <a:schemeClr val="tx1"/>
                          </a:solidFill>
                          <a:effectLst/>
                          <a:latin typeface="+mj-lt"/>
                        </a:rPr>
                        <a:t>0</a:t>
                      </a:r>
                    </a:p>
                  </a:txBody>
                  <a:tcPr horzOverflow="overflow">
                    <a:lnL w="1905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smtClean="0">
                          <a:ln>
                            <a:noFill/>
                          </a:ln>
                          <a:solidFill>
                            <a:schemeClr val="tx1"/>
                          </a:solidFill>
                          <a:effectLst/>
                          <a:latin typeface="+mj-lt"/>
                        </a:rPr>
                        <a:t>5.0%</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j-lt"/>
                        </a:rPr>
                        <a:t>PLR</a:t>
                      </a: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j-lt"/>
                        </a:rPr>
                        <a:t>60.0%</a:t>
                      </a:r>
                    </a:p>
                  </a:txBody>
                  <a:tcPr horzOverflow="overflow">
                    <a:lnL>
                      <a:noFill/>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r>
              <a:tr h="644049">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mj-lt"/>
                      </a:endParaRPr>
                    </a:p>
                  </a:txBody>
                  <a:tcPr horzOverflow="overflow">
                    <a:lnL w="19050" cap="flat" cmpd="sng" algn="ctr">
                      <a:solidFill>
                        <a:schemeClr val="tx1"/>
                      </a:solidFill>
                      <a:prstDash val="solid"/>
                      <a:round/>
                      <a:headEnd type="none" w="sm" len="sm"/>
                      <a:tailEnd type="none" w="sm" len="sm"/>
                    </a:lnL>
                    <a:lnR>
                      <a:noFill/>
                    </a:lnR>
                    <a:lnT>
                      <a:noFill/>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mj-lt"/>
                      </a:endParaRPr>
                    </a:p>
                  </a:txBody>
                  <a:tcPr horzOverflow="overflow">
                    <a:lnL>
                      <a:noFill/>
                    </a:lnL>
                    <a:lnR>
                      <a:noFill/>
                    </a:lnR>
                    <a:lnT>
                      <a:noFill/>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mj-lt"/>
                      </a:endParaRPr>
                    </a:p>
                  </a:txBody>
                  <a:tcPr horzOverflow="overflow">
                    <a:lnL>
                      <a:noFill/>
                    </a:lnL>
                    <a:lnR>
                      <a:noFill/>
                    </a:lnR>
                    <a:lnT>
                      <a:noFill/>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j-lt"/>
                        </a:rPr>
                        <a:t>After-tax Yield</a:t>
                      </a:r>
                    </a:p>
                  </a:txBody>
                  <a:tcPr horzOverflow="overflow">
                    <a:lnL>
                      <a:noFill/>
                    </a:lnL>
                    <a:lnR>
                      <a:noFill/>
                    </a:lnR>
                    <a:lnT>
                      <a:noFill/>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j-lt"/>
                        </a:rPr>
                        <a:t>2.0%</a:t>
                      </a:r>
                    </a:p>
                  </a:txBody>
                  <a:tcPr horzOverflow="overflow">
                    <a:lnL>
                      <a:noFill/>
                    </a:lnL>
                    <a:lnR w="19050" cap="flat" cmpd="sng" algn="ctr">
                      <a:solidFill>
                        <a:schemeClr val="tx1"/>
                      </a:solidFill>
                      <a:prstDash val="solid"/>
                      <a:round/>
                      <a:headEnd type="none" w="sm" len="sm"/>
                      <a:tailEnd type="none" w="sm" len="sm"/>
                    </a:lnR>
                    <a:lnT>
                      <a:noFill/>
                    </a:lnT>
                    <a:lnB w="19050" cap="flat" cmpd="sng" algn="ctr">
                      <a:solidFill>
                        <a:schemeClr val="tx1"/>
                      </a:solidFill>
                      <a:prstDash val="solid"/>
                      <a:round/>
                      <a:headEnd type="none" w="sm" len="sm"/>
                      <a:tailEnd type="none" w="sm" len="sm"/>
                    </a:lnB>
                    <a:lnTlToBr>
                      <a:noFill/>
                    </a:lnTlToBr>
                    <a:lnBlToTr>
                      <a:noFill/>
                    </a:lnBlToTr>
                    <a:noFill/>
                  </a:tcPr>
                </a:tc>
              </a:tr>
              <a:tr h="644049">
                <a:tc gridSpan="5">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j-lt"/>
                        </a:rPr>
                        <a:t> PHSF = ((400/1000)·(1-.1)-.26) + .6·1.5 =1.00</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4049">
                <a:tc gridSpan="5">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j-lt"/>
                        </a:rPr>
                        <a:t> UPM = .05 - .02·1.00 = 3.0% </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685800" y="320675"/>
            <a:ext cx="7924800" cy="1127125"/>
          </a:xfrm>
        </p:spPr>
        <p:txBody>
          <a:bodyPr>
            <a:normAutofit/>
          </a:bodyPr>
          <a:lstStyle/>
          <a:p>
            <a:pPr eaLnBrk="1" hangingPunct="1"/>
            <a:r>
              <a:rPr lang="en-US" dirty="0" smtClean="0"/>
              <a:t>Offset for PV Loss Differential</a:t>
            </a:r>
          </a:p>
        </p:txBody>
      </p:sp>
      <p:sp>
        <p:nvSpPr>
          <p:cNvPr id="53251" name="Rectangle 3"/>
          <p:cNvSpPr>
            <a:spLocks noGrp="1" noChangeArrowheads="1"/>
          </p:cNvSpPr>
          <p:nvPr>
            <p:ph idx="1"/>
          </p:nvPr>
        </p:nvSpPr>
        <p:spPr>
          <a:xfrm>
            <a:off x="457200" y="2971800"/>
            <a:ext cx="8229600" cy="457200"/>
          </a:xfrm>
        </p:spPr>
        <p:txBody>
          <a:bodyPr>
            <a:normAutofit lnSpcReduction="10000"/>
          </a:bodyPr>
          <a:lstStyle/>
          <a:p>
            <a:pPr lvl="1" eaLnBrk="1" hangingPunct="1">
              <a:defRPr/>
            </a:pPr>
            <a:r>
              <a:rPr lang="en-US" dirty="0" smtClean="0"/>
              <a:t>UPM</a:t>
            </a:r>
            <a:r>
              <a:rPr lang="en-US" baseline="-25000" dirty="0" smtClean="0"/>
              <a:t>0</a:t>
            </a:r>
            <a:r>
              <a:rPr lang="en-US" dirty="0" smtClean="0"/>
              <a:t> = Traditional UPM </a:t>
            </a:r>
          </a:p>
        </p:txBody>
      </p:sp>
      <p:sp>
        <p:nvSpPr>
          <p:cNvPr id="4" name="Slide Number Placeholder 3"/>
          <p:cNvSpPr>
            <a:spLocks noGrp="1"/>
          </p:cNvSpPr>
          <p:nvPr>
            <p:ph type="sldNum" sz="quarter" idx="12"/>
          </p:nvPr>
        </p:nvSpPr>
        <p:spPr>
          <a:xfrm>
            <a:off x="6761085" y="6462995"/>
            <a:ext cx="1805034" cy="395005"/>
          </a:xfrm>
        </p:spPr>
        <p:txBody>
          <a:bodyPr/>
          <a:lstStyle/>
          <a:p>
            <a:pPr>
              <a:defRPr/>
            </a:pPr>
            <a:fld id="{D7AF5817-F0B8-4BBF-9097-17F471A6ED95}" type="slidenum">
              <a:rPr lang="en-US">
                <a:solidFill>
                  <a:schemeClr val="tx1">
                    <a:tint val="75000"/>
                  </a:schemeClr>
                </a:solidFill>
              </a:rPr>
              <a:pPr>
                <a:defRPr/>
              </a:pPr>
              <a:t>19</a:t>
            </a:fld>
            <a:endParaRPr lang="en-US">
              <a:solidFill>
                <a:schemeClr val="tx1">
                  <a:tint val="75000"/>
                </a:schemeClr>
              </a:solidFill>
            </a:endParaRPr>
          </a:p>
        </p:txBody>
      </p:sp>
      <p:graphicFrame>
        <p:nvGraphicFramePr>
          <p:cNvPr id="6146" name="Object 4"/>
          <p:cNvGraphicFramePr>
            <a:graphicFrameLocks noChangeAspect="1"/>
          </p:cNvGraphicFramePr>
          <p:nvPr/>
        </p:nvGraphicFramePr>
        <p:xfrm>
          <a:off x="1219200" y="2057400"/>
          <a:ext cx="5635625" cy="693738"/>
        </p:xfrm>
        <a:graphic>
          <a:graphicData uri="http://schemas.openxmlformats.org/presentationml/2006/ole">
            <p:oleObj spid="_x0000_s6146" name="Equation" r:id="rId3" imgW="1650960" imgH="253800" progId="Equation.DSMT4">
              <p:embed/>
            </p:oleObj>
          </a:graphicData>
        </a:graphic>
      </p:graphicFrame>
      <p:graphicFrame>
        <p:nvGraphicFramePr>
          <p:cNvPr id="6147" name="Object 4"/>
          <p:cNvGraphicFramePr>
            <a:graphicFrameLocks noChangeAspect="1"/>
          </p:cNvGraphicFramePr>
          <p:nvPr/>
        </p:nvGraphicFramePr>
        <p:xfrm>
          <a:off x="685800" y="3657600"/>
          <a:ext cx="7408863" cy="704850"/>
        </p:xfrm>
        <a:graphic>
          <a:graphicData uri="http://schemas.openxmlformats.org/presentationml/2006/ole">
            <p:oleObj spid="_x0000_s6147" name="Equation" r:id="rId4" imgW="2286000" imgH="279360" progId="Equation.DSMT4">
              <p:embed/>
            </p:oleObj>
          </a:graphicData>
        </a:graphic>
      </p:graphicFrame>
      <p:sp>
        <p:nvSpPr>
          <p:cNvPr id="9" name="Rectangle 3"/>
          <p:cNvSpPr txBox="1">
            <a:spLocks noChangeArrowheads="1"/>
          </p:cNvSpPr>
          <p:nvPr/>
        </p:nvSpPr>
        <p:spPr bwMode="auto">
          <a:xfrm>
            <a:off x="609600" y="4572000"/>
            <a:ext cx="8229600" cy="1600200"/>
          </a:xfrm>
          <a:prstGeom prst="rect">
            <a:avLst/>
          </a:prstGeom>
          <a:noFill/>
          <a:ln w="9525">
            <a:noFill/>
            <a:miter lim="800000"/>
            <a:headEnd/>
            <a:tailEnd/>
          </a:ln>
        </p:spPr>
        <p:txBody>
          <a:bodyPr>
            <a:normAutofit fontScale="85000" lnSpcReduction="20000"/>
          </a:bodyPr>
          <a:lstStyle/>
          <a:p>
            <a:pPr marL="742950" lvl="1" indent="-285750">
              <a:spcBef>
                <a:spcPct val="20000"/>
              </a:spcBef>
              <a:buFont typeface="Arial" charset="0"/>
              <a:buChar char="–"/>
              <a:defRPr/>
            </a:pPr>
            <a:r>
              <a:rPr lang="en-US" sz="2800" dirty="0">
                <a:solidFill>
                  <a:schemeClr val="tx1"/>
                </a:solidFill>
                <a:latin typeface="+mj-lt"/>
                <a:ea typeface="Cambria Math" pitchFamily="18" charset="0"/>
              </a:rPr>
              <a:t>PLR = Permissible Loss ratio</a:t>
            </a:r>
          </a:p>
          <a:p>
            <a:pPr marL="742950" lvl="1" indent="-285750">
              <a:spcBef>
                <a:spcPct val="20000"/>
              </a:spcBef>
              <a:buFont typeface="Arial" charset="0"/>
              <a:buChar char="–"/>
              <a:defRPr/>
            </a:pPr>
            <a:r>
              <a:rPr lang="en-US" sz="2800" b="1" dirty="0">
                <a:solidFill>
                  <a:schemeClr val="tx1"/>
                </a:solidFill>
                <a:latin typeface="Cambria Math" pitchFamily="18" charset="0"/>
                <a:ea typeface="Cambria Math" pitchFamily="18" charset="0"/>
              </a:rPr>
              <a:t>x</a:t>
            </a:r>
            <a:r>
              <a:rPr lang="en-US" sz="2800" dirty="0">
                <a:solidFill>
                  <a:schemeClr val="tx1"/>
                </a:solidFill>
                <a:latin typeface="+mn-lt"/>
                <a:ea typeface="+mn-ea"/>
              </a:rPr>
              <a:t> = Loss pattern for review LOB</a:t>
            </a:r>
          </a:p>
          <a:p>
            <a:pPr marL="742950" lvl="1" indent="-285750">
              <a:spcBef>
                <a:spcPct val="20000"/>
              </a:spcBef>
              <a:buFont typeface="Arial" charset="0"/>
              <a:buChar char="–"/>
              <a:defRPr/>
            </a:pPr>
            <a:r>
              <a:rPr lang="en-US" sz="2800" b="1" dirty="0">
                <a:solidFill>
                  <a:schemeClr val="tx1"/>
                </a:solidFill>
                <a:latin typeface="Cambria Math" pitchFamily="18" charset="0"/>
                <a:ea typeface="Cambria Math" pitchFamily="18" charset="0"/>
              </a:rPr>
              <a:t>x</a:t>
            </a:r>
            <a:r>
              <a:rPr lang="en-US" sz="2800" b="1" baseline="-25000" dirty="0">
                <a:solidFill>
                  <a:schemeClr val="tx1"/>
                </a:solidFill>
                <a:latin typeface="Cambria Math" pitchFamily="18" charset="0"/>
                <a:ea typeface="Cambria Math" pitchFamily="18" charset="0"/>
              </a:rPr>
              <a:t>0</a:t>
            </a:r>
            <a:r>
              <a:rPr lang="en-US" sz="2800" dirty="0">
                <a:solidFill>
                  <a:schemeClr val="tx1"/>
                </a:solidFill>
                <a:latin typeface="+mn-lt"/>
              </a:rPr>
              <a:t> = Loss pattern for reference LOB</a:t>
            </a:r>
          </a:p>
          <a:p>
            <a:pPr marL="742950" lvl="1" indent="-285750">
              <a:spcBef>
                <a:spcPct val="20000"/>
              </a:spcBef>
              <a:buFont typeface="Arial" charset="0"/>
              <a:buChar char="–"/>
              <a:defRPr/>
            </a:pPr>
            <a:r>
              <a:rPr lang="en-US" sz="2800" dirty="0">
                <a:solidFill>
                  <a:schemeClr val="tx1"/>
                </a:solidFill>
                <a:latin typeface="+mn-lt"/>
                <a:ea typeface="+mn-ea"/>
              </a:rPr>
              <a:t>PV using risk-free new money rate after-tax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smtClean="0"/>
              <a:t>Ground Rules</a:t>
            </a:r>
          </a:p>
        </p:txBody>
      </p:sp>
      <p:sp>
        <p:nvSpPr>
          <p:cNvPr id="46083" name="Rectangle 3"/>
          <p:cNvSpPr>
            <a:spLocks noGrp="1" noChangeArrowheads="1"/>
          </p:cNvSpPr>
          <p:nvPr>
            <p:ph idx="1"/>
          </p:nvPr>
        </p:nvSpPr>
        <p:spPr/>
        <p:txBody>
          <a:bodyPr/>
          <a:lstStyle/>
          <a:p>
            <a:pPr eaLnBrk="1" hangingPunct="1">
              <a:lnSpc>
                <a:spcPct val="90000"/>
              </a:lnSpc>
            </a:pPr>
            <a:r>
              <a:rPr lang="en-US" sz="2800" dirty="0" smtClean="0"/>
              <a:t>The purpose of this session is to educate actuaries in various methods used to compute the underwriting profit provision. </a:t>
            </a:r>
          </a:p>
          <a:p>
            <a:pPr eaLnBrk="1" hangingPunct="1">
              <a:lnSpc>
                <a:spcPct val="90000"/>
              </a:lnSpc>
            </a:pPr>
            <a:r>
              <a:rPr lang="en-US" sz="2800" dirty="0" smtClean="0"/>
              <a:t>There will be no discussion of the adequacy of the premium charge for any particular consumer or particular class of consumers.   </a:t>
            </a:r>
          </a:p>
          <a:p>
            <a:pPr eaLnBrk="1" hangingPunct="1">
              <a:lnSpc>
                <a:spcPct val="90000"/>
              </a:lnSpc>
            </a:pPr>
            <a:r>
              <a:rPr lang="en-US" sz="2800" dirty="0" smtClean="0"/>
              <a:t>All attendees should scrupulously follow anti-trust guidelines.        </a:t>
            </a:r>
          </a:p>
        </p:txBody>
      </p:sp>
      <p:sp>
        <p:nvSpPr>
          <p:cNvPr id="4" name="Slide Number Placeholder 3"/>
          <p:cNvSpPr>
            <a:spLocks noGrp="1"/>
          </p:cNvSpPr>
          <p:nvPr>
            <p:ph type="sldNum" sz="quarter" idx="12"/>
          </p:nvPr>
        </p:nvSpPr>
        <p:spPr/>
        <p:txBody>
          <a:bodyPr/>
          <a:lstStyle/>
          <a:p>
            <a:pPr algn="ctr">
              <a:defRPr/>
            </a:pPr>
            <a:fld id="{EC4A023E-6743-448E-B91E-389FC9525076}" type="slidenum">
              <a:rPr lang="en-US">
                <a:solidFill>
                  <a:schemeClr val="tx1">
                    <a:tint val="75000"/>
                  </a:schemeClr>
                </a:solidFill>
              </a:rPr>
              <a:pPr algn="ctr">
                <a:defRPr/>
              </a:pPr>
              <a:t>2</a:t>
            </a:fld>
            <a:endParaRPr lang="en-US" dirty="0">
              <a:solidFill>
                <a:schemeClr val="tx1">
                  <a:tint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pPr eaLnBrk="1" hangingPunct="1"/>
            <a:r>
              <a:rPr lang="en-US" smtClean="0"/>
              <a:t>PV Differential Offset- Example </a:t>
            </a:r>
          </a:p>
        </p:txBody>
      </p:sp>
      <p:sp>
        <p:nvSpPr>
          <p:cNvPr id="4" name="Slide Number Placeholder 3"/>
          <p:cNvSpPr>
            <a:spLocks noGrp="1"/>
          </p:cNvSpPr>
          <p:nvPr>
            <p:ph type="sldNum" sz="quarter" idx="12"/>
          </p:nvPr>
        </p:nvSpPr>
        <p:spPr>
          <a:xfrm>
            <a:off x="6761085" y="6462995"/>
            <a:ext cx="1805034" cy="395005"/>
          </a:xfrm>
        </p:spPr>
        <p:txBody>
          <a:bodyPr/>
          <a:lstStyle/>
          <a:p>
            <a:pPr>
              <a:defRPr/>
            </a:pPr>
            <a:fld id="{973440AD-448E-4857-90D9-7219EED33755}" type="slidenum">
              <a:rPr lang="en-US">
                <a:solidFill>
                  <a:schemeClr val="tx1">
                    <a:tint val="75000"/>
                  </a:schemeClr>
                </a:solidFill>
              </a:rPr>
              <a:pPr>
                <a:defRPr/>
              </a:pPr>
              <a:t>20</a:t>
            </a:fld>
            <a:endParaRPr lang="en-US">
              <a:solidFill>
                <a:schemeClr val="tx1">
                  <a:tint val="75000"/>
                </a:schemeClr>
              </a:solidFill>
            </a:endParaRPr>
          </a:p>
        </p:txBody>
      </p:sp>
      <p:graphicFrame>
        <p:nvGraphicFramePr>
          <p:cNvPr id="38971" name="Group 59"/>
          <p:cNvGraphicFramePr>
            <a:graphicFrameLocks noGrp="1"/>
          </p:cNvGraphicFramePr>
          <p:nvPr/>
        </p:nvGraphicFramePr>
        <p:xfrm>
          <a:off x="914400" y="1981200"/>
          <a:ext cx="7543800" cy="3972020"/>
        </p:xfrm>
        <a:graphic>
          <a:graphicData uri="http://schemas.openxmlformats.org/drawingml/2006/table">
            <a:tbl>
              <a:tblPr/>
              <a:tblGrid>
                <a:gridCol w="242642"/>
                <a:gridCol w="5548558"/>
                <a:gridCol w="1752600"/>
              </a:tblGrid>
              <a:tr h="473291">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Verdana" pitchFamily="34" charset="0"/>
                      </a:endParaRPr>
                    </a:p>
                  </a:txBody>
                  <a:tcPr horzOverflow="overflow">
                    <a:lnL w="19050" cap="flat" cmpd="sng" algn="ctr">
                      <a:solidFill>
                        <a:schemeClr val="tx1"/>
                      </a:solidFill>
                      <a:prstDash val="solid"/>
                      <a:round/>
                      <a:headEnd type="none" w="sm" len="sm"/>
                      <a:tailEnd type="none" w="sm" len="sm"/>
                    </a:lnL>
                    <a:lnR>
                      <a:noFill/>
                    </a:lnR>
                    <a:lnT w="1905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n-lt"/>
                        </a:rPr>
                        <a:t>PV(REF Loss Pattern)</a:t>
                      </a:r>
                    </a:p>
                  </a:txBody>
                  <a:tcPr horzOverflow="overflow">
                    <a:lnL>
                      <a:noFill/>
                    </a:lnL>
                    <a:lnR>
                      <a:noFill/>
                    </a:lnR>
                    <a:lnT w="1905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n-lt"/>
                        </a:rPr>
                        <a:t>99.0%</a:t>
                      </a:r>
                    </a:p>
                  </a:txBody>
                  <a:tcPr horzOverflow="overflow">
                    <a:lnL>
                      <a:noFill/>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a:noFill/>
                    </a:lnB>
                    <a:lnTlToBr>
                      <a:noFill/>
                    </a:lnTlToBr>
                    <a:lnBlToTr>
                      <a:noFill/>
                    </a:lnBlToTr>
                    <a:noFill/>
                  </a:tcPr>
                </a:tc>
              </a:tr>
              <a:tr h="473291">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Verdana" pitchFamily="34" charset="0"/>
                      </a:endParaRPr>
                    </a:p>
                  </a:txBody>
                  <a:tcPr horzOverflow="overflow">
                    <a:lnL w="1905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n-lt"/>
                        </a:rPr>
                        <a:t>PV(REV Loss Pattern)</a:t>
                      </a: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n-lt"/>
                        </a:rPr>
                        <a:t>95.0%</a:t>
                      </a:r>
                    </a:p>
                  </a:txBody>
                  <a:tcPr horzOverflow="overflow">
                    <a:lnL>
                      <a:noFill/>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r>
              <a:tr h="863060">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Verdana" pitchFamily="34" charset="0"/>
                      </a:endParaRPr>
                    </a:p>
                  </a:txBody>
                  <a:tcPr horzOverflow="overflow">
                    <a:lnL w="1905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n-lt"/>
                        </a:rPr>
                        <a:t>Risk-free New Money Rate after tax</a:t>
                      </a: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n-lt"/>
                        </a:rPr>
                        <a:t>  2.0%</a:t>
                      </a:r>
                    </a:p>
                  </a:txBody>
                  <a:tcPr horzOverflow="overflow">
                    <a:lnL>
                      <a:noFill/>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r>
              <a:tr h="473291">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Verdana" pitchFamily="34" charset="0"/>
                      </a:endParaRPr>
                    </a:p>
                  </a:txBody>
                  <a:tcPr horzOverflow="overflow">
                    <a:lnL w="1905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n-lt"/>
                        </a:rPr>
                        <a:t>PLR</a:t>
                      </a: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n-lt"/>
                        </a:rPr>
                        <a:t>60.0%</a:t>
                      </a:r>
                    </a:p>
                  </a:txBody>
                  <a:tcPr horzOverflow="overflow">
                    <a:lnL>
                      <a:noFill/>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r>
              <a:tr h="509022">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Verdana" pitchFamily="34" charset="0"/>
                      </a:endParaRPr>
                    </a:p>
                  </a:txBody>
                  <a:tcPr horzOverflow="overflow">
                    <a:lnL w="19050" cap="flat" cmpd="sng" algn="ctr">
                      <a:solidFill>
                        <a:schemeClr val="tx1"/>
                      </a:solidFill>
                      <a:prstDash val="solid"/>
                      <a:round/>
                      <a:headEnd type="none" w="sm" len="sm"/>
                      <a:tailEnd type="none" w="sm" len="sm"/>
                    </a:lnL>
                    <a:lnR>
                      <a:noFill/>
                    </a:lnR>
                    <a:lnT>
                      <a:noFill/>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smtClean="0">
                          <a:ln>
                            <a:noFill/>
                          </a:ln>
                          <a:solidFill>
                            <a:schemeClr val="tx1"/>
                          </a:solidFill>
                          <a:effectLst/>
                          <a:latin typeface="+mn-lt"/>
                        </a:rPr>
                        <a:t>Traditional UPM</a:t>
                      </a:r>
                    </a:p>
                  </a:txBody>
                  <a:tcPr horzOverflow="overflow">
                    <a:lnL>
                      <a:noFill/>
                    </a:lnL>
                    <a:lnR>
                      <a:noFill/>
                    </a:lnR>
                    <a:lnT>
                      <a:noFill/>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n-lt"/>
                        </a:rPr>
                        <a:t>  5.0%</a:t>
                      </a:r>
                    </a:p>
                  </a:txBody>
                  <a:tcPr horzOverflow="overflow">
                    <a:lnL>
                      <a:noFill/>
                    </a:lnL>
                    <a:lnR w="19050" cap="flat" cmpd="sng" algn="ctr">
                      <a:solidFill>
                        <a:schemeClr val="tx1"/>
                      </a:solidFill>
                      <a:prstDash val="solid"/>
                      <a:round/>
                      <a:headEnd type="none" w="sm" len="sm"/>
                      <a:tailEnd type="none" w="sm" len="sm"/>
                    </a:lnR>
                    <a:lnT>
                      <a:noFill/>
                    </a:lnT>
                    <a:lnB w="19050" cap="flat" cmpd="sng" algn="ctr">
                      <a:solidFill>
                        <a:schemeClr val="tx1"/>
                      </a:solidFill>
                      <a:prstDash val="solid"/>
                      <a:round/>
                      <a:headEnd type="none" w="sm" len="sm"/>
                      <a:tailEnd type="none" w="sm" len="sm"/>
                    </a:lnB>
                    <a:lnTlToBr>
                      <a:noFill/>
                    </a:lnTlToBr>
                    <a:lnBlToTr>
                      <a:noFill/>
                    </a:lnBlToTr>
                    <a:noFill/>
                  </a:tcPr>
                </a:tc>
              </a:tr>
              <a:tr h="509022">
                <a:tc gridSpan="3">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n-lt"/>
                        </a:rPr>
                        <a:t> PVDELLR = (.99-.95)*.60 = 2.4% </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r>
              <a:tr h="509022">
                <a:tc gridSpan="3">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mn-lt"/>
                        </a:rPr>
                        <a:t>  UPM = .050-.024 = 2.6% </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normAutofit/>
          </a:bodyPr>
          <a:lstStyle/>
          <a:p>
            <a:pPr eaLnBrk="1" hangingPunct="1"/>
            <a:r>
              <a:rPr lang="en-US" dirty="0" smtClean="0"/>
              <a:t>CY ROS Equation</a:t>
            </a:r>
          </a:p>
        </p:txBody>
      </p:sp>
      <p:sp>
        <p:nvSpPr>
          <p:cNvPr id="4" name="Slide Number Placeholder 3"/>
          <p:cNvSpPr>
            <a:spLocks noGrp="1"/>
          </p:cNvSpPr>
          <p:nvPr>
            <p:ph type="sldNum" sz="quarter" idx="12"/>
          </p:nvPr>
        </p:nvSpPr>
        <p:spPr/>
        <p:txBody>
          <a:bodyPr/>
          <a:lstStyle/>
          <a:p>
            <a:pPr>
              <a:defRPr/>
            </a:pPr>
            <a:fld id="{D7AF5817-F0B8-4BBF-9097-17F471A6ED95}" type="slidenum">
              <a:rPr lang="en-US">
                <a:solidFill>
                  <a:schemeClr val="tx1">
                    <a:tint val="75000"/>
                  </a:schemeClr>
                </a:solidFill>
              </a:rPr>
              <a:pPr>
                <a:defRPr/>
              </a:pPr>
              <a:t>21</a:t>
            </a:fld>
            <a:endParaRPr lang="en-US">
              <a:solidFill>
                <a:schemeClr val="tx1">
                  <a:tint val="75000"/>
                </a:schemeClr>
              </a:solidFill>
            </a:endParaRPr>
          </a:p>
        </p:txBody>
      </p:sp>
      <p:graphicFrame>
        <p:nvGraphicFramePr>
          <p:cNvPr id="88068" name="Object 4"/>
          <p:cNvGraphicFramePr>
            <a:graphicFrameLocks noChangeAspect="1"/>
          </p:cNvGraphicFramePr>
          <p:nvPr/>
        </p:nvGraphicFramePr>
        <p:xfrm>
          <a:off x="1422790" y="3083355"/>
          <a:ext cx="5853113" cy="1387475"/>
        </p:xfrm>
        <a:graphic>
          <a:graphicData uri="http://schemas.openxmlformats.org/presentationml/2006/ole">
            <p:oleObj spid="_x0000_s88068" name="Equation" r:id="rId3" imgW="1714320" imgH="419040" progId="Equation.DSMT4">
              <p:embed/>
            </p:oleObj>
          </a:graphicData>
        </a:graphic>
      </p:graphicFrame>
      <p:pic>
        <p:nvPicPr>
          <p:cNvPr id="88069" name="Picture 5" descr="C:\Users\irobbin\AppData\Local\Microsoft\Windows\Temporary Internet Files\Content.IE5\C2U1HHPZ\MC900018709[1].wmf"/>
          <p:cNvPicPr>
            <a:picLocks noChangeAspect="1" noChangeArrowheads="1"/>
          </p:cNvPicPr>
          <p:nvPr/>
        </p:nvPicPr>
        <p:blipFill>
          <a:blip r:embed="rId4" cstate="print"/>
          <a:srcRect/>
          <a:stretch>
            <a:fillRect/>
          </a:stretch>
        </p:blipFill>
        <p:spPr bwMode="auto">
          <a:xfrm rot="12251376" flipH="1" flipV="1">
            <a:off x="6649860" y="5031445"/>
            <a:ext cx="1068951" cy="112792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871538" y="533400"/>
            <a:ext cx="7205662" cy="914400"/>
          </a:xfrm>
        </p:spPr>
        <p:txBody>
          <a:bodyPr/>
          <a:lstStyle/>
          <a:p>
            <a:pPr eaLnBrk="1" hangingPunct="1"/>
            <a:r>
              <a:rPr lang="en-US" dirty="0" smtClean="0"/>
              <a:t>ROS Decomposition</a:t>
            </a:r>
          </a:p>
        </p:txBody>
      </p:sp>
      <p:sp>
        <p:nvSpPr>
          <p:cNvPr id="9" name="Slide Number Placeholder 8"/>
          <p:cNvSpPr>
            <a:spLocks noGrp="1"/>
          </p:cNvSpPr>
          <p:nvPr>
            <p:ph type="sldNum" sz="quarter" idx="12"/>
          </p:nvPr>
        </p:nvSpPr>
        <p:spPr/>
        <p:txBody>
          <a:bodyPr/>
          <a:lstStyle/>
          <a:p>
            <a:pPr>
              <a:defRPr/>
            </a:pPr>
            <a:fld id="{C975DBCE-2F46-4134-8D2C-9C1B33250879}" type="slidenum">
              <a:rPr lang="en-US"/>
              <a:pPr>
                <a:defRPr/>
              </a:pPr>
              <a:t>22</a:t>
            </a:fld>
            <a:endParaRPr lang="en-US"/>
          </a:p>
        </p:txBody>
      </p:sp>
      <p:sp>
        <p:nvSpPr>
          <p:cNvPr id="85007" name="Rectangle 15"/>
          <p:cNvSpPr>
            <a:spLocks noGrp="1" noChangeArrowheads="1"/>
          </p:cNvSpPr>
          <p:nvPr>
            <p:ph type="body" idx="4294967295"/>
          </p:nvPr>
        </p:nvSpPr>
        <p:spPr>
          <a:xfrm>
            <a:off x="1751013" y="1905000"/>
            <a:ext cx="7392987" cy="1447800"/>
          </a:xfrm>
        </p:spPr>
        <p:txBody>
          <a:bodyPr rtlCol="0">
            <a:normAutofit fontScale="85000" lnSpcReduction="20000"/>
          </a:bodyPr>
          <a:lstStyle/>
          <a:p>
            <a:pPr lvl="1" eaLnBrk="1" fontAlgn="auto" hangingPunct="1">
              <a:spcAft>
                <a:spcPts val="0"/>
              </a:spcAft>
              <a:buFont typeface="Arial" pitchFamily="34" charset="0"/>
              <a:buChar char="–"/>
              <a:defRPr/>
            </a:pPr>
            <a:endParaRPr lang="en-US" dirty="0"/>
          </a:p>
          <a:p>
            <a:pPr lvl="1" eaLnBrk="1" fontAlgn="auto" hangingPunct="1">
              <a:spcAft>
                <a:spcPts val="0"/>
              </a:spcAft>
              <a:buFont typeface="Wingdings" pitchFamily="2" charset="2"/>
              <a:buNone/>
              <a:defRPr/>
            </a:pPr>
            <a:r>
              <a:rPr lang="en-US" dirty="0"/>
              <a:t>	</a:t>
            </a:r>
          </a:p>
          <a:p>
            <a:pPr lvl="1" eaLnBrk="1" fontAlgn="auto" hangingPunct="1">
              <a:spcAft>
                <a:spcPts val="0"/>
              </a:spcAft>
              <a:buFont typeface="Wingdings" pitchFamily="2" charset="2"/>
              <a:buNone/>
              <a:defRPr/>
            </a:pPr>
            <a:endParaRPr lang="en-US" dirty="0"/>
          </a:p>
          <a:p>
            <a:pPr lvl="1" eaLnBrk="1" fontAlgn="auto" hangingPunct="1">
              <a:spcAft>
                <a:spcPts val="0"/>
              </a:spcAft>
              <a:buFont typeface="Wingdings" pitchFamily="2" charset="2"/>
              <a:buNone/>
              <a:defRPr/>
            </a:pPr>
            <a:r>
              <a:rPr lang="en-US" dirty="0"/>
              <a:t>	</a:t>
            </a:r>
          </a:p>
        </p:txBody>
      </p:sp>
      <p:graphicFrame>
        <p:nvGraphicFramePr>
          <p:cNvPr id="8194" name="Object 6"/>
          <p:cNvGraphicFramePr>
            <a:graphicFrameLocks noChangeAspect="1"/>
          </p:cNvGraphicFramePr>
          <p:nvPr/>
        </p:nvGraphicFramePr>
        <p:xfrm>
          <a:off x="1752600" y="1828800"/>
          <a:ext cx="4559300" cy="3930650"/>
        </p:xfrm>
        <a:graphic>
          <a:graphicData uri="http://schemas.openxmlformats.org/presentationml/2006/ole">
            <p:oleObj spid="_x0000_s8194" name="Equation" r:id="rId4" imgW="990360" imgH="914400" progId="Equation.DSMT4">
              <p:embed/>
            </p:oleObj>
          </a:graphicData>
        </a:graphic>
      </p:graphicFrame>
      <p:sp>
        <p:nvSpPr>
          <p:cNvPr id="8198" name="Text Box 7"/>
          <p:cNvSpPr txBox="1">
            <a:spLocks noChangeArrowheads="1"/>
          </p:cNvSpPr>
          <p:nvPr/>
        </p:nvSpPr>
        <p:spPr bwMode="auto">
          <a:xfrm>
            <a:off x="5089525" y="4200525"/>
            <a:ext cx="1235075" cy="762000"/>
          </a:xfrm>
          <a:prstGeom prst="rect">
            <a:avLst/>
          </a:prstGeom>
          <a:noFill/>
          <a:ln w="9525">
            <a:noFill/>
            <a:miter lim="800000"/>
            <a:headEnd/>
            <a:tailEnd/>
          </a:ln>
        </p:spPr>
        <p:txBody>
          <a:bodyPr anchor="b">
            <a:spAutoFit/>
          </a:bodyPr>
          <a:lstStyle/>
          <a:p>
            <a:pPr algn="r"/>
            <a:endParaRPr lang="en-US" sz="4400"/>
          </a:p>
        </p:txBody>
      </p:sp>
      <p:sp>
        <p:nvSpPr>
          <p:cNvPr id="8199" name="Line 10"/>
          <p:cNvSpPr>
            <a:spLocks noChangeShapeType="1"/>
          </p:cNvSpPr>
          <p:nvPr/>
        </p:nvSpPr>
        <p:spPr bwMode="auto">
          <a:xfrm flipV="1">
            <a:off x="5410200" y="4267200"/>
            <a:ext cx="0" cy="533400"/>
          </a:xfrm>
          <a:prstGeom prst="line">
            <a:avLst/>
          </a:prstGeom>
          <a:noFill/>
          <a:ln w="9525">
            <a:noFill/>
            <a:round/>
            <a:headEnd/>
            <a:tailEnd type="triangle" w="med" len="med"/>
          </a:ln>
        </p:spPr>
        <p:txBody>
          <a:bodyPr anchor="b">
            <a:spAutoFit/>
          </a:bodyPr>
          <a:lstStyle/>
          <a:p>
            <a:endParaRPr lang="en-US"/>
          </a:p>
        </p:txBody>
      </p:sp>
      <p:sp>
        <p:nvSpPr>
          <p:cNvPr id="8200" name="Text Box 13"/>
          <p:cNvSpPr txBox="1">
            <a:spLocks noChangeArrowheads="1"/>
          </p:cNvSpPr>
          <p:nvPr/>
        </p:nvSpPr>
        <p:spPr bwMode="auto">
          <a:xfrm>
            <a:off x="6858000" y="3657600"/>
            <a:ext cx="1616075" cy="584200"/>
          </a:xfrm>
          <a:prstGeom prst="rect">
            <a:avLst/>
          </a:prstGeom>
          <a:noFill/>
          <a:ln w="9525">
            <a:noFill/>
            <a:miter lim="800000"/>
            <a:headEnd/>
            <a:tailEnd/>
          </a:ln>
        </p:spPr>
        <p:txBody>
          <a:bodyPr anchor="b">
            <a:spAutoFit/>
          </a:bodyPr>
          <a:lstStyle/>
          <a:p>
            <a:pPr algn="r"/>
            <a:r>
              <a:rPr lang="en-US"/>
              <a:t>Premium to Surplus Ratio</a:t>
            </a:r>
          </a:p>
        </p:txBody>
      </p:sp>
      <p:sp>
        <p:nvSpPr>
          <p:cNvPr id="8201" name="Line 14"/>
          <p:cNvSpPr>
            <a:spLocks noChangeShapeType="1"/>
          </p:cNvSpPr>
          <p:nvPr/>
        </p:nvSpPr>
        <p:spPr bwMode="auto">
          <a:xfrm flipH="1" flipV="1">
            <a:off x="6248400" y="3276600"/>
            <a:ext cx="762000" cy="457200"/>
          </a:xfrm>
          <a:prstGeom prst="line">
            <a:avLst/>
          </a:prstGeom>
          <a:noFill/>
          <a:ln w="9525">
            <a:solidFill>
              <a:schemeClr val="folHlink"/>
            </a:solidFill>
            <a:round/>
            <a:headEnd/>
            <a:tailEnd type="triangle" w="med" len="med"/>
          </a:ln>
        </p:spPr>
        <p:txBody>
          <a:bodyPr anchor="b">
            <a:spAutoFit/>
          </a:bodyPr>
          <a:lstStyle/>
          <a:p>
            <a:endParaRPr lang="en-US"/>
          </a:p>
        </p:txBody>
      </p:sp>
      <p:sp>
        <p:nvSpPr>
          <p:cNvPr id="8203" name="Line 14"/>
          <p:cNvSpPr>
            <a:spLocks noChangeShapeType="1"/>
          </p:cNvSpPr>
          <p:nvPr/>
        </p:nvSpPr>
        <p:spPr bwMode="auto">
          <a:xfrm flipH="1">
            <a:off x="6019800" y="4114800"/>
            <a:ext cx="990600" cy="76200"/>
          </a:xfrm>
          <a:prstGeom prst="line">
            <a:avLst/>
          </a:prstGeom>
          <a:noFill/>
          <a:ln w="9525">
            <a:solidFill>
              <a:schemeClr val="folHlink"/>
            </a:solidFill>
            <a:round/>
            <a:headEnd/>
            <a:tailEnd type="triangle" w="med" len="med"/>
          </a:ln>
        </p:spPr>
        <p:txBody>
          <a:bodyPr anchor="b">
            <a:spAutoFit/>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CY ROS  </a:t>
            </a:r>
          </a:p>
        </p:txBody>
      </p:sp>
      <p:sp>
        <p:nvSpPr>
          <p:cNvPr id="82947" name="Rectangle 3"/>
          <p:cNvSpPr>
            <a:spLocks noGrp="1" noChangeArrowheads="1"/>
          </p:cNvSpPr>
          <p:nvPr>
            <p:ph idx="1"/>
          </p:nvPr>
        </p:nvSpPr>
        <p:spPr/>
        <p:txBody>
          <a:bodyPr rtlCol="0">
            <a:normAutofit/>
          </a:bodyPr>
          <a:lstStyle/>
          <a:p>
            <a:pPr eaLnBrk="1" fontAlgn="auto" hangingPunct="1">
              <a:spcAft>
                <a:spcPts val="0"/>
              </a:spcAft>
              <a:buFont typeface="Arial" pitchFamily="34" charset="0"/>
              <a:buChar char="•"/>
              <a:defRPr/>
            </a:pPr>
            <a:r>
              <a:rPr lang="en-US" sz="4000" dirty="0" smtClean="0"/>
              <a:t>ROE vs ROS</a:t>
            </a:r>
          </a:p>
          <a:p>
            <a:pPr eaLnBrk="1" fontAlgn="auto" hangingPunct="1">
              <a:spcAft>
                <a:spcPts val="0"/>
              </a:spcAft>
              <a:buFont typeface="Arial" pitchFamily="34" charset="0"/>
              <a:buChar char="•"/>
              <a:defRPr/>
            </a:pPr>
            <a:r>
              <a:rPr lang="en-US" sz="4000" dirty="0" smtClean="0"/>
              <a:t>GAAP </a:t>
            </a:r>
            <a:r>
              <a:rPr lang="en-US" sz="4000" dirty="0" err="1"/>
              <a:t>vs</a:t>
            </a:r>
            <a:r>
              <a:rPr lang="en-US" sz="4000" dirty="0"/>
              <a:t> </a:t>
            </a:r>
            <a:r>
              <a:rPr lang="en-US" sz="4000" dirty="0" smtClean="0"/>
              <a:t>STAT </a:t>
            </a:r>
            <a:endParaRPr lang="en-US" sz="4000" dirty="0"/>
          </a:p>
          <a:p>
            <a:pPr lvl="1" eaLnBrk="1" fontAlgn="auto" hangingPunct="1">
              <a:spcAft>
                <a:spcPts val="0"/>
              </a:spcAft>
              <a:buFont typeface="Arial" pitchFamily="34" charset="0"/>
              <a:buChar char="–"/>
              <a:defRPr/>
            </a:pPr>
            <a:r>
              <a:rPr lang="en-US" sz="3100" dirty="0"/>
              <a:t>Going-concern vs Solvency</a:t>
            </a:r>
          </a:p>
          <a:p>
            <a:pPr lvl="1" eaLnBrk="1" fontAlgn="auto" hangingPunct="1">
              <a:spcAft>
                <a:spcPts val="0"/>
              </a:spcAft>
              <a:buFont typeface="Arial" pitchFamily="34" charset="0"/>
              <a:buChar char="–"/>
              <a:defRPr/>
            </a:pPr>
            <a:r>
              <a:rPr lang="en-US" dirty="0" smtClean="0"/>
              <a:t>STAT </a:t>
            </a:r>
            <a:r>
              <a:rPr lang="en-US" dirty="0"/>
              <a:t>defined by state regulation</a:t>
            </a:r>
          </a:p>
          <a:p>
            <a:pPr eaLnBrk="1" fontAlgn="auto" hangingPunct="1">
              <a:spcAft>
                <a:spcPts val="0"/>
              </a:spcAft>
              <a:buFont typeface="Arial" pitchFamily="34" charset="0"/>
              <a:buChar char="•"/>
              <a:defRPr/>
            </a:pPr>
            <a:r>
              <a:rPr lang="en-US" dirty="0"/>
              <a:t>Calendar Yr vs Policy Yr</a:t>
            </a:r>
          </a:p>
          <a:p>
            <a:pPr lvl="1" eaLnBrk="1" fontAlgn="auto" hangingPunct="1">
              <a:spcAft>
                <a:spcPts val="0"/>
              </a:spcAft>
              <a:buFont typeface="Arial" pitchFamily="34" charset="0"/>
              <a:buChar char="–"/>
              <a:defRPr/>
            </a:pPr>
            <a:r>
              <a:rPr lang="en-US" dirty="0"/>
              <a:t>ROE is CY </a:t>
            </a:r>
          </a:p>
          <a:p>
            <a:pPr lvl="1" eaLnBrk="1" fontAlgn="auto" hangingPunct="1">
              <a:spcAft>
                <a:spcPts val="0"/>
              </a:spcAft>
              <a:buFont typeface="Arial" pitchFamily="34" charset="0"/>
              <a:buChar char="–"/>
              <a:defRPr/>
            </a:pPr>
            <a:r>
              <a:rPr lang="en-US" dirty="0"/>
              <a:t>Past decisions impact this CY</a:t>
            </a:r>
          </a:p>
          <a:p>
            <a:pPr lvl="1" eaLnBrk="1" fontAlgn="auto" hangingPunct="1">
              <a:spcAft>
                <a:spcPts val="0"/>
              </a:spcAft>
              <a:buFont typeface="Arial" pitchFamily="34" charset="0"/>
              <a:buChar char="–"/>
              <a:defRPr/>
            </a:pPr>
            <a:r>
              <a:rPr lang="en-US" dirty="0"/>
              <a:t>Ratemaking is PY and prospective</a:t>
            </a:r>
          </a:p>
        </p:txBody>
      </p:sp>
      <p:sp>
        <p:nvSpPr>
          <p:cNvPr id="5" name="Slide Number Placeholder 4"/>
          <p:cNvSpPr>
            <a:spLocks noGrp="1"/>
          </p:cNvSpPr>
          <p:nvPr>
            <p:ph type="sldNum" sz="quarter" idx="12"/>
          </p:nvPr>
        </p:nvSpPr>
        <p:spPr/>
        <p:txBody>
          <a:bodyPr/>
          <a:lstStyle/>
          <a:p>
            <a:pPr>
              <a:defRPr/>
            </a:pPr>
            <a:fld id="{1D1A8358-4C1B-4E10-B62F-CB8EDC8561B0}" type="slidenum">
              <a:rPr lang="en-US">
                <a:solidFill>
                  <a:schemeClr val="tx1">
                    <a:tint val="75000"/>
                  </a:schemeClr>
                </a:solidFill>
              </a:rPr>
              <a:pPr>
                <a:defRPr/>
              </a:pPr>
              <a:t>23</a:t>
            </a:fld>
            <a:endParaRPr lang="en-US">
              <a:solidFill>
                <a:schemeClr val="tx1">
                  <a:tint val="75000"/>
                </a:schemeClr>
              </a:solidFill>
            </a:endParaRPr>
          </a:p>
        </p:txBody>
      </p:sp>
      <p:sp>
        <p:nvSpPr>
          <p:cNvPr id="58374" name="Rectangle 4"/>
          <p:cNvSpPr>
            <a:spLocks noChangeArrowheads="1"/>
          </p:cNvSpPr>
          <p:nvPr/>
        </p:nvSpPr>
        <p:spPr bwMode="auto">
          <a:xfrm>
            <a:off x="685800" y="5638800"/>
            <a:ext cx="7772400" cy="914400"/>
          </a:xfrm>
          <a:prstGeom prst="rect">
            <a:avLst/>
          </a:prstGeom>
          <a:noFill/>
          <a:ln w="9525">
            <a:noFill/>
            <a:miter lim="800000"/>
            <a:headEnd/>
            <a:tailEnd/>
          </a:ln>
        </p:spPr>
        <p:txBody>
          <a:bodyPr lIns="92075" tIns="46038" rIns="92075" bIns="46038"/>
          <a:lstStyle/>
          <a:p>
            <a:endParaRPr kumimoji="1" lang="en-US" sz="200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Surplus in ROS Equation </a:t>
            </a:r>
          </a:p>
        </p:txBody>
      </p:sp>
      <p:sp>
        <p:nvSpPr>
          <p:cNvPr id="59395" name="Rectangle 3"/>
          <p:cNvSpPr>
            <a:spLocks noGrp="1" noChangeArrowheads="1"/>
          </p:cNvSpPr>
          <p:nvPr>
            <p:ph idx="1"/>
          </p:nvPr>
        </p:nvSpPr>
        <p:spPr/>
        <p:txBody>
          <a:bodyPr/>
          <a:lstStyle/>
          <a:p>
            <a:pPr eaLnBrk="1" hangingPunct="1"/>
            <a:r>
              <a:rPr lang="en-US" dirty="0" smtClean="0"/>
              <a:t>S = Target Statutory Surplus</a:t>
            </a:r>
          </a:p>
          <a:p>
            <a:pPr lvl="1" eaLnBrk="1" hangingPunct="1">
              <a:buFont typeface="Wingdings" pitchFamily="2" charset="2"/>
              <a:buNone/>
            </a:pPr>
            <a:r>
              <a:rPr lang="en-US" dirty="0" smtClean="0"/>
              <a:t>S = P/</a:t>
            </a:r>
            <a:r>
              <a:rPr lang="en-US" dirty="0" smtClean="0">
                <a:latin typeface="Symbol" pitchFamily="18" charset="2"/>
              </a:rPr>
              <a:t>l </a:t>
            </a:r>
          </a:p>
          <a:p>
            <a:pPr lvl="1" eaLnBrk="1" hangingPunct="1">
              <a:buFont typeface="Wingdings" pitchFamily="2" charset="2"/>
              <a:buNone/>
            </a:pPr>
            <a:r>
              <a:rPr lang="en-US" dirty="0" smtClean="0">
                <a:latin typeface="Symbol" pitchFamily="18" charset="2"/>
              </a:rPr>
              <a:t>l =</a:t>
            </a:r>
            <a:r>
              <a:rPr lang="en-US" dirty="0" smtClean="0"/>
              <a:t> Premium-to-Surplus leverage ratio </a:t>
            </a:r>
          </a:p>
          <a:p>
            <a:pPr lvl="1" eaLnBrk="1" hangingPunct="1">
              <a:buFont typeface="Wingdings" pitchFamily="2" charset="2"/>
              <a:buNone/>
            </a:pPr>
            <a:r>
              <a:rPr lang="en-US" dirty="0" smtClean="0">
                <a:latin typeface="Symbol" pitchFamily="18" charset="2"/>
              </a:rPr>
              <a:t>l</a:t>
            </a:r>
            <a:r>
              <a:rPr lang="en-US" dirty="0" smtClean="0"/>
              <a:t> varies by LOB </a:t>
            </a:r>
          </a:p>
          <a:p>
            <a:pPr eaLnBrk="1" hangingPunct="1"/>
            <a:r>
              <a:rPr lang="en-US" dirty="0" smtClean="0"/>
              <a:t>Equity vs Surplus</a:t>
            </a:r>
          </a:p>
        </p:txBody>
      </p:sp>
      <p:sp>
        <p:nvSpPr>
          <p:cNvPr id="4" name="Slide Number Placeholder 3"/>
          <p:cNvSpPr>
            <a:spLocks noGrp="1"/>
          </p:cNvSpPr>
          <p:nvPr>
            <p:ph type="sldNum" sz="quarter" idx="12"/>
          </p:nvPr>
        </p:nvSpPr>
        <p:spPr/>
        <p:txBody>
          <a:bodyPr/>
          <a:lstStyle/>
          <a:p>
            <a:pPr>
              <a:defRPr/>
            </a:pPr>
            <a:fld id="{6454B0B0-E45E-434C-836F-ABEAB461C2AC}" type="slidenum">
              <a:rPr lang="en-US">
                <a:solidFill>
                  <a:schemeClr val="tx1">
                    <a:tint val="75000"/>
                  </a:schemeClr>
                </a:solidFill>
              </a:rPr>
              <a:pPr>
                <a:defRPr/>
              </a:pPr>
              <a:t>24</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mtClean="0"/>
              <a:t>Solve for UPM </a:t>
            </a:r>
          </a:p>
        </p:txBody>
      </p:sp>
      <p:sp>
        <p:nvSpPr>
          <p:cNvPr id="5" name="Slide Number Placeholder 4"/>
          <p:cNvSpPr>
            <a:spLocks noGrp="1"/>
          </p:cNvSpPr>
          <p:nvPr>
            <p:ph type="sldNum" sz="quarter" idx="12"/>
          </p:nvPr>
        </p:nvSpPr>
        <p:spPr/>
        <p:txBody>
          <a:bodyPr/>
          <a:lstStyle/>
          <a:p>
            <a:pPr>
              <a:defRPr/>
            </a:pPr>
            <a:fld id="{0DFA261E-B8A2-49C3-BCE3-F93265330D6C}" type="slidenum">
              <a:rPr lang="en-US"/>
              <a:pPr>
                <a:defRPr/>
              </a:pPr>
              <a:t>25</a:t>
            </a:fld>
            <a:endParaRPr lang="en-US"/>
          </a:p>
        </p:txBody>
      </p:sp>
      <p:graphicFrame>
        <p:nvGraphicFramePr>
          <p:cNvPr id="9218" name="Object 0"/>
          <p:cNvGraphicFramePr>
            <a:graphicFrameLocks noChangeAspect="1"/>
          </p:cNvGraphicFramePr>
          <p:nvPr/>
        </p:nvGraphicFramePr>
        <p:xfrm>
          <a:off x="1860550" y="2786063"/>
          <a:ext cx="5283200" cy="1260475"/>
        </p:xfrm>
        <a:graphic>
          <a:graphicData uri="http://schemas.openxmlformats.org/presentationml/2006/ole">
            <p:oleObj spid="_x0000_s9218" name="Equation" r:id="rId4" imgW="1968480" imgH="469800" progId="Equation.DSMT4">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871538" y="177800"/>
            <a:ext cx="7129462" cy="1193800"/>
          </a:xfrm>
        </p:spPr>
        <p:txBody>
          <a:bodyPr>
            <a:normAutofit/>
          </a:bodyPr>
          <a:lstStyle/>
          <a:p>
            <a:pPr eaLnBrk="1" hangingPunct="1"/>
            <a:r>
              <a:rPr lang="en-US" smtClean="0"/>
              <a:t>UPM to Hit CY ROS- Example </a:t>
            </a:r>
          </a:p>
        </p:txBody>
      </p:sp>
      <p:sp>
        <p:nvSpPr>
          <p:cNvPr id="4" name="Slide Number Placeholder 3"/>
          <p:cNvSpPr>
            <a:spLocks noGrp="1"/>
          </p:cNvSpPr>
          <p:nvPr>
            <p:ph type="sldNum" sz="quarter" idx="12"/>
          </p:nvPr>
        </p:nvSpPr>
        <p:spPr/>
        <p:txBody>
          <a:bodyPr/>
          <a:lstStyle/>
          <a:p>
            <a:pPr>
              <a:defRPr/>
            </a:pPr>
            <a:fld id="{0E511EA4-AFE8-4A1E-865F-F53BFCD6D18F}" type="slidenum">
              <a:rPr lang="en-US"/>
              <a:pPr>
                <a:defRPr/>
              </a:pPr>
              <a:t>26</a:t>
            </a:fld>
            <a:endParaRPr lang="en-US"/>
          </a:p>
        </p:txBody>
      </p:sp>
      <p:graphicFrame>
        <p:nvGraphicFramePr>
          <p:cNvPr id="10242" name="Object 25"/>
          <p:cNvGraphicFramePr>
            <a:graphicFrameLocks noChangeAspect="1"/>
          </p:cNvGraphicFramePr>
          <p:nvPr/>
        </p:nvGraphicFramePr>
        <p:xfrm>
          <a:off x="838200" y="2057400"/>
          <a:ext cx="7219950" cy="3048000"/>
        </p:xfrm>
        <a:graphic>
          <a:graphicData uri="http://schemas.openxmlformats.org/presentationml/2006/ole">
            <p:oleObj spid="_x0000_s10242" name="Worksheet" r:id="rId3" imgW="3695849" imgH="1561954" progId="Excel.Shee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IRR on Equity Flows</a:t>
            </a:r>
          </a:p>
        </p:txBody>
      </p:sp>
      <p:sp>
        <p:nvSpPr>
          <p:cNvPr id="64515" name="Rectangle 3"/>
          <p:cNvSpPr>
            <a:spLocks noGrp="1" noChangeArrowheads="1"/>
          </p:cNvSpPr>
          <p:nvPr>
            <p:ph idx="1"/>
          </p:nvPr>
        </p:nvSpPr>
        <p:spPr/>
        <p:txBody>
          <a:bodyPr>
            <a:normAutofit/>
          </a:bodyPr>
          <a:lstStyle/>
          <a:p>
            <a:pPr eaLnBrk="1" hangingPunct="1">
              <a:lnSpc>
                <a:spcPct val="90000"/>
              </a:lnSpc>
              <a:defRPr/>
            </a:pPr>
            <a:r>
              <a:rPr lang="en-US" sz="2800" dirty="0" smtClean="0"/>
              <a:t>Internal Rate of Return on Individual Policy or Book of Business or LOB</a:t>
            </a:r>
          </a:p>
          <a:p>
            <a:pPr lvl="1" eaLnBrk="1" hangingPunct="1">
              <a:lnSpc>
                <a:spcPct val="90000"/>
              </a:lnSpc>
              <a:defRPr/>
            </a:pPr>
            <a:r>
              <a:rPr lang="en-US" sz="2400" dirty="0" smtClean="0"/>
              <a:t>Can be used in regulatory or corporate contexts</a:t>
            </a:r>
          </a:p>
          <a:p>
            <a:pPr eaLnBrk="1" hangingPunct="1">
              <a:lnSpc>
                <a:spcPct val="90000"/>
              </a:lnSpc>
              <a:defRPr/>
            </a:pPr>
            <a:r>
              <a:rPr lang="en-US" sz="2800" dirty="0" smtClean="0"/>
              <a:t>Equity flow: flow of $ between an equity investor and the insurance company </a:t>
            </a:r>
          </a:p>
          <a:p>
            <a:pPr lvl="1" eaLnBrk="1" hangingPunct="1">
              <a:lnSpc>
                <a:spcPct val="90000"/>
              </a:lnSpc>
              <a:defRPr/>
            </a:pPr>
            <a:r>
              <a:rPr lang="en-US" sz="2400" dirty="0" smtClean="0"/>
              <a:t>Model prospective equity flows for hypothetical insurance company writing one policy </a:t>
            </a:r>
          </a:p>
          <a:p>
            <a:pPr eaLnBrk="1" hangingPunct="1">
              <a:lnSpc>
                <a:spcPct val="90000"/>
              </a:lnSpc>
              <a:defRPr/>
            </a:pPr>
            <a:r>
              <a:rPr lang="en-US" sz="2800" dirty="0" smtClean="0"/>
              <a:t>Use accounting rules, capital requirements, and other assumptions to derive income and surplus each time period.</a:t>
            </a:r>
          </a:p>
          <a:p>
            <a:pPr eaLnBrk="1" hangingPunct="1">
              <a:lnSpc>
                <a:spcPct val="90000"/>
              </a:lnSpc>
              <a:defRPr/>
            </a:pPr>
            <a:r>
              <a:rPr lang="en-US" sz="2800" dirty="0" smtClean="0"/>
              <a:t>EQF = INC – </a:t>
            </a:r>
            <a:r>
              <a:rPr lang="en-US" sz="2800" dirty="0" smtClean="0">
                <a:latin typeface="Symbol" pitchFamily="18" charset="2"/>
              </a:rPr>
              <a:t>D</a:t>
            </a:r>
            <a:r>
              <a:rPr lang="en-US" sz="2800" dirty="0" smtClean="0"/>
              <a:t>S</a:t>
            </a:r>
          </a:p>
        </p:txBody>
      </p:sp>
      <p:sp>
        <p:nvSpPr>
          <p:cNvPr id="4" name="Slide Number Placeholder 3"/>
          <p:cNvSpPr>
            <a:spLocks noGrp="1"/>
          </p:cNvSpPr>
          <p:nvPr>
            <p:ph type="sldNum" sz="quarter" idx="12"/>
          </p:nvPr>
        </p:nvSpPr>
        <p:spPr/>
        <p:txBody>
          <a:bodyPr/>
          <a:lstStyle/>
          <a:p>
            <a:pPr>
              <a:defRPr/>
            </a:pPr>
            <a:fld id="{66AFE5B7-D3AA-4D69-A2CD-018B254BCB71}" type="slidenum">
              <a:rPr lang="en-US">
                <a:solidFill>
                  <a:schemeClr val="tx1">
                    <a:tint val="75000"/>
                  </a:schemeClr>
                </a:solidFill>
              </a:rPr>
              <a:pPr>
                <a:defRPr/>
              </a:pPr>
              <a:t>27</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mtClean="0"/>
              <a:t>Equity Flow Diagram</a:t>
            </a:r>
          </a:p>
        </p:txBody>
      </p:sp>
      <p:sp>
        <p:nvSpPr>
          <p:cNvPr id="7" name="Slide Number Placeholder 6"/>
          <p:cNvSpPr>
            <a:spLocks noGrp="1"/>
          </p:cNvSpPr>
          <p:nvPr>
            <p:ph type="sldNum" sz="quarter" idx="12"/>
          </p:nvPr>
        </p:nvSpPr>
        <p:spPr/>
        <p:txBody>
          <a:bodyPr/>
          <a:lstStyle/>
          <a:p>
            <a:pPr>
              <a:defRPr/>
            </a:pPr>
            <a:fld id="{61BD3A29-165E-4BF1-BAE2-3C7F65C4A1FE}" type="slidenum">
              <a:rPr lang="en-US"/>
              <a:pPr>
                <a:defRPr/>
              </a:pPr>
              <a:t>28</a:t>
            </a:fld>
            <a:endParaRPr lang="en-US"/>
          </a:p>
        </p:txBody>
      </p:sp>
      <p:sp>
        <p:nvSpPr>
          <p:cNvPr id="11270" name="Rectangle 3"/>
          <p:cNvSpPr>
            <a:spLocks noChangeArrowheads="1"/>
          </p:cNvSpPr>
          <p:nvPr/>
        </p:nvSpPr>
        <p:spPr bwMode="auto">
          <a:xfrm>
            <a:off x="2514600" y="2743200"/>
            <a:ext cx="3581400" cy="1371600"/>
          </a:xfrm>
          <a:prstGeom prst="rect">
            <a:avLst/>
          </a:prstGeom>
          <a:noFill/>
          <a:ln w="9525">
            <a:noFill/>
            <a:miter lim="800000"/>
            <a:headEnd type="none" w="sm" len="sm"/>
            <a:tailEnd type="none" w="sm" len="sm"/>
          </a:ln>
        </p:spPr>
        <p:txBody>
          <a:bodyPr wrap="none" anchor="ctr">
            <a:spAutoFit/>
          </a:bodyPr>
          <a:lstStyle/>
          <a:p>
            <a:pPr algn="r"/>
            <a:endParaRPr lang="en-US"/>
          </a:p>
        </p:txBody>
      </p:sp>
      <p:sp>
        <p:nvSpPr>
          <p:cNvPr id="11271" name="Rectangle 6"/>
          <p:cNvSpPr>
            <a:spLocks noChangeArrowheads="1"/>
          </p:cNvSpPr>
          <p:nvPr/>
        </p:nvSpPr>
        <p:spPr bwMode="auto">
          <a:xfrm>
            <a:off x="3429000" y="3048000"/>
            <a:ext cx="152400" cy="228600"/>
          </a:xfrm>
          <a:prstGeom prst="rect">
            <a:avLst/>
          </a:prstGeom>
          <a:noFill/>
          <a:ln w="9525">
            <a:noFill/>
            <a:miter lim="800000"/>
            <a:headEnd type="none" w="sm" len="sm"/>
            <a:tailEnd type="none" w="sm" len="sm"/>
          </a:ln>
        </p:spPr>
        <p:txBody>
          <a:bodyPr anchor="ctr">
            <a:spAutoFit/>
          </a:bodyPr>
          <a:lstStyle/>
          <a:p>
            <a:pPr algn="r"/>
            <a:endParaRPr lang="en-US"/>
          </a:p>
        </p:txBody>
      </p:sp>
      <p:graphicFrame>
        <p:nvGraphicFramePr>
          <p:cNvPr id="11266" name="Object 0"/>
          <p:cNvGraphicFramePr>
            <a:graphicFrameLocks noChangeAspect="1"/>
          </p:cNvGraphicFramePr>
          <p:nvPr/>
        </p:nvGraphicFramePr>
        <p:xfrm>
          <a:off x="457200" y="1295400"/>
          <a:ext cx="8077200" cy="4805363"/>
        </p:xfrm>
        <a:graphic>
          <a:graphicData uri="http://schemas.openxmlformats.org/presentationml/2006/ole">
            <p:oleObj spid="_x0000_s11266" name="Worksheet" r:id="rId3" imgW="6600892" imgH="4438736" progId="Excel.Sheet.8">
              <p:embed/>
            </p:oleObj>
          </a:graphicData>
        </a:graphic>
      </p:graphicFrame>
      <p:sp>
        <p:nvSpPr>
          <p:cNvPr id="11272" name="Line 12"/>
          <p:cNvSpPr>
            <a:spLocks noChangeShapeType="1"/>
          </p:cNvSpPr>
          <p:nvPr/>
        </p:nvSpPr>
        <p:spPr bwMode="auto">
          <a:xfrm flipV="1">
            <a:off x="2895600" y="4953000"/>
            <a:ext cx="0" cy="533400"/>
          </a:xfrm>
          <a:prstGeom prst="line">
            <a:avLst/>
          </a:prstGeom>
          <a:noFill/>
          <a:ln w="9525">
            <a:noFill/>
            <a:round/>
            <a:headEnd type="none" w="sm" len="sm"/>
            <a:tailEnd type="triangle" w="sm" len="sm"/>
          </a:ln>
        </p:spPr>
        <p:txBody>
          <a:bodyPr>
            <a:spAutoFit/>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Capital</a:t>
            </a:r>
          </a:p>
        </p:txBody>
      </p:sp>
      <p:sp>
        <p:nvSpPr>
          <p:cNvPr id="64515" name="Rectangle 3"/>
          <p:cNvSpPr>
            <a:spLocks noGrp="1" noChangeArrowheads="1"/>
          </p:cNvSpPr>
          <p:nvPr>
            <p:ph idx="1"/>
          </p:nvPr>
        </p:nvSpPr>
        <p:spPr/>
        <p:txBody>
          <a:bodyPr>
            <a:normAutofit lnSpcReduction="10000"/>
          </a:bodyPr>
          <a:lstStyle/>
          <a:p>
            <a:pPr eaLnBrk="1" hangingPunct="1">
              <a:lnSpc>
                <a:spcPct val="90000"/>
              </a:lnSpc>
              <a:defRPr/>
            </a:pPr>
            <a:r>
              <a:rPr lang="en-US" sz="2800" dirty="0" smtClean="0"/>
              <a:t>Set Surplus = Required Capital</a:t>
            </a:r>
          </a:p>
          <a:p>
            <a:pPr lvl="1" eaLnBrk="1" hangingPunct="1">
              <a:lnSpc>
                <a:spcPct val="90000"/>
              </a:lnSpc>
              <a:defRPr/>
            </a:pPr>
            <a:r>
              <a:rPr lang="en-US" sz="2400" dirty="0" smtClean="0"/>
              <a:t>Need to specify amount and duration in model </a:t>
            </a:r>
          </a:p>
          <a:p>
            <a:pPr lvl="1" eaLnBrk="1" hangingPunct="1">
              <a:lnSpc>
                <a:spcPct val="90000"/>
              </a:lnSpc>
              <a:defRPr/>
            </a:pPr>
            <a:r>
              <a:rPr lang="en-US" sz="2400" dirty="0" smtClean="0"/>
              <a:t>Reflect UW, CAT, and Reserving risk</a:t>
            </a:r>
          </a:p>
          <a:p>
            <a:pPr eaLnBrk="1" hangingPunct="1">
              <a:lnSpc>
                <a:spcPct val="90000"/>
              </a:lnSpc>
              <a:defRPr/>
            </a:pPr>
            <a:r>
              <a:rPr lang="en-US" sz="2800" dirty="0" smtClean="0"/>
              <a:t>Not an Actual Allocation of Capital</a:t>
            </a:r>
          </a:p>
          <a:p>
            <a:pPr eaLnBrk="1" hangingPunct="1">
              <a:lnSpc>
                <a:spcPct val="90000"/>
              </a:lnSpc>
              <a:defRPr/>
            </a:pPr>
            <a:r>
              <a:rPr lang="en-US" sz="2800" dirty="0" smtClean="0"/>
              <a:t>Regulatory:  RBC, RDS, Solvency II  </a:t>
            </a:r>
          </a:p>
          <a:p>
            <a:pPr eaLnBrk="1" hangingPunct="1">
              <a:lnSpc>
                <a:spcPct val="90000"/>
              </a:lnSpc>
              <a:defRPr/>
            </a:pPr>
            <a:r>
              <a:rPr lang="en-US" sz="2800" dirty="0" smtClean="0"/>
              <a:t>Rating Agencies:  S&amp;P, A.M. Best, etc. </a:t>
            </a:r>
          </a:p>
          <a:p>
            <a:pPr eaLnBrk="1" hangingPunct="1">
              <a:lnSpc>
                <a:spcPct val="90000"/>
              </a:lnSpc>
              <a:defRPr/>
            </a:pPr>
            <a:r>
              <a:rPr lang="en-US" sz="2800" dirty="0" smtClean="0"/>
              <a:t>Book of Business Variation</a:t>
            </a:r>
          </a:p>
          <a:p>
            <a:pPr lvl="1" eaLnBrk="1" hangingPunct="1">
              <a:lnSpc>
                <a:spcPct val="90000"/>
              </a:lnSpc>
              <a:defRPr/>
            </a:pPr>
            <a:r>
              <a:rPr lang="en-US" sz="2400" dirty="0" smtClean="0"/>
              <a:t>Should high layer excess casualty and  primary low limit casualty use the same Other </a:t>
            </a:r>
            <a:r>
              <a:rPr lang="en-US" sz="2400" dirty="0" err="1" smtClean="0"/>
              <a:t>Liab</a:t>
            </a:r>
            <a:r>
              <a:rPr lang="en-US" sz="2400" dirty="0" smtClean="0"/>
              <a:t> factors? </a:t>
            </a:r>
          </a:p>
          <a:p>
            <a:pPr eaLnBrk="1" hangingPunct="1">
              <a:lnSpc>
                <a:spcPct val="90000"/>
              </a:lnSpc>
              <a:defRPr/>
            </a:pPr>
            <a:r>
              <a:rPr lang="en-US" sz="2800" dirty="0" smtClean="0"/>
              <a:t>Individual Large Risk or Treaty Variation</a:t>
            </a:r>
          </a:p>
          <a:p>
            <a:pPr lvl="1" eaLnBrk="1" hangingPunct="1">
              <a:lnSpc>
                <a:spcPct val="90000"/>
              </a:lnSpc>
              <a:defRPr/>
            </a:pPr>
            <a:r>
              <a:rPr lang="en-US" sz="2400" dirty="0" smtClean="0"/>
              <a:t>Adjust for treaty features ( e.g. reinstatements, agg caps)</a:t>
            </a:r>
            <a:r>
              <a:rPr lang="en-US" dirty="0" smtClean="0"/>
              <a:t>    </a:t>
            </a:r>
          </a:p>
        </p:txBody>
      </p:sp>
      <p:sp>
        <p:nvSpPr>
          <p:cNvPr id="4" name="Slide Number Placeholder 3"/>
          <p:cNvSpPr>
            <a:spLocks noGrp="1"/>
          </p:cNvSpPr>
          <p:nvPr>
            <p:ph type="sldNum" sz="quarter" idx="12"/>
          </p:nvPr>
        </p:nvSpPr>
        <p:spPr/>
        <p:txBody>
          <a:bodyPr/>
          <a:lstStyle/>
          <a:p>
            <a:pPr>
              <a:defRPr/>
            </a:pPr>
            <a:fld id="{E7144E2B-8798-412C-961C-FC65CD82CCE8}" type="slidenum">
              <a:rPr lang="en-US">
                <a:solidFill>
                  <a:schemeClr val="tx1">
                    <a:tint val="75000"/>
                  </a:schemeClr>
                </a:solidFill>
              </a:rPr>
              <a:pPr>
                <a:defRPr/>
              </a:pPr>
              <a:t>29</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r>
              <a:rPr lang="en-US" smtClean="0"/>
              <a:t>CAS Antitrust Notice</a:t>
            </a:r>
          </a:p>
        </p:txBody>
      </p:sp>
      <p:sp>
        <p:nvSpPr>
          <p:cNvPr id="47107" name="Rectangle 3"/>
          <p:cNvSpPr>
            <a:spLocks noGrp="1" noChangeArrowheads="1"/>
          </p:cNvSpPr>
          <p:nvPr>
            <p:ph idx="1"/>
          </p:nvPr>
        </p:nvSpPr>
        <p:spPr/>
        <p:txBody>
          <a:bodyPr>
            <a:normAutofit fontScale="70000" lnSpcReduction="20000"/>
          </a:bodyPr>
          <a:lstStyle/>
          <a:p>
            <a:r>
              <a:rPr lang="en-US" dirty="0" smtClean="0"/>
              <a:t>The Casualty Actuarial Society is committed to adhering strictly to the letter and spirit of the antitrust laws.  Seminars conducted under the auspices of the CAS are designed solely to provide a forum for the expression of various points of view on topics described in the programs or agendas for such meetings.  </a:t>
            </a:r>
          </a:p>
          <a:p>
            <a:endParaRPr lang="en-US" dirty="0" smtClean="0"/>
          </a:p>
          <a:p>
            <a:r>
              <a:rPr lang="en-US" dirty="0" smtClean="0"/>
              <a:t>Under no circumstances shall CAS seminars be used as a means for competing companies or firms to reach any understanding – expressed or implied – that restricts competition or in any way impairs the ability of members to exercise independent business judgment regarding matters affecting competition.  </a:t>
            </a:r>
          </a:p>
          <a:p>
            <a:endParaRPr lang="en-US" dirty="0" smtClean="0"/>
          </a:p>
          <a:p>
            <a:r>
              <a:rPr lang="en-US" dirty="0" smtClean="0"/>
              <a:t>It is the responsibility of all seminar participants to be aware of antitrust regulations, to prevent any written or verbal discussions that appear to violate these laws, and to adhere in every respect to the CAS antitrust compliance policy.</a:t>
            </a:r>
          </a:p>
        </p:txBody>
      </p:sp>
      <p:sp>
        <p:nvSpPr>
          <p:cNvPr id="4" name="Slide Number Placeholder 3"/>
          <p:cNvSpPr>
            <a:spLocks noGrp="1"/>
          </p:cNvSpPr>
          <p:nvPr>
            <p:ph type="sldNum" sz="quarter" idx="12"/>
          </p:nvPr>
        </p:nvSpPr>
        <p:spPr/>
        <p:txBody>
          <a:bodyPr/>
          <a:lstStyle/>
          <a:p>
            <a:fld id="{1B9CD4CA-4574-40EE-BE6A-814D78B92B4C}"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Income and Cash Flow</a:t>
            </a:r>
          </a:p>
        </p:txBody>
      </p:sp>
      <p:sp>
        <p:nvSpPr>
          <p:cNvPr id="62467" name="Rectangle 3"/>
          <p:cNvSpPr>
            <a:spLocks noGrp="1" noChangeArrowheads="1"/>
          </p:cNvSpPr>
          <p:nvPr>
            <p:ph idx="1"/>
          </p:nvPr>
        </p:nvSpPr>
        <p:spPr/>
        <p:txBody>
          <a:bodyPr/>
          <a:lstStyle/>
          <a:p>
            <a:pPr eaLnBrk="1" hangingPunct="1">
              <a:lnSpc>
                <a:spcPct val="90000"/>
              </a:lnSpc>
            </a:pPr>
            <a:r>
              <a:rPr lang="en-US" sz="2800" smtClean="0"/>
              <a:t>UW Gain = EP –IncLoss –IncExpense  </a:t>
            </a:r>
          </a:p>
          <a:p>
            <a:pPr lvl="1" eaLnBrk="1" hangingPunct="1">
              <a:lnSpc>
                <a:spcPct val="90000"/>
              </a:lnSpc>
            </a:pPr>
            <a:r>
              <a:rPr lang="en-US" sz="2400" smtClean="0"/>
              <a:t>Defined by accounting rules</a:t>
            </a:r>
          </a:p>
          <a:p>
            <a:pPr lvl="1" eaLnBrk="1" hangingPunct="1">
              <a:lnSpc>
                <a:spcPct val="90000"/>
              </a:lnSpc>
            </a:pPr>
            <a:r>
              <a:rPr lang="en-US" sz="2400" smtClean="0"/>
              <a:t>Does not depend on UW cash flows</a:t>
            </a:r>
          </a:p>
          <a:p>
            <a:pPr eaLnBrk="1" hangingPunct="1">
              <a:lnSpc>
                <a:spcPct val="90000"/>
              </a:lnSpc>
            </a:pPr>
            <a:r>
              <a:rPr lang="en-US" sz="2800" smtClean="0"/>
              <a:t>Inv Inc = II on Invested Assets</a:t>
            </a:r>
          </a:p>
          <a:p>
            <a:pPr eaLnBrk="1" hangingPunct="1">
              <a:lnSpc>
                <a:spcPct val="90000"/>
              </a:lnSpc>
            </a:pPr>
            <a:r>
              <a:rPr lang="en-US" sz="2800" smtClean="0"/>
              <a:t>Invested Assets</a:t>
            </a:r>
          </a:p>
          <a:p>
            <a:pPr lvl="1" eaLnBrk="1" hangingPunct="1">
              <a:lnSpc>
                <a:spcPct val="90000"/>
              </a:lnSpc>
            </a:pPr>
            <a:r>
              <a:rPr lang="en-US" sz="2400" smtClean="0"/>
              <a:t>Assets- Recvbl’s -Recovs </a:t>
            </a:r>
          </a:p>
          <a:p>
            <a:pPr eaLnBrk="1" hangingPunct="1">
              <a:lnSpc>
                <a:spcPct val="90000"/>
              </a:lnSpc>
            </a:pPr>
            <a:r>
              <a:rPr lang="en-US" sz="2800" smtClean="0"/>
              <a:t>Assets = Reserves + Surplus </a:t>
            </a:r>
          </a:p>
          <a:p>
            <a:pPr lvl="1" eaLnBrk="1" hangingPunct="1">
              <a:lnSpc>
                <a:spcPct val="90000"/>
              </a:lnSpc>
            </a:pPr>
            <a:r>
              <a:rPr lang="en-US" sz="2400" smtClean="0"/>
              <a:t>Balance sheet must balance</a:t>
            </a:r>
          </a:p>
          <a:p>
            <a:pPr lvl="1" eaLnBrk="1" hangingPunct="1">
              <a:lnSpc>
                <a:spcPct val="90000"/>
              </a:lnSpc>
            </a:pPr>
            <a:r>
              <a:rPr lang="en-US" sz="2400" smtClean="0"/>
              <a:t>Amounts defined by accounting rules</a:t>
            </a:r>
          </a:p>
          <a:p>
            <a:pPr lvl="1" eaLnBrk="1" hangingPunct="1">
              <a:lnSpc>
                <a:spcPct val="90000"/>
              </a:lnSpc>
            </a:pPr>
            <a:r>
              <a:rPr lang="en-US" sz="2400" smtClean="0"/>
              <a:t>UW Cash flows impact Invested Assets</a:t>
            </a:r>
          </a:p>
        </p:txBody>
      </p:sp>
      <p:sp>
        <p:nvSpPr>
          <p:cNvPr id="4" name="Slide Number Placeholder 3"/>
          <p:cNvSpPr>
            <a:spLocks noGrp="1"/>
          </p:cNvSpPr>
          <p:nvPr>
            <p:ph type="sldNum" sz="quarter" idx="12"/>
          </p:nvPr>
        </p:nvSpPr>
        <p:spPr/>
        <p:txBody>
          <a:bodyPr/>
          <a:lstStyle/>
          <a:p>
            <a:pPr>
              <a:defRPr/>
            </a:pPr>
            <a:fld id="{4425BFF3-13E9-4214-BDA1-768F6EC7D59B}" type="slidenum">
              <a:rPr lang="en-US">
                <a:solidFill>
                  <a:schemeClr val="tx1">
                    <a:tint val="75000"/>
                  </a:schemeClr>
                </a:solidFill>
              </a:rPr>
              <a:pPr>
                <a:defRPr/>
              </a:pPr>
              <a:t>30</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54690" y="318195"/>
            <a:ext cx="7574910" cy="1152149"/>
          </a:xfrm>
        </p:spPr>
        <p:txBody>
          <a:bodyPr rtlCol="0">
            <a:normAutofit/>
          </a:bodyPr>
          <a:lstStyle/>
          <a:p>
            <a:pPr eaLnBrk="1" fontAlgn="auto" hangingPunct="1">
              <a:spcAft>
                <a:spcPts val="0"/>
              </a:spcAft>
              <a:defRPr/>
            </a:pPr>
            <a:r>
              <a:rPr lang="en-US" dirty="0"/>
              <a:t>Single Policy Company:</a:t>
            </a:r>
            <a:br>
              <a:rPr lang="en-US" dirty="0"/>
            </a:br>
            <a:r>
              <a:rPr lang="en-US" dirty="0"/>
              <a:t> UW Income and Cash Flow</a:t>
            </a:r>
          </a:p>
        </p:txBody>
      </p:sp>
      <p:sp>
        <p:nvSpPr>
          <p:cNvPr id="4" name="Slide Number Placeholder 3"/>
          <p:cNvSpPr>
            <a:spLocks noGrp="1"/>
          </p:cNvSpPr>
          <p:nvPr>
            <p:ph type="sldNum" sz="quarter" idx="12"/>
          </p:nvPr>
        </p:nvSpPr>
        <p:spPr/>
        <p:txBody>
          <a:bodyPr/>
          <a:lstStyle/>
          <a:p>
            <a:pPr>
              <a:defRPr/>
            </a:pPr>
            <a:fld id="{0CC24D87-7CE9-4721-BB1F-4CA0F22AD458}" type="slidenum">
              <a:rPr lang="en-US"/>
              <a:pPr>
                <a:defRPr/>
              </a:pPr>
              <a:t>31</a:t>
            </a:fld>
            <a:endParaRPr lang="en-US" dirty="0"/>
          </a:p>
        </p:txBody>
      </p:sp>
      <p:graphicFrame>
        <p:nvGraphicFramePr>
          <p:cNvPr id="12290" name="Object 1024"/>
          <p:cNvGraphicFramePr>
            <a:graphicFrameLocks noChangeAspect="1"/>
          </p:cNvGraphicFramePr>
          <p:nvPr/>
        </p:nvGraphicFramePr>
        <p:xfrm>
          <a:off x="762000" y="2514600"/>
          <a:ext cx="7507288" cy="2133600"/>
        </p:xfrm>
        <a:graphic>
          <a:graphicData uri="http://schemas.openxmlformats.org/presentationml/2006/ole">
            <p:oleObj spid="_x0000_s12290" name="Worksheet" r:id="rId3" imgW="4838551" imgH="1390524" progId="Excel.Sheet.8">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1024"/>
          <p:cNvGraphicFramePr>
            <a:graphicFrameLocks noChangeAspect="1"/>
          </p:cNvGraphicFramePr>
          <p:nvPr/>
        </p:nvGraphicFramePr>
        <p:xfrm>
          <a:off x="609600" y="2743200"/>
          <a:ext cx="7915275" cy="2317750"/>
        </p:xfrm>
        <a:graphic>
          <a:graphicData uri="http://schemas.openxmlformats.org/presentationml/2006/ole">
            <p:oleObj spid="_x0000_s13314" name="Worksheet" r:id="rId3" imgW="5610232" imgH="1371759" progId="Excel.Sheet.8">
              <p:embed/>
            </p:oleObj>
          </a:graphicData>
        </a:graphic>
      </p:graphicFrame>
      <p:sp>
        <p:nvSpPr>
          <p:cNvPr id="13315" name="Rectangle 4"/>
          <p:cNvSpPr>
            <a:spLocks noGrp="1" noChangeArrowheads="1"/>
          </p:cNvSpPr>
          <p:nvPr>
            <p:ph type="title"/>
          </p:nvPr>
        </p:nvSpPr>
        <p:spPr>
          <a:xfrm>
            <a:off x="981075" y="279790"/>
            <a:ext cx="7477125" cy="1368035"/>
          </a:xfrm>
        </p:spPr>
        <p:txBody>
          <a:bodyPr/>
          <a:lstStyle/>
          <a:p>
            <a:pPr eaLnBrk="1" hangingPunct="1"/>
            <a:r>
              <a:rPr lang="en-US" sz="3600" dirty="0" smtClean="0"/>
              <a:t>Single Policy Company:</a:t>
            </a:r>
            <a:br>
              <a:rPr lang="en-US" sz="3600" dirty="0" smtClean="0"/>
            </a:br>
            <a:r>
              <a:rPr lang="en-US" sz="3600" dirty="0" smtClean="0"/>
              <a:t> Assets and Investment Income</a:t>
            </a:r>
          </a:p>
        </p:txBody>
      </p:sp>
      <p:sp>
        <p:nvSpPr>
          <p:cNvPr id="4" name="Slide Number Placeholder 3"/>
          <p:cNvSpPr>
            <a:spLocks noGrp="1"/>
          </p:cNvSpPr>
          <p:nvPr>
            <p:ph type="sldNum" sz="quarter" idx="12"/>
          </p:nvPr>
        </p:nvSpPr>
        <p:spPr/>
        <p:txBody>
          <a:bodyPr/>
          <a:lstStyle/>
          <a:p>
            <a:pPr>
              <a:defRPr/>
            </a:pPr>
            <a:fld id="{35E8B9E4-65D7-493D-B1CF-545650DD40AC}" type="slidenum">
              <a:rPr lang="en-US"/>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871538" y="433388"/>
            <a:ext cx="7358062" cy="1190625"/>
          </a:xfrm>
        </p:spPr>
        <p:txBody>
          <a:bodyPr/>
          <a:lstStyle/>
          <a:p>
            <a:pPr eaLnBrk="1" hangingPunct="1"/>
            <a:r>
              <a:rPr lang="en-US" sz="3600" smtClean="0"/>
              <a:t>Single Policy Company:</a:t>
            </a:r>
            <a:br>
              <a:rPr lang="en-US" sz="3600" smtClean="0"/>
            </a:br>
            <a:r>
              <a:rPr lang="en-US" sz="3600" smtClean="0"/>
              <a:t> Equity Flow and IRR</a:t>
            </a:r>
          </a:p>
        </p:txBody>
      </p:sp>
      <p:sp>
        <p:nvSpPr>
          <p:cNvPr id="4" name="Slide Number Placeholder 3"/>
          <p:cNvSpPr>
            <a:spLocks noGrp="1"/>
          </p:cNvSpPr>
          <p:nvPr>
            <p:ph type="sldNum" sz="quarter" idx="12"/>
          </p:nvPr>
        </p:nvSpPr>
        <p:spPr/>
        <p:txBody>
          <a:bodyPr/>
          <a:lstStyle/>
          <a:p>
            <a:pPr>
              <a:defRPr/>
            </a:pPr>
            <a:fld id="{825C691D-6EBE-45B8-9A7D-E9C300B79DA7}" type="slidenum">
              <a:rPr lang="en-US"/>
              <a:pPr>
                <a:defRPr/>
              </a:pPr>
              <a:t>33</a:t>
            </a:fld>
            <a:endParaRPr lang="en-US"/>
          </a:p>
        </p:txBody>
      </p:sp>
      <p:graphicFrame>
        <p:nvGraphicFramePr>
          <p:cNvPr id="14338" name="Object 0"/>
          <p:cNvGraphicFramePr>
            <a:graphicFrameLocks noChangeAspect="1"/>
          </p:cNvGraphicFramePr>
          <p:nvPr/>
        </p:nvGraphicFramePr>
        <p:xfrm>
          <a:off x="1066800" y="1905000"/>
          <a:ext cx="7142163" cy="4119563"/>
        </p:xfrm>
        <a:graphic>
          <a:graphicData uri="http://schemas.openxmlformats.org/presentationml/2006/ole">
            <p:oleObj spid="_x0000_s14338" name="Worksheet" r:id="rId3" imgW="3466990" imgH="2009772" progId="Excel.Shee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normAutofit/>
          </a:bodyPr>
          <a:lstStyle/>
          <a:p>
            <a:pPr eaLnBrk="1" hangingPunct="1"/>
            <a:r>
              <a:rPr lang="en-US" smtClean="0"/>
              <a:t>IRR</a:t>
            </a:r>
          </a:p>
        </p:txBody>
      </p:sp>
      <p:sp>
        <p:nvSpPr>
          <p:cNvPr id="7" name="Slide Number Placeholder 6"/>
          <p:cNvSpPr>
            <a:spLocks noGrp="1"/>
          </p:cNvSpPr>
          <p:nvPr>
            <p:ph type="sldNum" sz="quarter" idx="12"/>
          </p:nvPr>
        </p:nvSpPr>
        <p:spPr/>
        <p:txBody>
          <a:bodyPr/>
          <a:lstStyle/>
          <a:p>
            <a:pPr>
              <a:defRPr/>
            </a:pPr>
            <a:fld id="{B31B39D8-4319-41E9-89BA-0B3B65124C56}" type="slidenum">
              <a:rPr lang="en-US">
                <a:solidFill>
                  <a:schemeClr val="tx1">
                    <a:tint val="75000"/>
                  </a:schemeClr>
                </a:solidFill>
              </a:rPr>
              <a:pPr>
                <a:defRPr/>
              </a:pPr>
              <a:t>34</a:t>
            </a:fld>
            <a:endParaRPr lang="en-US">
              <a:solidFill>
                <a:schemeClr val="tx1">
                  <a:tint val="75000"/>
                </a:schemeClr>
              </a:solidFill>
            </a:endParaRPr>
          </a:p>
        </p:txBody>
      </p:sp>
      <p:sp>
        <p:nvSpPr>
          <p:cNvPr id="15365" name="Rectangle 3"/>
          <p:cNvSpPr>
            <a:spLocks noGrp="1" noChangeArrowheads="1"/>
          </p:cNvSpPr>
          <p:nvPr>
            <p:ph idx="4294967295"/>
          </p:nvPr>
        </p:nvSpPr>
        <p:spPr>
          <a:xfrm>
            <a:off x="1000336" y="4953000"/>
            <a:ext cx="7412164" cy="1202755"/>
          </a:xfrm>
        </p:spPr>
        <p:txBody>
          <a:bodyPr/>
          <a:lstStyle/>
          <a:p>
            <a:pPr eaLnBrk="1" hangingPunct="1"/>
            <a:r>
              <a:rPr lang="en-US" dirty="0" smtClean="0"/>
              <a:t>IRR extends the concept of the interest rate  on a loan to a more general situation</a:t>
            </a:r>
          </a:p>
        </p:txBody>
      </p:sp>
      <p:graphicFrame>
        <p:nvGraphicFramePr>
          <p:cNvPr id="15362" name="Object 4"/>
          <p:cNvGraphicFramePr>
            <a:graphicFrameLocks noChangeAspect="1"/>
          </p:cNvGraphicFramePr>
          <p:nvPr/>
        </p:nvGraphicFramePr>
        <p:xfrm>
          <a:off x="2362200" y="2971800"/>
          <a:ext cx="2262187" cy="1237316"/>
        </p:xfrm>
        <a:graphic>
          <a:graphicData uri="http://schemas.openxmlformats.org/presentationml/2006/ole">
            <p:oleObj spid="_x0000_s15362" name="Equation" r:id="rId3" imgW="812520" imgH="444240" progId="Equation.DSMT4">
              <p:embed/>
            </p:oleObj>
          </a:graphicData>
        </a:graphic>
      </p:graphicFrame>
      <p:sp>
        <p:nvSpPr>
          <p:cNvPr id="13319" name="Rectangle 5"/>
          <p:cNvSpPr>
            <a:spLocks noChangeArrowheads="1"/>
          </p:cNvSpPr>
          <p:nvPr/>
        </p:nvSpPr>
        <p:spPr bwMode="auto">
          <a:xfrm>
            <a:off x="838200" y="1700775"/>
            <a:ext cx="7239000" cy="1267365"/>
          </a:xfrm>
          <a:prstGeom prst="rect">
            <a:avLst/>
          </a:prstGeom>
          <a:noFill/>
          <a:ln w="9525">
            <a:noFill/>
            <a:miter lim="800000"/>
            <a:headEnd/>
            <a:tailEnd/>
          </a:ln>
        </p:spPr>
        <p:txBody>
          <a:bodyPr/>
          <a:lstStyle/>
          <a:p>
            <a:pPr marL="342900" indent="-342900">
              <a:spcBef>
                <a:spcPct val="20000"/>
              </a:spcBef>
              <a:buSzPct val="100000"/>
              <a:buFont typeface="Arial" pitchFamily="34" charset="0"/>
              <a:buChar char="•"/>
              <a:defRPr/>
            </a:pPr>
            <a:r>
              <a:rPr lang="en-US" sz="3200" dirty="0">
                <a:solidFill>
                  <a:schemeClr val="tx1"/>
                </a:solidFill>
                <a:latin typeface="+mn-lt"/>
              </a:rPr>
              <a:t>Given flows , </a:t>
            </a:r>
            <a:r>
              <a:rPr lang="en-US" sz="3200" dirty="0" err="1">
                <a:solidFill>
                  <a:schemeClr val="tx1"/>
                </a:solidFill>
                <a:latin typeface="+mn-lt"/>
              </a:rPr>
              <a:t>x</a:t>
            </a:r>
            <a:r>
              <a:rPr lang="en-US" sz="3200" baseline="-25000" dirty="0" err="1">
                <a:solidFill>
                  <a:schemeClr val="tx1"/>
                </a:solidFill>
                <a:latin typeface="+mn-lt"/>
              </a:rPr>
              <a:t>t</a:t>
            </a:r>
            <a:r>
              <a:rPr lang="en-US" sz="3200" baseline="-25000" dirty="0">
                <a:solidFill>
                  <a:schemeClr val="tx1"/>
                </a:solidFill>
                <a:latin typeface="+mn-lt"/>
              </a:rPr>
              <a:t> </a:t>
            </a:r>
            <a:r>
              <a:rPr lang="en-US" sz="3200" dirty="0">
                <a:solidFill>
                  <a:schemeClr val="tx1"/>
                </a:solidFill>
                <a:latin typeface="+mn-lt"/>
              </a:rPr>
              <a:t>, IRR is the interest rate, y, (if it exists) which solves: </a:t>
            </a:r>
          </a:p>
        </p:txBody>
      </p:sp>
      <p:graphicFrame>
        <p:nvGraphicFramePr>
          <p:cNvPr id="15363" name="Object 6"/>
          <p:cNvGraphicFramePr>
            <a:graphicFrameLocks noChangeAspect="1"/>
          </p:cNvGraphicFramePr>
          <p:nvPr/>
        </p:nvGraphicFramePr>
        <p:xfrm>
          <a:off x="2362200" y="4495800"/>
          <a:ext cx="2209800" cy="549275"/>
        </p:xfrm>
        <a:graphic>
          <a:graphicData uri="http://schemas.openxmlformats.org/presentationml/2006/ole">
            <p:oleObj spid="_x0000_s15363" name="Equation" r:id="rId4" imgW="761760" imgH="228600" progId="Equation.DSMT4">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pPr eaLnBrk="1" hangingPunct="1"/>
            <a:r>
              <a:rPr lang="en-US" smtClean="0"/>
              <a:t>IRR on Equity Flows </a:t>
            </a:r>
          </a:p>
        </p:txBody>
      </p:sp>
      <p:sp>
        <p:nvSpPr>
          <p:cNvPr id="4" name="Slide Number Placeholder 3"/>
          <p:cNvSpPr>
            <a:spLocks noGrp="1"/>
          </p:cNvSpPr>
          <p:nvPr>
            <p:ph type="sldNum" sz="quarter" idx="12"/>
          </p:nvPr>
        </p:nvSpPr>
        <p:spPr/>
        <p:txBody>
          <a:bodyPr/>
          <a:lstStyle/>
          <a:p>
            <a:pPr>
              <a:defRPr/>
            </a:pPr>
            <a:fld id="{A13CD8EF-FFCA-4B47-89E8-F3322D2D9FA9}" type="slidenum">
              <a:rPr lang="en-US">
                <a:solidFill>
                  <a:schemeClr val="tx1">
                    <a:tint val="75000"/>
                  </a:schemeClr>
                </a:solidFill>
              </a:rPr>
              <a:pPr>
                <a:defRPr/>
              </a:pPr>
              <a:t>35</a:t>
            </a:fld>
            <a:endParaRPr lang="en-US">
              <a:solidFill>
                <a:schemeClr val="tx1">
                  <a:tint val="75000"/>
                </a:schemeClr>
              </a:solidFill>
            </a:endParaRPr>
          </a:p>
        </p:txBody>
      </p:sp>
      <p:sp>
        <p:nvSpPr>
          <p:cNvPr id="63491" name="Rectangle 3"/>
          <p:cNvSpPr>
            <a:spLocks noGrp="1" noChangeArrowheads="1"/>
          </p:cNvSpPr>
          <p:nvPr>
            <p:ph idx="4294967295"/>
          </p:nvPr>
        </p:nvSpPr>
        <p:spPr>
          <a:xfrm>
            <a:off x="1033463" y="2133600"/>
            <a:ext cx="8110537" cy="3581400"/>
          </a:xfrm>
        </p:spPr>
        <p:txBody>
          <a:bodyPr/>
          <a:lstStyle/>
          <a:p>
            <a:pPr eaLnBrk="1" hangingPunct="1">
              <a:lnSpc>
                <a:spcPct val="90000"/>
              </a:lnSpc>
            </a:pPr>
            <a:r>
              <a:rPr lang="en-US" sz="2800" smtClean="0"/>
              <a:t>Typical EQ Flows in P/C insurance</a:t>
            </a:r>
          </a:p>
          <a:p>
            <a:pPr lvl="1" eaLnBrk="1" hangingPunct="1">
              <a:lnSpc>
                <a:spcPct val="90000"/>
              </a:lnSpc>
            </a:pPr>
            <a:r>
              <a:rPr lang="en-US" sz="2400" smtClean="0"/>
              <a:t>First flow is negative</a:t>
            </a:r>
          </a:p>
          <a:p>
            <a:pPr lvl="1" eaLnBrk="1" hangingPunct="1">
              <a:lnSpc>
                <a:spcPct val="90000"/>
              </a:lnSpc>
            </a:pPr>
            <a:r>
              <a:rPr lang="en-US" sz="2400" smtClean="0"/>
              <a:t>Later flows are positive</a:t>
            </a:r>
          </a:p>
          <a:p>
            <a:pPr lvl="1" eaLnBrk="1" hangingPunct="1">
              <a:lnSpc>
                <a:spcPct val="90000"/>
              </a:lnSpc>
            </a:pPr>
            <a:r>
              <a:rPr lang="en-US" sz="2400" smtClean="0"/>
              <a:t>One sign change</a:t>
            </a:r>
          </a:p>
          <a:p>
            <a:pPr eaLnBrk="1" hangingPunct="1">
              <a:lnSpc>
                <a:spcPct val="90000"/>
              </a:lnSpc>
            </a:pPr>
            <a:r>
              <a:rPr lang="en-US" sz="2800" smtClean="0"/>
              <a:t>IRR on EQ Flow well-defined  </a:t>
            </a:r>
          </a:p>
          <a:p>
            <a:pPr eaLnBrk="1" hangingPunct="1">
              <a:lnSpc>
                <a:spcPct val="90000"/>
              </a:lnSpc>
            </a:pPr>
            <a:r>
              <a:rPr lang="en-US" sz="2800" smtClean="0"/>
              <a:t>Solve for premium to hit IRR target  </a:t>
            </a:r>
          </a:p>
        </p:txBody>
      </p:sp>
      <p:pic>
        <p:nvPicPr>
          <p:cNvPr id="105473" name="Picture 1" descr="C:\Users\irobbin\AppData\Local\Microsoft\Windows\Temporary Internet Files\Content.IE5\C2U1HHPZ\MP900400853[1].jpg"/>
          <p:cNvPicPr>
            <a:picLocks noChangeAspect="1" noChangeArrowheads="1"/>
          </p:cNvPicPr>
          <p:nvPr/>
        </p:nvPicPr>
        <p:blipFill>
          <a:blip r:embed="rId2" cstate="print"/>
          <a:srcRect/>
          <a:stretch>
            <a:fillRect/>
          </a:stretch>
        </p:blipFill>
        <p:spPr bwMode="auto">
          <a:xfrm>
            <a:off x="6991515" y="3736240"/>
            <a:ext cx="1562566" cy="234270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871538" y="762000"/>
            <a:ext cx="7281862" cy="685800"/>
          </a:xfrm>
        </p:spPr>
        <p:txBody>
          <a:bodyPr>
            <a:normAutofit/>
          </a:bodyPr>
          <a:lstStyle/>
          <a:p>
            <a:pPr eaLnBrk="1" hangingPunct="1"/>
            <a:r>
              <a:rPr lang="en-US" smtClean="0"/>
              <a:t>PVI/PVE </a:t>
            </a:r>
          </a:p>
        </p:txBody>
      </p:sp>
      <p:sp>
        <p:nvSpPr>
          <p:cNvPr id="9" name="Slide Number Placeholder 8"/>
          <p:cNvSpPr>
            <a:spLocks noGrp="1"/>
          </p:cNvSpPr>
          <p:nvPr>
            <p:ph type="sldNum" sz="quarter" idx="12"/>
          </p:nvPr>
        </p:nvSpPr>
        <p:spPr/>
        <p:txBody>
          <a:bodyPr/>
          <a:lstStyle/>
          <a:p>
            <a:pPr>
              <a:defRPr/>
            </a:pPr>
            <a:fld id="{EBF11FB1-13B7-4BD2-BE19-CCF2D161C5FC}" type="slidenum">
              <a:rPr lang="en-US"/>
              <a:pPr>
                <a:defRPr/>
              </a:pPr>
              <a:t>36</a:t>
            </a:fld>
            <a:endParaRPr lang="en-US"/>
          </a:p>
        </p:txBody>
      </p:sp>
      <p:sp>
        <p:nvSpPr>
          <p:cNvPr id="14341" name="Rectangle 3"/>
          <p:cNvSpPr>
            <a:spLocks noGrp="1" noChangeArrowheads="1"/>
          </p:cNvSpPr>
          <p:nvPr>
            <p:ph type="body" idx="4294967295"/>
          </p:nvPr>
        </p:nvSpPr>
        <p:spPr>
          <a:xfrm>
            <a:off x="685800" y="1905000"/>
            <a:ext cx="8458200" cy="990600"/>
          </a:xfrm>
        </p:spPr>
        <p:txBody>
          <a:bodyPr>
            <a:normAutofit/>
          </a:bodyPr>
          <a:lstStyle/>
          <a:p>
            <a:pPr eaLnBrk="1" hangingPunct="1">
              <a:lnSpc>
                <a:spcPct val="90000"/>
              </a:lnSpc>
              <a:defRPr/>
            </a:pPr>
            <a:r>
              <a:rPr lang="en-US" sz="2800" dirty="0" smtClean="0"/>
              <a:t>ROE on Individual Policy, Book of Business or LOB</a:t>
            </a:r>
          </a:p>
          <a:p>
            <a:pPr lvl="1" eaLnBrk="1" hangingPunct="1">
              <a:lnSpc>
                <a:spcPct val="90000"/>
              </a:lnSpc>
              <a:defRPr/>
            </a:pPr>
            <a:r>
              <a:rPr lang="en-US" sz="2400" dirty="0" smtClean="0"/>
              <a:t>Can be used in regulatory or corporate contexts</a:t>
            </a:r>
          </a:p>
        </p:txBody>
      </p:sp>
      <p:grpSp>
        <p:nvGrpSpPr>
          <p:cNvPr id="16390" name="Group 8"/>
          <p:cNvGrpSpPr>
            <a:grpSpLocks/>
          </p:cNvGrpSpPr>
          <p:nvPr/>
        </p:nvGrpSpPr>
        <p:grpSpPr bwMode="auto">
          <a:xfrm>
            <a:off x="1447800" y="2895600"/>
            <a:ext cx="5134409" cy="1420061"/>
            <a:chOff x="1301" y="1462"/>
            <a:chExt cx="2720" cy="1093"/>
          </a:xfrm>
        </p:grpSpPr>
        <p:graphicFrame>
          <p:nvGraphicFramePr>
            <p:cNvPr id="16386" name="Object 4"/>
            <p:cNvGraphicFramePr>
              <a:graphicFrameLocks noChangeAspect="1"/>
            </p:cNvGraphicFramePr>
            <p:nvPr/>
          </p:nvGraphicFramePr>
          <p:xfrm>
            <a:off x="1301" y="1462"/>
            <a:ext cx="2533" cy="774"/>
          </p:xfrm>
          <a:graphic>
            <a:graphicData uri="http://schemas.openxmlformats.org/presentationml/2006/ole">
              <p:oleObj spid="_x0000_s16386" name="Equation" r:id="rId3" imgW="1384200" imgH="507960" progId="Equation.DSMT4">
                <p:embed/>
              </p:oleObj>
            </a:graphicData>
          </a:graphic>
        </p:graphicFrame>
        <p:sp>
          <p:nvSpPr>
            <p:cNvPr id="16393" name="Line 6"/>
            <p:cNvSpPr>
              <a:spLocks noChangeShapeType="1"/>
            </p:cNvSpPr>
            <p:nvPr/>
          </p:nvSpPr>
          <p:spPr bwMode="auto">
            <a:xfrm flipH="1" flipV="1">
              <a:off x="3360" y="2107"/>
              <a:ext cx="81" cy="235"/>
            </a:xfrm>
            <a:prstGeom prst="line">
              <a:avLst/>
            </a:prstGeom>
            <a:noFill/>
            <a:ln w="9525">
              <a:solidFill>
                <a:schemeClr val="folHlink"/>
              </a:solidFill>
              <a:round/>
              <a:headEnd/>
              <a:tailEnd type="triangle" w="med" len="med"/>
            </a:ln>
          </p:spPr>
          <p:txBody>
            <a:bodyPr wrap="square" anchor="b">
              <a:spAutoFit/>
            </a:bodyPr>
            <a:lstStyle/>
            <a:p>
              <a:endParaRPr lang="en-US"/>
            </a:p>
          </p:txBody>
        </p:sp>
        <p:sp>
          <p:nvSpPr>
            <p:cNvPr id="16394" name="Text Box 7"/>
            <p:cNvSpPr txBox="1">
              <a:spLocks noChangeArrowheads="1"/>
            </p:cNvSpPr>
            <p:nvPr/>
          </p:nvSpPr>
          <p:spPr bwMode="auto">
            <a:xfrm>
              <a:off x="2956" y="2342"/>
              <a:ext cx="1065" cy="213"/>
            </a:xfrm>
            <a:prstGeom prst="rect">
              <a:avLst/>
            </a:prstGeom>
            <a:noFill/>
            <a:ln w="9525">
              <a:noFill/>
              <a:miter lim="800000"/>
              <a:headEnd/>
              <a:tailEnd/>
            </a:ln>
          </p:spPr>
          <p:txBody>
            <a:bodyPr anchor="b">
              <a:spAutoFit/>
            </a:bodyPr>
            <a:lstStyle/>
            <a:p>
              <a:pPr algn="r"/>
              <a:r>
                <a:rPr lang="en-US" dirty="0"/>
                <a:t>Equity Balance</a:t>
              </a:r>
            </a:p>
          </p:txBody>
        </p:sp>
      </p:grpSp>
      <p:sp>
        <p:nvSpPr>
          <p:cNvPr id="13" name="Rectangle 3"/>
          <p:cNvSpPr txBox="1">
            <a:spLocks noChangeArrowheads="1"/>
          </p:cNvSpPr>
          <p:nvPr/>
        </p:nvSpPr>
        <p:spPr bwMode="auto">
          <a:xfrm>
            <a:off x="914400" y="4495800"/>
            <a:ext cx="7391400" cy="1524000"/>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defRPr/>
            </a:pPr>
            <a:r>
              <a:rPr lang="en-US" sz="2400" dirty="0">
                <a:solidFill>
                  <a:schemeClr val="tx1"/>
                </a:solidFill>
                <a:latin typeface="+mn-lt"/>
                <a:ea typeface="+mn-ea"/>
              </a:rPr>
              <a:t>Generalizes ROE  = Income/Equity to apply to multi-year  model</a:t>
            </a:r>
          </a:p>
          <a:p>
            <a:pPr marL="742950" lvl="1" indent="-285750">
              <a:lnSpc>
                <a:spcPct val="90000"/>
              </a:lnSpc>
              <a:spcBef>
                <a:spcPct val="20000"/>
              </a:spcBef>
              <a:buFont typeface="Arial" charset="0"/>
              <a:buChar char="–"/>
              <a:defRPr/>
            </a:pPr>
            <a:r>
              <a:rPr lang="en-US" sz="1800" dirty="0">
                <a:solidFill>
                  <a:schemeClr val="tx1"/>
                </a:solidFill>
                <a:latin typeface="+mn-lt"/>
                <a:ea typeface="+mn-ea"/>
              </a:rPr>
              <a:t>PV of income at end of year 1</a:t>
            </a:r>
          </a:p>
          <a:p>
            <a:pPr marL="742950" lvl="1" indent="-285750">
              <a:lnSpc>
                <a:spcPct val="90000"/>
              </a:lnSpc>
              <a:spcBef>
                <a:spcPct val="20000"/>
              </a:spcBef>
              <a:buFont typeface="Arial" charset="0"/>
              <a:buChar char="–"/>
              <a:defRPr/>
            </a:pPr>
            <a:r>
              <a:rPr lang="en-US" sz="1800" dirty="0">
                <a:solidFill>
                  <a:schemeClr val="tx1"/>
                </a:solidFill>
                <a:latin typeface="+mn-lt"/>
                <a:ea typeface="+mn-ea"/>
              </a:rPr>
              <a:t>PV of  balance sheet account </a:t>
            </a:r>
            <a:r>
              <a:rPr lang="en-US" sz="1800" dirty="0" smtClean="0">
                <a:solidFill>
                  <a:schemeClr val="tx1"/>
                </a:solidFill>
                <a:latin typeface="+mn-lt"/>
                <a:ea typeface="+mn-ea"/>
              </a:rPr>
              <a:t> (Equity ‘Balance)</a:t>
            </a:r>
            <a:endParaRPr lang="en-US" sz="1800" dirty="0">
              <a:solidFill>
                <a:schemeClr val="tx1"/>
              </a:solidFill>
              <a:latin typeface="+mn-lt"/>
              <a:ea typeface="+mn-e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838200" y="381000"/>
            <a:ext cx="7086600" cy="1190625"/>
          </a:xfrm>
        </p:spPr>
        <p:txBody>
          <a:bodyPr>
            <a:normAutofit/>
          </a:bodyPr>
          <a:lstStyle/>
          <a:p>
            <a:pPr eaLnBrk="1" hangingPunct="1"/>
            <a:r>
              <a:rPr lang="en-US" smtClean="0"/>
              <a:t>Single Policy Company:</a:t>
            </a:r>
            <a:br>
              <a:rPr lang="en-US" smtClean="0"/>
            </a:br>
            <a:r>
              <a:rPr lang="en-US" smtClean="0"/>
              <a:t> PVI/PVE </a:t>
            </a:r>
          </a:p>
        </p:txBody>
      </p:sp>
      <p:sp>
        <p:nvSpPr>
          <p:cNvPr id="4" name="Slide Number Placeholder 3"/>
          <p:cNvSpPr>
            <a:spLocks noGrp="1"/>
          </p:cNvSpPr>
          <p:nvPr>
            <p:ph type="sldNum" sz="quarter" idx="12"/>
          </p:nvPr>
        </p:nvSpPr>
        <p:spPr/>
        <p:txBody>
          <a:bodyPr/>
          <a:lstStyle/>
          <a:p>
            <a:pPr>
              <a:defRPr/>
            </a:pPr>
            <a:fld id="{A75A6F34-A907-4C2A-B87B-FF6030FA0E09}" type="slidenum">
              <a:rPr lang="en-US"/>
              <a:pPr>
                <a:defRPr/>
              </a:pPr>
              <a:t>37</a:t>
            </a:fld>
            <a:endParaRPr lang="en-US"/>
          </a:p>
        </p:txBody>
      </p:sp>
      <p:graphicFrame>
        <p:nvGraphicFramePr>
          <p:cNvPr id="17410" name="Object 3"/>
          <p:cNvGraphicFramePr>
            <a:graphicFrameLocks noChangeAspect="1"/>
          </p:cNvGraphicFramePr>
          <p:nvPr/>
        </p:nvGraphicFramePr>
        <p:xfrm>
          <a:off x="990600" y="2057400"/>
          <a:ext cx="7188200" cy="3113088"/>
        </p:xfrm>
        <a:graphic>
          <a:graphicData uri="http://schemas.openxmlformats.org/presentationml/2006/ole">
            <p:oleObj spid="_x0000_s17410" name="Worksheet" r:id="rId3" imgW="3962320" imgH="1619204" progId="Excel.Sheet.8">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871538" y="457200"/>
            <a:ext cx="7281862" cy="990600"/>
          </a:xfrm>
        </p:spPr>
        <p:txBody>
          <a:bodyPr/>
          <a:lstStyle/>
          <a:p>
            <a:pPr eaLnBrk="1" hangingPunct="1"/>
            <a:r>
              <a:rPr lang="en-US" smtClean="0"/>
              <a:t>PVI/PVE Approximation</a:t>
            </a:r>
          </a:p>
        </p:txBody>
      </p:sp>
      <p:sp>
        <p:nvSpPr>
          <p:cNvPr id="9" name="Slide Number Placeholder 8"/>
          <p:cNvSpPr>
            <a:spLocks noGrp="1"/>
          </p:cNvSpPr>
          <p:nvPr>
            <p:ph type="sldNum" sz="quarter" idx="12"/>
          </p:nvPr>
        </p:nvSpPr>
        <p:spPr/>
        <p:txBody>
          <a:bodyPr/>
          <a:lstStyle/>
          <a:p>
            <a:pPr>
              <a:defRPr/>
            </a:pPr>
            <a:fld id="{74D11779-1EF0-4316-AD04-8B7FE535979A}" type="slidenum">
              <a:rPr lang="en-US"/>
              <a:pPr>
                <a:defRPr/>
              </a:pPr>
              <a:t>38</a:t>
            </a:fld>
            <a:endParaRPr lang="en-US"/>
          </a:p>
        </p:txBody>
      </p:sp>
      <p:sp>
        <p:nvSpPr>
          <p:cNvPr id="18437" name="Rectangle 3"/>
          <p:cNvSpPr>
            <a:spLocks noGrp="1" noChangeArrowheads="1"/>
          </p:cNvSpPr>
          <p:nvPr>
            <p:ph type="body" idx="4294967295"/>
          </p:nvPr>
        </p:nvSpPr>
        <p:spPr>
          <a:xfrm>
            <a:off x="1066800" y="1905000"/>
            <a:ext cx="7467600" cy="2057400"/>
          </a:xfrm>
        </p:spPr>
        <p:txBody>
          <a:bodyPr>
            <a:normAutofit/>
          </a:bodyPr>
          <a:lstStyle/>
          <a:p>
            <a:pPr eaLnBrk="1" hangingPunct="1">
              <a:lnSpc>
                <a:spcPct val="90000"/>
              </a:lnSpc>
            </a:pPr>
            <a:r>
              <a:rPr lang="en-US" sz="2800" dirty="0" smtClean="0"/>
              <a:t>Compute PVI /PVE as  sum of:</a:t>
            </a:r>
          </a:p>
          <a:p>
            <a:pPr lvl="1" eaLnBrk="1" hangingPunct="1">
              <a:lnSpc>
                <a:spcPct val="90000"/>
              </a:lnSpc>
            </a:pPr>
            <a:r>
              <a:rPr lang="en-US" sz="2400" dirty="0" smtClean="0"/>
              <a:t>PV of UW Cash Flows at immunized risk-free rate + </a:t>
            </a:r>
          </a:p>
          <a:p>
            <a:pPr lvl="1" eaLnBrk="1" hangingPunct="1">
              <a:lnSpc>
                <a:spcPct val="90000"/>
              </a:lnSpc>
            </a:pPr>
            <a:r>
              <a:rPr lang="en-US" sz="2400" dirty="0" smtClean="0"/>
              <a:t>Risk-free rate </a:t>
            </a:r>
          </a:p>
          <a:p>
            <a:pPr lvl="1" eaLnBrk="1" hangingPunct="1">
              <a:lnSpc>
                <a:spcPct val="90000"/>
              </a:lnSpc>
            </a:pPr>
            <a:r>
              <a:rPr lang="en-US" sz="2400" dirty="0" smtClean="0"/>
              <a:t>Then net out taxes ( ignores true tax pattern under Tax Reform Act of 86)</a:t>
            </a:r>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400" dirty="0" smtClean="0"/>
          </a:p>
        </p:txBody>
      </p:sp>
      <p:graphicFrame>
        <p:nvGraphicFramePr>
          <p:cNvPr id="18434" name="Object 4"/>
          <p:cNvGraphicFramePr>
            <a:graphicFrameLocks noChangeAspect="1"/>
          </p:cNvGraphicFramePr>
          <p:nvPr/>
        </p:nvGraphicFramePr>
        <p:xfrm>
          <a:off x="1219200" y="4343400"/>
          <a:ext cx="6096000" cy="1327150"/>
        </p:xfrm>
        <a:graphic>
          <a:graphicData uri="http://schemas.openxmlformats.org/presentationml/2006/ole">
            <p:oleObj spid="_x0000_s18434" name="Equation" r:id="rId3" imgW="2412720" imgH="533160" progId="Equation.DSMT4">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dirty="0" smtClean="0"/>
              <a:t>Discounted Cash Flow</a:t>
            </a:r>
          </a:p>
        </p:txBody>
      </p:sp>
      <p:sp>
        <p:nvSpPr>
          <p:cNvPr id="4" name="Slide Number Placeholder 3"/>
          <p:cNvSpPr>
            <a:spLocks noGrp="1"/>
          </p:cNvSpPr>
          <p:nvPr>
            <p:ph type="sldNum" sz="quarter" idx="12"/>
          </p:nvPr>
        </p:nvSpPr>
        <p:spPr/>
        <p:txBody>
          <a:bodyPr/>
          <a:lstStyle/>
          <a:p>
            <a:pPr>
              <a:defRPr/>
            </a:pPr>
            <a:fld id="{12CE75E6-0EFE-4107-ADC9-CBA5E7D0933F}" type="slidenum">
              <a:rPr lang="en-US">
                <a:solidFill>
                  <a:schemeClr val="tx1">
                    <a:tint val="75000"/>
                  </a:schemeClr>
                </a:solidFill>
              </a:rPr>
              <a:pPr>
                <a:defRPr/>
              </a:pPr>
              <a:t>39</a:t>
            </a:fld>
            <a:endParaRPr lang="en-US">
              <a:solidFill>
                <a:schemeClr val="tx1">
                  <a:tint val="75000"/>
                </a:schemeClr>
              </a:solidFill>
            </a:endParaRPr>
          </a:p>
        </p:txBody>
      </p:sp>
      <p:sp>
        <p:nvSpPr>
          <p:cNvPr id="60419" name="Rectangle 3"/>
          <p:cNvSpPr>
            <a:spLocks noGrp="1" noChangeArrowheads="1"/>
          </p:cNvSpPr>
          <p:nvPr>
            <p:ph idx="4294967295"/>
          </p:nvPr>
        </p:nvSpPr>
        <p:spPr>
          <a:xfrm>
            <a:off x="0" y="1600200"/>
            <a:ext cx="8229600" cy="1524000"/>
          </a:xfrm>
        </p:spPr>
        <p:txBody>
          <a:bodyPr>
            <a:normAutofit/>
          </a:bodyPr>
          <a:lstStyle/>
          <a:p>
            <a:pPr eaLnBrk="1" hangingPunct="1">
              <a:tabLst>
                <a:tab pos="739775" algn="l"/>
              </a:tabLst>
              <a:defRPr/>
            </a:pPr>
            <a:r>
              <a:rPr lang="en-US" dirty="0" smtClean="0"/>
              <a:t>Prospective cash flow approach based on application of  1950-2005 era economic theory </a:t>
            </a:r>
          </a:p>
        </p:txBody>
      </p:sp>
      <p:graphicFrame>
        <p:nvGraphicFramePr>
          <p:cNvPr id="19458" name="Object 4"/>
          <p:cNvGraphicFramePr>
            <a:graphicFrameLocks noChangeAspect="1"/>
          </p:cNvGraphicFramePr>
          <p:nvPr/>
        </p:nvGraphicFramePr>
        <p:xfrm>
          <a:off x="1981200" y="3048000"/>
          <a:ext cx="5410200" cy="939800"/>
        </p:xfrm>
        <a:graphic>
          <a:graphicData uri="http://schemas.openxmlformats.org/presentationml/2006/ole">
            <p:oleObj spid="_x0000_s19458" name="Equation" r:id="rId3" imgW="1815840" imgH="266400" progId="Equation.DSMT4">
              <p:embed/>
            </p:oleObj>
          </a:graphicData>
        </a:graphic>
      </p:graphicFrame>
      <p:sp>
        <p:nvSpPr>
          <p:cNvPr id="7" name="Rectangle 3"/>
          <p:cNvSpPr txBox="1">
            <a:spLocks noChangeArrowheads="1"/>
          </p:cNvSpPr>
          <p:nvPr/>
        </p:nvSpPr>
        <p:spPr bwMode="auto">
          <a:xfrm>
            <a:off x="457200" y="4191000"/>
            <a:ext cx="8229600" cy="1676400"/>
          </a:xfrm>
          <a:prstGeom prst="rect">
            <a:avLst/>
          </a:prstGeom>
          <a:noFill/>
          <a:ln w="9525">
            <a:noFill/>
            <a:miter lim="800000"/>
            <a:headEnd/>
            <a:tailEnd/>
          </a:ln>
        </p:spPr>
        <p:txBody>
          <a:bodyPr>
            <a:normAutofit fontScale="92500" lnSpcReduction="20000"/>
          </a:bodyPr>
          <a:lstStyle/>
          <a:p>
            <a:pPr marL="742950" lvl="1" indent="-285750">
              <a:spcBef>
                <a:spcPct val="20000"/>
              </a:spcBef>
              <a:buFont typeface="Arial" charset="0"/>
              <a:buChar char="–"/>
              <a:tabLst>
                <a:tab pos="739775" algn="l"/>
              </a:tabLst>
              <a:defRPr/>
            </a:pPr>
            <a:r>
              <a:rPr lang="en-US" sz="2800" dirty="0">
                <a:solidFill>
                  <a:schemeClr val="tx1"/>
                </a:solidFill>
                <a:latin typeface="+mn-lt"/>
                <a:ea typeface="+mn-ea"/>
              </a:rPr>
              <a:t>	k = funds generating coefficient</a:t>
            </a:r>
          </a:p>
          <a:p>
            <a:pPr marL="742950" lvl="1" indent="-285750">
              <a:spcBef>
                <a:spcPct val="20000"/>
              </a:spcBef>
              <a:buFont typeface="Arial" charset="0"/>
              <a:buChar char="–"/>
              <a:tabLst>
                <a:tab pos="739775" algn="l"/>
              </a:tabLst>
              <a:defRPr/>
            </a:pPr>
            <a:r>
              <a:rPr lang="en-US" sz="2800" dirty="0">
                <a:solidFill>
                  <a:schemeClr val="tx1"/>
                </a:solidFill>
                <a:latin typeface="+mn-lt"/>
                <a:ea typeface="+mn-ea"/>
              </a:rPr>
              <a:t>	</a:t>
            </a:r>
            <a:r>
              <a:rPr lang="en-US" sz="2800" dirty="0" err="1">
                <a:solidFill>
                  <a:schemeClr val="tx1"/>
                </a:solidFill>
                <a:latin typeface="+mn-lt"/>
                <a:ea typeface="+mn-ea"/>
              </a:rPr>
              <a:t>r</a:t>
            </a:r>
            <a:r>
              <a:rPr lang="en-US" sz="2800" baseline="-25000" dirty="0" err="1">
                <a:solidFill>
                  <a:schemeClr val="tx1"/>
                </a:solidFill>
                <a:latin typeface="+mn-lt"/>
                <a:ea typeface="+mn-ea"/>
              </a:rPr>
              <a:t>f</a:t>
            </a:r>
            <a:r>
              <a:rPr lang="en-US" sz="2800" dirty="0">
                <a:solidFill>
                  <a:schemeClr val="tx1"/>
                </a:solidFill>
                <a:latin typeface="+mn-lt"/>
                <a:ea typeface="+mn-ea"/>
              </a:rPr>
              <a:t> = risk-free new money rate</a:t>
            </a:r>
          </a:p>
          <a:p>
            <a:pPr marL="742950" lvl="1" indent="-285750">
              <a:spcBef>
                <a:spcPct val="20000"/>
              </a:spcBef>
              <a:buFont typeface="Arial" charset="0"/>
              <a:buChar char="–"/>
              <a:tabLst>
                <a:tab pos="739775" algn="l"/>
              </a:tabLst>
              <a:defRPr/>
            </a:pPr>
            <a:r>
              <a:rPr lang="en-US" sz="2800" dirty="0">
                <a:solidFill>
                  <a:schemeClr val="tx1"/>
                </a:solidFill>
                <a:latin typeface="+mn-lt"/>
                <a:ea typeface="+mn-ea"/>
              </a:rPr>
              <a:t> 	</a:t>
            </a:r>
            <a:r>
              <a:rPr lang="en-US" sz="2800" dirty="0" err="1">
                <a:solidFill>
                  <a:schemeClr val="tx1"/>
                </a:solidFill>
                <a:latin typeface="+mn-lt"/>
                <a:ea typeface="+mn-ea"/>
              </a:rPr>
              <a:t>r</a:t>
            </a:r>
            <a:r>
              <a:rPr lang="en-US" sz="2800" baseline="-25000" dirty="0" err="1">
                <a:solidFill>
                  <a:schemeClr val="tx1"/>
                </a:solidFill>
                <a:latin typeface="+mn-lt"/>
                <a:ea typeface="+mn-ea"/>
              </a:rPr>
              <a:t>m</a:t>
            </a:r>
            <a:r>
              <a:rPr lang="en-US" sz="2800" dirty="0">
                <a:solidFill>
                  <a:schemeClr val="tx1"/>
                </a:solidFill>
                <a:latin typeface="+mn-lt"/>
                <a:ea typeface="+mn-ea"/>
              </a:rPr>
              <a:t>= market return</a:t>
            </a:r>
          </a:p>
          <a:p>
            <a:pPr marL="742950" lvl="1" indent="-285750">
              <a:spcBef>
                <a:spcPct val="20000"/>
              </a:spcBef>
              <a:buFont typeface="Arial" charset="0"/>
              <a:buChar char="–"/>
              <a:tabLst>
                <a:tab pos="739775" algn="l"/>
              </a:tabLst>
              <a:defRPr/>
            </a:pPr>
            <a:r>
              <a:rPr lang="en-US" sz="2800" dirty="0">
                <a:solidFill>
                  <a:schemeClr val="tx1"/>
                </a:solidFill>
                <a:latin typeface="+mn-lt"/>
                <a:ea typeface="+mn-ea"/>
              </a:rPr>
              <a:t>	</a:t>
            </a:r>
            <a:r>
              <a:rPr lang="en-US" sz="2800" dirty="0">
                <a:solidFill>
                  <a:schemeClr val="tx1"/>
                </a:solidFill>
                <a:latin typeface="Symbol" pitchFamily="18" charset="2"/>
                <a:ea typeface="+mn-ea"/>
              </a:rPr>
              <a:t>b</a:t>
            </a:r>
            <a:r>
              <a:rPr lang="en-US" sz="2800" dirty="0">
                <a:solidFill>
                  <a:schemeClr val="tx1"/>
                </a:solidFill>
                <a:latin typeface="+mn-lt"/>
                <a:ea typeface="+mn-ea"/>
              </a:rPr>
              <a:t> = systematic covariance</a:t>
            </a:r>
          </a:p>
        </p:txBody>
      </p:sp>
      <p:pic>
        <p:nvPicPr>
          <p:cNvPr id="2" name="Picture 3" descr="C:\Users\irobbin\AppData\Local\Microsoft\Windows\Temporary Internet Files\Content.IE5\XFC0D9XR\MC900383232[1].wmf"/>
          <p:cNvPicPr>
            <a:picLocks noChangeAspect="1" noChangeArrowheads="1"/>
          </p:cNvPicPr>
          <p:nvPr/>
        </p:nvPicPr>
        <p:blipFill>
          <a:blip r:embed="rId4" cstate="print"/>
          <a:srcRect/>
          <a:stretch>
            <a:fillRect/>
          </a:stretch>
        </p:blipFill>
        <p:spPr bwMode="auto">
          <a:xfrm>
            <a:off x="6645870" y="4389125"/>
            <a:ext cx="1370686" cy="181417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p:txBody>
          <a:bodyPr/>
          <a:lstStyle/>
          <a:p>
            <a:pPr eaLnBrk="1" hangingPunct="1"/>
            <a:r>
              <a:rPr lang="en-US" smtClean="0"/>
              <a:t>Disclaimers</a:t>
            </a:r>
          </a:p>
        </p:txBody>
      </p:sp>
      <p:sp>
        <p:nvSpPr>
          <p:cNvPr id="48131" name="Rectangle 1027"/>
          <p:cNvSpPr>
            <a:spLocks noGrp="1" noChangeArrowheads="1"/>
          </p:cNvSpPr>
          <p:nvPr>
            <p:ph idx="1"/>
          </p:nvPr>
        </p:nvSpPr>
        <p:spPr/>
        <p:txBody>
          <a:bodyPr>
            <a:normAutofit/>
          </a:bodyPr>
          <a:lstStyle/>
          <a:p>
            <a:pPr eaLnBrk="1" hangingPunct="1">
              <a:lnSpc>
                <a:spcPct val="90000"/>
              </a:lnSpc>
            </a:pPr>
            <a:r>
              <a:rPr lang="en-US" sz="2800" smtClean="0"/>
              <a:t>No statements of the Endurance corporate position will be made or should be inferred.    </a:t>
            </a:r>
          </a:p>
          <a:p>
            <a:pPr eaLnBrk="1" hangingPunct="1">
              <a:lnSpc>
                <a:spcPct val="90000"/>
              </a:lnSpc>
            </a:pPr>
            <a:r>
              <a:rPr lang="en-US" sz="2800" smtClean="0"/>
              <a:t>While some methods may be similar to methods promulgated by regulatory authorities, practitioners should follow actual regulatory instructions.  </a:t>
            </a:r>
          </a:p>
          <a:p>
            <a:pPr eaLnBrk="1" hangingPunct="1">
              <a:lnSpc>
                <a:spcPct val="90000"/>
              </a:lnSpc>
            </a:pPr>
            <a:r>
              <a:rPr lang="en-US" sz="2800" smtClean="0"/>
              <a:t>While some methods to be discussed are similar to methods in the presenter’s Study Note on the CAS Syllabus, students should consult the Study Note for exact details.        </a:t>
            </a:r>
          </a:p>
        </p:txBody>
      </p:sp>
      <p:sp>
        <p:nvSpPr>
          <p:cNvPr id="5" name="Slide Number Placeholder 4"/>
          <p:cNvSpPr>
            <a:spLocks noGrp="1"/>
          </p:cNvSpPr>
          <p:nvPr>
            <p:ph type="sldNum" sz="quarter" idx="12"/>
          </p:nvPr>
        </p:nvSpPr>
        <p:spPr/>
        <p:txBody>
          <a:bodyPr/>
          <a:lstStyle/>
          <a:p>
            <a:pPr>
              <a:defRPr/>
            </a:pPr>
            <a:fld id="{AAD06A71-A9EB-46B8-906F-98D26D9F34CD}" type="slidenum">
              <a:rPr lang="en-US">
                <a:solidFill>
                  <a:schemeClr val="tx1">
                    <a:tint val="75000"/>
                  </a:schemeClr>
                </a:solidFill>
              </a:rPr>
              <a:pPr>
                <a:defRPr/>
              </a:pPr>
              <a:t>4</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Applying CAPM to Insurance</a:t>
            </a:r>
          </a:p>
        </p:txBody>
      </p:sp>
      <p:sp>
        <p:nvSpPr>
          <p:cNvPr id="64515" name="Rectangle 3"/>
          <p:cNvSpPr>
            <a:spLocks noGrp="1" noChangeArrowheads="1"/>
          </p:cNvSpPr>
          <p:nvPr>
            <p:ph idx="1"/>
          </p:nvPr>
        </p:nvSpPr>
        <p:spPr/>
        <p:txBody>
          <a:bodyPr>
            <a:normAutofit/>
          </a:bodyPr>
          <a:lstStyle/>
          <a:p>
            <a:pPr eaLnBrk="1" hangingPunct="1">
              <a:lnSpc>
                <a:spcPct val="90000"/>
              </a:lnSpc>
            </a:pPr>
            <a:r>
              <a:rPr lang="en-US" sz="2800" dirty="0" smtClean="0"/>
              <a:t>CAPM risk–reward concept</a:t>
            </a:r>
          </a:p>
          <a:p>
            <a:pPr lvl="1" eaLnBrk="1" hangingPunct="1">
              <a:lnSpc>
                <a:spcPct val="90000"/>
              </a:lnSpc>
            </a:pPr>
            <a:r>
              <a:rPr lang="en-US" sz="2400" dirty="0" smtClean="0"/>
              <a:t>Reward for taking systematic risk</a:t>
            </a:r>
          </a:p>
          <a:p>
            <a:pPr lvl="1" eaLnBrk="1" hangingPunct="1">
              <a:lnSpc>
                <a:spcPct val="90000"/>
              </a:lnSpc>
            </a:pPr>
            <a:r>
              <a:rPr lang="en-US" sz="2400" dirty="0" smtClean="0"/>
              <a:t>No reward for diversifiable risk</a:t>
            </a:r>
          </a:p>
          <a:p>
            <a:pPr lvl="1" eaLnBrk="1" hangingPunct="1">
              <a:lnSpc>
                <a:spcPct val="90000"/>
              </a:lnSpc>
            </a:pPr>
            <a:r>
              <a:rPr lang="en-US" sz="2400" dirty="0" smtClean="0"/>
              <a:t>Beta =</a:t>
            </a:r>
            <a:r>
              <a:rPr lang="en-US" sz="2400" dirty="0" err="1" smtClean="0"/>
              <a:t>Cov</a:t>
            </a:r>
            <a:r>
              <a:rPr lang="en-US" sz="2400" dirty="0" smtClean="0"/>
              <a:t> of Company Stock with Market</a:t>
            </a:r>
          </a:p>
          <a:p>
            <a:pPr eaLnBrk="1" hangingPunct="1">
              <a:lnSpc>
                <a:spcPct val="90000"/>
              </a:lnSpc>
            </a:pPr>
            <a:r>
              <a:rPr lang="en-US" sz="2800" dirty="0" smtClean="0"/>
              <a:t>Insurance Betas by LOB? </a:t>
            </a:r>
          </a:p>
          <a:p>
            <a:pPr lvl="1" eaLnBrk="1" hangingPunct="1">
              <a:lnSpc>
                <a:spcPct val="90000"/>
              </a:lnSpc>
            </a:pPr>
            <a:r>
              <a:rPr lang="en-US" sz="2400" dirty="0" smtClean="0"/>
              <a:t>Few single LOB insurance companies   </a:t>
            </a:r>
          </a:p>
          <a:p>
            <a:pPr lvl="1" eaLnBrk="1" hangingPunct="1">
              <a:lnSpc>
                <a:spcPct val="90000"/>
              </a:lnSpc>
            </a:pPr>
            <a:r>
              <a:rPr lang="en-US" sz="2400" dirty="0" smtClean="0"/>
              <a:t>Beta=</a:t>
            </a:r>
            <a:r>
              <a:rPr lang="en-US" sz="2400" dirty="0" err="1" smtClean="0"/>
              <a:t>Cov</a:t>
            </a:r>
            <a:r>
              <a:rPr lang="en-US" sz="2400" dirty="0" smtClean="0"/>
              <a:t> of LOB UPM with stock market?</a:t>
            </a:r>
          </a:p>
          <a:p>
            <a:pPr lvl="1" eaLnBrk="1" hangingPunct="1">
              <a:lnSpc>
                <a:spcPct val="90000"/>
              </a:lnSpc>
            </a:pPr>
            <a:r>
              <a:rPr lang="en-US" sz="2400" dirty="0" smtClean="0"/>
              <a:t>Backward results not same as forward-looking prices? </a:t>
            </a:r>
          </a:p>
          <a:p>
            <a:pPr eaLnBrk="1" hangingPunct="1">
              <a:lnSpc>
                <a:spcPct val="90000"/>
              </a:lnSpc>
            </a:pPr>
            <a:r>
              <a:rPr lang="en-US" sz="2800" dirty="0" smtClean="0"/>
              <a:t>Tax Adjustment of UPM </a:t>
            </a:r>
          </a:p>
          <a:p>
            <a:pPr lvl="1" eaLnBrk="1" hangingPunct="1">
              <a:lnSpc>
                <a:spcPct val="90000"/>
              </a:lnSpc>
            </a:pPr>
            <a:r>
              <a:rPr lang="en-US" sz="2000" dirty="0" smtClean="0"/>
              <a:t>Add in tax on investment income on ( assets offsetting) Surplus   </a:t>
            </a:r>
          </a:p>
        </p:txBody>
      </p:sp>
      <p:sp>
        <p:nvSpPr>
          <p:cNvPr id="4" name="Slide Number Placeholder 3"/>
          <p:cNvSpPr>
            <a:spLocks noGrp="1"/>
          </p:cNvSpPr>
          <p:nvPr>
            <p:ph type="sldNum" sz="quarter" idx="12"/>
          </p:nvPr>
        </p:nvSpPr>
        <p:spPr/>
        <p:txBody>
          <a:bodyPr/>
          <a:lstStyle/>
          <a:p>
            <a:pPr>
              <a:defRPr/>
            </a:pPr>
            <a:fld id="{6CAD67F2-10FB-46D5-93CE-8C7A4C77D0FA}" type="slidenum">
              <a:rPr lang="en-US">
                <a:solidFill>
                  <a:schemeClr val="tx1">
                    <a:tint val="75000"/>
                  </a:schemeClr>
                </a:solidFill>
              </a:rPr>
              <a:pPr>
                <a:defRPr/>
              </a:pPr>
              <a:t>40</a:t>
            </a:fld>
            <a:endParaRPr lang="en-US">
              <a:solidFill>
                <a:schemeClr val="tx1">
                  <a:tint val="75000"/>
                </a:schemeClr>
              </a:solidFill>
            </a:endParaRPr>
          </a:p>
        </p:txBody>
      </p:sp>
      <p:pic>
        <p:nvPicPr>
          <p:cNvPr id="111617" name="Picture 1" descr="C:\Users\irobbin\AppData\Local\Microsoft\Windows\Temporary Internet Files\Content.IE5\XFC0D9XR\MC900332096[1].wmf"/>
          <p:cNvPicPr>
            <a:picLocks noChangeAspect="1" noChangeArrowheads="1"/>
          </p:cNvPicPr>
          <p:nvPr/>
        </p:nvPicPr>
        <p:blipFill>
          <a:blip r:embed="rId2" cstate="print"/>
          <a:srcRect/>
          <a:stretch>
            <a:fillRect/>
          </a:stretch>
        </p:blipFill>
        <p:spPr bwMode="auto">
          <a:xfrm>
            <a:off x="7375565" y="1585560"/>
            <a:ext cx="1208638" cy="179258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dirty="0" smtClean="0"/>
              <a:t>DCF - Example </a:t>
            </a:r>
          </a:p>
        </p:txBody>
      </p:sp>
      <p:sp>
        <p:nvSpPr>
          <p:cNvPr id="4" name="Slide Number Placeholder 3"/>
          <p:cNvSpPr>
            <a:spLocks noGrp="1"/>
          </p:cNvSpPr>
          <p:nvPr>
            <p:ph type="sldNum" sz="quarter" idx="12"/>
          </p:nvPr>
        </p:nvSpPr>
        <p:spPr/>
        <p:txBody>
          <a:bodyPr/>
          <a:lstStyle/>
          <a:p>
            <a:pPr>
              <a:defRPr/>
            </a:pPr>
            <a:fld id="{2736BF2F-D781-4764-91EA-5C12BEF8308C}" type="slidenum">
              <a:rPr lang="en-US">
                <a:solidFill>
                  <a:schemeClr val="tx1">
                    <a:tint val="75000"/>
                  </a:schemeClr>
                </a:solidFill>
              </a:rPr>
              <a:pPr>
                <a:defRPr/>
              </a:pPr>
              <a:t>41</a:t>
            </a:fld>
            <a:endParaRPr lang="en-US">
              <a:solidFill>
                <a:schemeClr val="tx1">
                  <a:tint val="75000"/>
                </a:schemeClr>
              </a:solidFill>
            </a:endParaRPr>
          </a:p>
        </p:txBody>
      </p:sp>
      <p:graphicFrame>
        <p:nvGraphicFramePr>
          <p:cNvPr id="49224" name="Group 72"/>
          <p:cNvGraphicFramePr>
            <a:graphicFrameLocks noGrp="1"/>
          </p:cNvGraphicFramePr>
          <p:nvPr/>
        </p:nvGraphicFramePr>
        <p:xfrm>
          <a:off x="1143000" y="2133600"/>
          <a:ext cx="7239000" cy="3445193"/>
        </p:xfrm>
        <a:graphic>
          <a:graphicData uri="http://schemas.openxmlformats.org/drawingml/2006/table">
            <a:tbl>
              <a:tblPr/>
              <a:tblGrid>
                <a:gridCol w="304800"/>
                <a:gridCol w="5410200"/>
                <a:gridCol w="1524000"/>
              </a:tblGrid>
              <a:tr h="685800">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Verdana" pitchFamily="34" charset="0"/>
                      </a:endParaRPr>
                    </a:p>
                  </a:txBody>
                  <a:tcPr horzOverflow="overflow">
                    <a:lnL w="19050" cap="flat" cmpd="sng" algn="ctr">
                      <a:solidFill>
                        <a:schemeClr val="tx1"/>
                      </a:solidFill>
                      <a:prstDash val="solid"/>
                      <a:round/>
                      <a:headEnd type="none" w="sm" len="sm"/>
                      <a:tailEnd type="none" w="sm" len="sm"/>
                    </a:lnL>
                    <a:lnR>
                      <a:noFill/>
                    </a:lnR>
                    <a:lnT w="1905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rPr>
                        <a:t>Risk-free rate</a:t>
                      </a:r>
                    </a:p>
                  </a:txBody>
                  <a:tcPr horzOverflow="overflow">
                    <a:lnL>
                      <a:noFill/>
                    </a:lnL>
                    <a:lnR>
                      <a:noFill/>
                    </a:lnR>
                    <a:lnT w="1905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rPr>
                        <a:t>2.0%</a:t>
                      </a:r>
                    </a:p>
                  </a:txBody>
                  <a:tcPr horzOverflow="overflow">
                    <a:lnL>
                      <a:noFill/>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a:noFill/>
                    </a:lnB>
                    <a:lnTlToBr>
                      <a:noFill/>
                    </a:lnTlToBr>
                    <a:lnBlToTr>
                      <a:noFill/>
                    </a:lnBlToTr>
                    <a:noFill/>
                  </a:tcPr>
                </a:tc>
              </a:tr>
              <a:tr h="627063">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Verdana" pitchFamily="34" charset="0"/>
                      </a:endParaRPr>
                    </a:p>
                  </a:txBody>
                  <a:tcPr horzOverflow="overflow">
                    <a:lnL w="1905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rPr>
                        <a:t>Funds Generating Coefficient</a:t>
                      </a: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rPr>
                        <a:t>1.30</a:t>
                      </a:r>
                    </a:p>
                  </a:txBody>
                  <a:tcPr horzOverflow="overflow">
                    <a:lnL>
                      <a:noFill/>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r>
              <a:tr h="593725">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Verdana" pitchFamily="34" charset="0"/>
                      </a:endParaRPr>
                    </a:p>
                  </a:txBody>
                  <a:tcPr horzOverflow="overflow">
                    <a:lnL w="1905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rPr>
                        <a:t>Beta for LOB</a:t>
                      </a: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rPr>
                        <a:t>1.25</a:t>
                      </a:r>
                    </a:p>
                  </a:txBody>
                  <a:tcPr horzOverflow="overflow">
                    <a:lnL>
                      <a:noFill/>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r>
              <a:tr h="593725">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Verdana" pitchFamily="34" charset="0"/>
                      </a:endParaRPr>
                    </a:p>
                  </a:txBody>
                  <a:tcPr horzOverflow="overflow">
                    <a:lnL w="19050" cap="flat" cmpd="sng" algn="ctr">
                      <a:solidFill>
                        <a:schemeClr val="tx1"/>
                      </a:solidFill>
                      <a:prstDash val="solid"/>
                      <a:round/>
                      <a:headEnd type="none" w="sm" len="sm"/>
                      <a:tailEnd type="none" w="sm" len="sm"/>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rPr>
                        <a:t>E[Market yield]</a:t>
                      </a:r>
                    </a:p>
                  </a:txBody>
                  <a:tcP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rPr>
                        <a:t>6.0%</a:t>
                      </a:r>
                    </a:p>
                  </a:txBody>
                  <a:tcPr horzOverflow="overflow">
                    <a:lnL>
                      <a:noFill/>
                    </a:lnL>
                    <a:lnR w="1905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noFill/>
                  </a:tcPr>
                </a:tc>
              </a:tr>
              <a:tr h="180975">
                <a:tc gridSpan="3">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rPr>
                        <a:t>UPM = -1.30*.02+ 1.25(.06-.02) = 2.4%</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dirty="0" smtClean="0"/>
              <a:t>Risk-Adjusted DCF </a:t>
            </a:r>
          </a:p>
        </p:txBody>
      </p:sp>
      <p:sp>
        <p:nvSpPr>
          <p:cNvPr id="20485" name="Rectangle 3"/>
          <p:cNvSpPr>
            <a:spLocks noGrp="1" noChangeArrowheads="1"/>
          </p:cNvSpPr>
          <p:nvPr>
            <p:ph idx="1"/>
          </p:nvPr>
        </p:nvSpPr>
        <p:spPr/>
        <p:txBody>
          <a:bodyPr/>
          <a:lstStyle/>
          <a:p>
            <a:pPr eaLnBrk="1" hangingPunct="1">
              <a:tabLst>
                <a:tab pos="1312863" algn="l"/>
              </a:tabLst>
            </a:pPr>
            <a:r>
              <a:rPr lang="en-US" dirty="0" smtClean="0"/>
              <a:t>Solve for UPM so that: </a:t>
            </a:r>
          </a:p>
        </p:txBody>
      </p:sp>
      <p:sp>
        <p:nvSpPr>
          <p:cNvPr id="6" name="Slide Number Placeholder 5"/>
          <p:cNvSpPr>
            <a:spLocks noGrp="1"/>
          </p:cNvSpPr>
          <p:nvPr>
            <p:ph type="sldNum" sz="quarter" idx="12"/>
          </p:nvPr>
        </p:nvSpPr>
        <p:spPr/>
        <p:txBody>
          <a:bodyPr/>
          <a:lstStyle/>
          <a:p>
            <a:pPr>
              <a:defRPr/>
            </a:pPr>
            <a:fld id="{9B8266AC-6A9A-4A44-8C80-1E1712B7C710}" type="slidenum">
              <a:rPr lang="en-US"/>
              <a:pPr>
                <a:defRPr/>
              </a:pPr>
              <a:t>42</a:t>
            </a:fld>
            <a:endParaRPr lang="en-US"/>
          </a:p>
        </p:txBody>
      </p:sp>
      <p:graphicFrame>
        <p:nvGraphicFramePr>
          <p:cNvPr id="20482" name="Object 0"/>
          <p:cNvGraphicFramePr>
            <a:graphicFrameLocks noChangeAspect="1"/>
          </p:cNvGraphicFramePr>
          <p:nvPr/>
        </p:nvGraphicFramePr>
        <p:xfrm>
          <a:off x="1371600" y="2438400"/>
          <a:ext cx="5410200" cy="1563688"/>
        </p:xfrm>
        <a:graphic>
          <a:graphicData uri="http://schemas.openxmlformats.org/presentationml/2006/ole">
            <p:oleObj spid="_x0000_s20482" name="Equation" r:id="rId3" imgW="2044440" imgH="507960" progId="Equation.DSMT4">
              <p:embed/>
            </p:oleObj>
          </a:graphicData>
        </a:graphic>
      </p:graphicFrame>
      <p:sp>
        <p:nvSpPr>
          <p:cNvPr id="6150" name="Rectangle 5"/>
          <p:cNvSpPr>
            <a:spLocks noChangeArrowheads="1"/>
          </p:cNvSpPr>
          <p:nvPr/>
        </p:nvSpPr>
        <p:spPr bwMode="auto">
          <a:xfrm>
            <a:off x="1143000" y="4308562"/>
            <a:ext cx="7696200" cy="1711238"/>
          </a:xfrm>
          <a:prstGeom prst="rect">
            <a:avLst/>
          </a:prstGeom>
          <a:noFill/>
          <a:ln w="9525">
            <a:noFill/>
            <a:miter lim="800000"/>
            <a:headEnd/>
            <a:tailEnd/>
          </a:ln>
        </p:spPr>
        <p:txBody>
          <a:bodyPr wrap="square" anchor="b">
            <a:spAutoFit/>
          </a:bodyPr>
          <a:lstStyle/>
          <a:p>
            <a:pPr lvl="1">
              <a:lnSpc>
                <a:spcPct val="90000"/>
              </a:lnSpc>
              <a:spcBef>
                <a:spcPct val="20000"/>
              </a:spcBef>
              <a:buClr>
                <a:schemeClr val="folHlink"/>
              </a:buClr>
              <a:buSzPct val="70000"/>
              <a:buFont typeface="Wingdings" pitchFamily="2" charset="2"/>
              <a:buChar char=" "/>
              <a:defRPr/>
            </a:pPr>
            <a:r>
              <a:rPr lang="en-US" sz="2400" dirty="0" err="1">
                <a:solidFill>
                  <a:schemeClr val="tx1"/>
                </a:solidFill>
                <a:latin typeface="+mn-lt"/>
              </a:rPr>
              <a:t>r</a:t>
            </a:r>
            <a:r>
              <a:rPr lang="en-US" sz="2400" baseline="-25000" dirty="0" err="1">
                <a:solidFill>
                  <a:schemeClr val="tx1"/>
                </a:solidFill>
                <a:latin typeface="+mn-lt"/>
              </a:rPr>
              <a:t>f</a:t>
            </a:r>
            <a:r>
              <a:rPr lang="en-US" sz="2400" dirty="0">
                <a:solidFill>
                  <a:schemeClr val="tx1"/>
                </a:solidFill>
                <a:latin typeface="+mn-lt"/>
              </a:rPr>
              <a:t> = risk-free new money rate</a:t>
            </a:r>
          </a:p>
          <a:p>
            <a:pPr lvl="1">
              <a:lnSpc>
                <a:spcPct val="90000"/>
              </a:lnSpc>
              <a:spcBef>
                <a:spcPct val="20000"/>
              </a:spcBef>
              <a:buClr>
                <a:schemeClr val="folHlink"/>
              </a:buClr>
              <a:buSzPct val="70000"/>
              <a:buFont typeface="Wingdings" pitchFamily="2" charset="2"/>
              <a:buChar char=" "/>
              <a:defRPr/>
            </a:pPr>
            <a:r>
              <a:rPr lang="en-US" sz="2400" dirty="0" err="1">
                <a:solidFill>
                  <a:schemeClr val="tx1"/>
                </a:solidFill>
                <a:latin typeface="+mn-lt"/>
              </a:rPr>
              <a:t>r</a:t>
            </a:r>
            <a:r>
              <a:rPr lang="en-US" sz="2400" baseline="-25000" dirty="0" err="1">
                <a:solidFill>
                  <a:schemeClr val="tx1"/>
                </a:solidFill>
                <a:latin typeface="+mn-lt"/>
              </a:rPr>
              <a:t>A</a:t>
            </a:r>
            <a:r>
              <a:rPr lang="en-US" sz="2400" dirty="0">
                <a:solidFill>
                  <a:schemeClr val="tx1"/>
                </a:solidFill>
                <a:latin typeface="+mn-lt"/>
              </a:rPr>
              <a:t> = risk-adjusted rate</a:t>
            </a:r>
          </a:p>
          <a:p>
            <a:pPr lvl="1">
              <a:lnSpc>
                <a:spcPct val="90000"/>
              </a:lnSpc>
              <a:spcBef>
                <a:spcPct val="20000"/>
              </a:spcBef>
              <a:buClr>
                <a:schemeClr val="folHlink"/>
              </a:buClr>
              <a:buSzPct val="70000"/>
              <a:buFont typeface="Wingdings" pitchFamily="2" charset="2"/>
              <a:buChar char=" "/>
              <a:defRPr/>
            </a:pPr>
            <a:r>
              <a:rPr lang="en-US" sz="2400" dirty="0">
                <a:solidFill>
                  <a:schemeClr val="tx1"/>
                </a:solidFill>
                <a:latin typeface="+mn-lt"/>
              </a:rPr>
              <a:t>FIT = income tax including tax on inv inc on Surplus</a:t>
            </a:r>
          </a:p>
          <a:p>
            <a:pPr>
              <a:lnSpc>
                <a:spcPct val="90000"/>
              </a:lnSpc>
              <a:spcBef>
                <a:spcPct val="20000"/>
              </a:spcBef>
              <a:buClr>
                <a:schemeClr val="folHlink"/>
              </a:buClr>
              <a:buSzPct val="75000"/>
              <a:buFont typeface="Arial" pitchFamily="34" charset="0"/>
              <a:buChar char="•"/>
              <a:defRPr/>
            </a:pPr>
            <a:r>
              <a:rPr lang="en-US" sz="2800" dirty="0">
                <a:solidFill>
                  <a:schemeClr val="tx1"/>
                </a:solidFill>
              </a:rPr>
              <a:t> </a:t>
            </a:r>
            <a:r>
              <a:rPr lang="en-US" sz="2800" dirty="0">
                <a:solidFill>
                  <a:schemeClr val="tx1"/>
                </a:solidFill>
                <a:latin typeface="+mn-lt"/>
              </a:rPr>
              <a:t>Loss discounted at risk-adjusted rate</a:t>
            </a:r>
            <a:endParaRPr lang="en-US"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smtClean="0"/>
              <a:t>Risk-Adjusted Rate </a:t>
            </a:r>
          </a:p>
        </p:txBody>
      </p:sp>
      <p:sp>
        <p:nvSpPr>
          <p:cNvPr id="66563" name="Rectangle 3"/>
          <p:cNvSpPr>
            <a:spLocks noGrp="1" noChangeArrowheads="1"/>
          </p:cNvSpPr>
          <p:nvPr>
            <p:ph idx="1"/>
          </p:nvPr>
        </p:nvSpPr>
        <p:spPr/>
        <p:txBody>
          <a:bodyPr/>
          <a:lstStyle/>
          <a:p>
            <a:pPr eaLnBrk="1" hangingPunct="1">
              <a:tabLst>
                <a:tab pos="628650" algn="l"/>
              </a:tabLst>
            </a:pPr>
            <a:r>
              <a:rPr lang="en-US" dirty="0" err="1" smtClean="0"/>
              <a:t>r</a:t>
            </a:r>
            <a:r>
              <a:rPr lang="en-US" baseline="-25000" dirty="0" err="1" smtClean="0"/>
              <a:t>A</a:t>
            </a:r>
            <a:r>
              <a:rPr lang="en-US" dirty="0" smtClean="0"/>
              <a:t> =  </a:t>
            </a:r>
            <a:r>
              <a:rPr lang="en-US" dirty="0" err="1" smtClean="0"/>
              <a:t>r</a:t>
            </a:r>
            <a:r>
              <a:rPr lang="en-US" baseline="-25000" dirty="0" err="1" smtClean="0"/>
              <a:t>f</a:t>
            </a:r>
            <a:r>
              <a:rPr lang="en-US" dirty="0" smtClean="0"/>
              <a:t> + </a:t>
            </a:r>
            <a:r>
              <a:rPr lang="en-US" dirty="0" smtClean="0">
                <a:latin typeface="Symbol" pitchFamily="18" charset="2"/>
              </a:rPr>
              <a:t>b (E[</a:t>
            </a:r>
            <a:r>
              <a:rPr lang="en-US" dirty="0" err="1" smtClean="0"/>
              <a:t>r</a:t>
            </a:r>
            <a:r>
              <a:rPr lang="en-US" baseline="-25000" dirty="0" err="1" smtClean="0"/>
              <a:t>m</a:t>
            </a:r>
            <a:r>
              <a:rPr lang="en-US" dirty="0" smtClean="0"/>
              <a:t>] – </a:t>
            </a:r>
            <a:r>
              <a:rPr lang="en-US" dirty="0" err="1" smtClean="0"/>
              <a:t>r</a:t>
            </a:r>
            <a:r>
              <a:rPr lang="en-US" baseline="-25000" dirty="0" err="1" smtClean="0"/>
              <a:t>f</a:t>
            </a:r>
            <a:r>
              <a:rPr lang="en-US" dirty="0" smtClean="0"/>
              <a:t> ) </a:t>
            </a:r>
          </a:p>
          <a:p>
            <a:pPr eaLnBrk="1" hangingPunct="1">
              <a:tabLst>
                <a:tab pos="628650" algn="l"/>
              </a:tabLst>
            </a:pPr>
            <a:r>
              <a:rPr lang="en-US" dirty="0" smtClean="0">
                <a:latin typeface="Symbol" pitchFamily="18" charset="2"/>
              </a:rPr>
              <a:t>b</a:t>
            </a:r>
            <a:r>
              <a:rPr lang="en-US" dirty="0" smtClean="0"/>
              <a:t> = Cov of liabilities with market </a:t>
            </a:r>
          </a:p>
          <a:p>
            <a:pPr eaLnBrk="1" hangingPunct="1">
              <a:tabLst>
                <a:tab pos="628650" algn="l"/>
              </a:tabLst>
            </a:pPr>
            <a:r>
              <a:rPr lang="en-US" dirty="0" smtClean="0"/>
              <a:t>While </a:t>
            </a:r>
            <a:r>
              <a:rPr lang="en-US" dirty="0" smtClean="0">
                <a:latin typeface="Symbol" pitchFamily="18" charset="2"/>
              </a:rPr>
              <a:t>b</a:t>
            </a:r>
            <a:r>
              <a:rPr lang="en-US" dirty="0" smtClean="0"/>
              <a:t>&gt;0 for assets, the </a:t>
            </a:r>
            <a:r>
              <a:rPr lang="en-US" dirty="0" smtClean="0">
                <a:latin typeface="Symbol" pitchFamily="18" charset="2"/>
              </a:rPr>
              <a:t>b </a:t>
            </a:r>
            <a:r>
              <a:rPr lang="en-US" dirty="0" smtClean="0"/>
              <a:t>here is for liabilities.  Thus:</a:t>
            </a:r>
          </a:p>
          <a:p>
            <a:pPr lvl="1" eaLnBrk="1" hangingPunct="1">
              <a:tabLst>
                <a:tab pos="628650" algn="l"/>
              </a:tabLst>
            </a:pPr>
            <a:r>
              <a:rPr lang="en-US" dirty="0" smtClean="0"/>
              <a:t>	</a:t>
            </a:r>
            <a:r>
              <a:rPr lang="en-US" dirty="0" smtClean="0">
                <a:latin typeface="Symbol" pitchFamily="18" charset="2"/>
              </a:rPr>
              <a:t>b</a:t>
            </a:r>
            <a:r>
              <a:rPr lang="en-US" dirty="0" smtClean="0"/>
              <a:t>&lt;0 and </a:t>
            </a:r>
            <a:r>
              <a:rPr lang="en-US" dirty="0" err="1" smtClean="0"/>
              <a:t>r</a:t>
            </a:r>
            <a:r>
              <a:rPr lang="en-US" baseline="-25000" dirty="0" err="1" smtClean="0"/>
              <a:t>A</a:t>
            </a:r>
            <a:r>
              <a:rPr lang="en-US" dirty="0" smtClean="0"/>
              <a:t> &lt;  </a:t>
            </a:r>
            <a:r>
              <a:rPr lang="en-US" dirty="0" err="1" smtClean="0"/>
              <a:t>r</a:t>
            </a:r>
            <a:r>
              <a:rPr lang="en-US" baseline="-25000" dirty="0" err="1" smtClean="0"/>
              <a:t>f</a:t>
            </a:r>
            <a:r>
              <a:rPr lang="en-US" dirty="0" smtClean="0"/>
              <a:t> </a:t>
            </a:r>
          </a:p>
          <a:p>
            <a:pPr eaLnBrk="1" hangingPunct="1">
              <a:tabLst>
                <a:tab pos="628650" algn="l"/>
              </a:tabLst>
            </a:pPr>
            <a:r>
              <a:rPr lang="en-US" dirty="0" smtClean="0"/>
              <a:t>How to get </a:t>
            </a:r>
            <a:r>
              <a:rPr lang="en-US" dirty="0" smtClean="0">
                <a:latin typeface="Symbol" pitchFamily="18" charset="2"/>
              </a:rPr>
              <a:t>b </a:t>
            </a:r>
            <a:r>
              <a:rPr lang="en-US" dirty="0" smtClean="0"/>
              <a:t>by LOB?</a:t>
            </a:r>
          </a:p>
          <a:p>
            <a:pPr eaLnBrk="1" hangingPunct="1">
              <a:tabLst>
                <a:tab pos="628650" algn="l"/>
              </a:tabLst>
            </a:pPr>
            <a:r>
              <a:rPr lang="en-US" dirty="0" smtClean="0"/>
              <a:t>When </a:t>
            </a:r>
            <a:r>
              <a:rPr lang="en-US" dirty="0" err="1" smtClean="0"/>
              <a:t>r</a:t>
            </a:r>
            <a:r>
              <a:rPr lang="en-US" baseline="-25000" dirty="0" err="1" smtClean="0"/>
              <a:t>f</a:t>
            </a:r>
            <a:r>
              <a:rPr lang="en-US" dirty="0" smtClean="0"/>
              <a:t> is low, we can get a risk-adjusted rate less than 0 since </a:t>
            </a:r>
            <a:r>
              <a:rPr lang="en-US" dirty="0" smtClean="0">
                <a:latin typeface="Symbol" pitchFamily="18" charset="2"/>
              </a:rPr>
              <a:t>b &lt;0</a:t>
            </a:r>
            <a:r>
              <a:rPr lang="en-US" dirty="0" smtClean="0"/>
              <a:t>.    </a:t>
            </a:r>
          </a:p>
        </p:txBody>
      </p:sp>
      <p:sp>
        <p:nvSpPr>
          <p:cNvPr id="4" name="Slide Number Placeholder 3"/>
          <p:cNvSpPr>
            <a:spLocks noGrp="1"/>
          </p:cNvSpPr>
          <p:nvPr>
            <p:ph type="sldNum" sz="quarter" idx="12"/>
          </p:nvPr>
        </p:nvSpPr>
        <p:spPr/>
        <p:txBody>
          <a:bodyPr/>
          <a:lstStyle/>
          <a:p>
            <a:pPr>
              <a:defRPr/>
            </a:pPr>
            <a:fld id="{1636F55A-F9C6-40FE-BAEE-F7EFD5395F41}" type="slidenum">
              <a:rPr lang="en-US">
                <a:solidFill>
                  <a:schemeClr val="tx1">
                    <a:tint val="75000"/>
                  </a:schemeClr>
                </a:solidFill>
              </a:rPr>
              <a:pPr>
                <a:defRPr/>
              </a:pPr>
              <a:t>43</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871538" y="609600"/>
            <a:ext cx="7129462" cy="838200"/>
          </a:xfrm>
        </p:spPr>
        <p:txBody>
          <a:bodyPr/>
          <a:lstStyle/>
          <a:p>
            <a:pPr eaLnBrk="1" hangingPunct="1"/>
            <a:r>
              <a:rPr lang="en-US" smtClean="0"/>
              <a:t>Risk-Adjusted DCF Example</a:t>
            </a:r>
          </a:p>
        </p:txBody>
      </p:sp>
      <p:sp>
        <p:nvSpPr>
          <p:cNvPr id="4" name="Slide Number Placeholder 3"/>
          <p:cNvSpPr>
            <a:spLocks noGrp="1"/>
          </p:cNvSpPr>
          <p:nvPr>
            <p:ph type="sldNum" sz="quarter" idx="12"/>
          </p:nvPr>
        </p:nvSpPr>
        <p:spPr/>
        <p:txBody>
          <a:bodyPr/>
          <a:lstStyle/>
          <a:p>
            <a:pPr>
              <a:defRPr/>
            </a:pPr>
            <a:fld id="{25EE6E75-B2B3-4FFC-ACF8-D279CE7172BE}" type="slidenum">
              <a:rPr lang="en-US"/>
              <a:pPr>
                <a:defRPr/>
              </a:pPr>
              <a:t>44</a:t>
            </a:fld>
            <a:endParaRPr lang="en-US"/>
          </a:p>
        </p:txBody>
      </p:sp>
      <p:graphicFrame>
        <p:nvGraphicFramePr>
          <p:cNvPr id="21506" name="Object 3"/>
          <p:cNvGraphicFramePr>
            <a:graphicFrameLocks noChangeAspect="1"/>
          </p:cNvGraphicFramePr>
          <p:nvPr/>
        </p:nvGraphicFramePr>
        <p:xfrm>
          <a:off x="990600" y="1905000"/>
          <a:ext cx="7086600" cy="4283075"/>
        </p:xfrm>
        <a:graphic>
          <a:graphicData uri="http://schemas.openxmlformats.org/presentationml/2006/ole">
            <p:oleObj spid="_x0000_s21506" name="Worksheet" r:id="rId3" imgW="5467435" imgH="2962338" progId="Excel.Sheet.8">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914400" y="457200"/>
            <a:ext cx="7086600" cy="1143000"/>
          </a:xfrm>
        </p:spPr>
        <p:txBody>
          <a:bodyPr>
            <a:normAutofit/>
          </a:bodyPr>
          <a:lstStyle/>
          <a:p>
            <a:pPr eaLnBrk="1" hangingPunct="1"/>
            <a:r>
              <a:rPr lang="en-US" dirty="0" smtClean="0"/>
              <a:t>Interest Rate and Surplus Comparison</a:t>
            </a:r>
          </a:p>
        </p:txBody>
      </p:sp>
      <p:sp>
        <p:nvSpPr>
          <p:cNvPr id="4" name="Slide Number Placeholder 3"/>
          <p:cNvSpPr>
            <a:spLocks noGrp="1"/>
          </p:cNvSpPr>
          <p:nvPr>
            <p:ph type="sldNum" sz="quarter" idx="12"/>
          </p:nvPr>
        </p:nvSpPr>
        <p:spPr/>
        <p:txBody>
          <a:bodyPr/>
          <a:lstStyle/>
          <a:p>
            <a:pPr>
              <a:defRPr/>
            </a:pPr>
            <a:fld id="{2F7B216E-1754-4F45-AE77-ABBBE4F07C1B}" type="slidenum">
              <a:rPr lang="en-US"/>
              <a:pPr>
                <a:defRPr/>
              </a:pPr>
              <a:t>45</a:t>
            </a:fld>
            <a:endParaRPr lang="en-US"/>
          </a:p>
        </p:txBody>
      </p:sp>
      <p:graphicFrame>
        <p:nvGraphicFramePr>
          <p:cNvPr id="22530" name="Object 3"/>
          <p:cNvGraphicFramePr>
            <a:graphicFrameLocks noChangeAspect="1"/>
          </p:cNvGraphicFramePr>
          <p:nvPr/>
        </p:nvGraphicFramePr>
        <p:xfrm>
          <a:off x="838200" y="1905000"/>
          <a:ext cx="7848600" cy="4475163"/>
        </p:xfrm>
        <a:graphic>
          <a:graphicData uri="http://schemas.openxmlformats.org/presentationml/2006/ole">
            <p:oleObj spid="_x0000_s22530" name="Worksheet" r:id="rId3" imgW="8305860" imgH="3809947" progId="Excel.Sheet.8">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Conclusion</a:t>
            </a:r>
          </a:p>
        </p:txBody>
      </p:sp>
      <p:sp>
        <p:nvSpPr>
          <p:cNvPr id="67587" name="Rectangle 3"/>
          <p:cNvSpPr>
            <a:spLocks noGrp="1" noChangeArrowheads="1"/>
          </p:cNvSpPr>
          <p:nvPr>
            <p:ph idx="1"/>
          </p:nvPr>
        </p:nvSpPr>
        <p:spPr/>
        <p:txBody>
          <a:bodyPr/>
          <a:lstStyle/>
          <a:p>
            <a:pPr eaLnBrk="1" hangingPunct="1"/>
            <a:r>
              <a:rPr lang="en-US" smtClean="0"/>
              <a:t>Use appropriate method for situation</a:t>
            </a:r>
          </a:p>
          <a:p>
            <a:pPr eaLnBrk="1" hangingPunct="1"/>
            <a:r>
              <a:rPr lang="en-US" smtClean="0"/>
              <a:t>Select parameters consistent with method used</a:t>
            </a:r>
          </a:p>
          <a:p>
            <a:pPr eaLnBrk="1" hangingPunct="1"/>
            <a:r>
              <a:rPr lang="en-US" smtClean="0"/>
              <a:t>Questions   </a:t>
            </a:r>
          </a:p>
        </p:txBody>
      </p:sp>
      <p:sp>
        <p:nvSpPr>
          <p:cNvPr id="4" name="Slide Number Placeholder 3"/>
          <p:cNvSpPr>
            <a:spLocks noGrp="1"/>
          </p:cNvSpPr>
          <p:nvPr>
            <p:ph type="sldNum" sz="quarter" idx="12"/>
          </p:nvPr>
        </p:nvSpPr>
        <p:spPr/>
        <p:txBody>
          <a:bodyPr/>
          <a:lstStyle/>
          <a:p>
            <a:pPr>
              <a:defRPr/>
            </a:pPr>
            <a:fld id="{9E53260A-5505-4B87-850D-7AFA162560BF}" type="slidenum">
              <a:rPr lang="en-US">
                <a:solidFill>
                  <a:schemeClr val="tx1">
                    <a:tint val="75000"/>
                  </a:schemeClr>
                </a:solidFill>
              </a:rPr>
              <a:pPr>
                <a:defRPr/>
              </a:pPr>
              <a:t>46</a:t>
            </a:fld>
            <a:endParaRPr lang="en-US">
              <a:solidFill>
                <a:schemeClr val="tx1">
                  <a:tint val="75000"/>
                </a:schemeClr>
              </a:solidFill>
            </a:endParaRPr>
          </a:p>
        </p:txBody>
      </p:sp>
      <p:pic>
        <p:nvPicPr>
          <p:cNvPr id="116739" name="Picture 3" descr="C:\Users\irobbin\AppData\Local\Microsoft\Windows\Temporary Internet Files\Content.IE5\XFC0D9XR\MP900442237[1].jpg"/>
          <p:cNvPicPr>
            <a:picLocks noChangeAspect="1" noChangeArrowheads="1"/>
          </p:cNvPicPr>
          <p:nvPr/>
        </p:nvPicPr>
        <p:blipFill>
          <a:blip r:embed="rId2" cstate="print"/>
          <a:srcRect/>
          <a:stretch>
            <a:fillRect/>
          </a:stretch>
        </p:blipFill>
        <p:spPr bwMode="auto">
          <a:xfrm>
            <a:off x="5532125" y="3198571"/>
            <a:ext cx="1809044" cy="238111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Cautions</a:t>
            </a:r>
          </a:p>
        </p:txBody>
      </p:sp>
      <p:sp>
        <p:nvSpPr>
          <p:cNvPr id="49155" name="Rectangle 3"/>
          <p:cNvSpPr>
            <a:spLocks noGrp="1" noChangeArrowheads="1"/>
          </p:cNvSpPr>
          <p:nvPr>
            <p:ph idx="1"/>
          </p:nvPr>
        </p:nvSpPr>
        <p:spPr/>
        <p:txBody>
          <a:bodyPr/>
          <a:lstStyle/>
          <a:p>
            <a:pPr eaLnBrk="1" hangingPunct="1"/>
            <a:r>
              <a:rPr lang="en-US" sz="2800" dirty="0" smtClean="0"/>
              <a:t>Examples are for illustrative purposes only. </a:t>
            </a:r>
          </a:p>
          <a:p>
            <a:pPr eaLnBrk="1" hangingPunct="1"/>
            <a:r>
              <a:rPr lang="en-US" sz="2800" dirty="0" smtClean="0"/>
              <a:t>Do not use the results from any example in real-world applications.     </a:t>
            </a:r>
          </a:p>
          <a:p>
            <a:pPr eaLnBrk="1" hangingPunct="1"/>
            <a:r>
              <a:rPr lang="en-US" sz="2800" dirty="0" smtClean="0"/>
              <a:t>The profit load indicated from a model often depends critically on the assumptions and parameters.  For ease of presentation, assumptions have been greatly simplified and hypothetical parameters have been selected.  </a:t>
            </a:r>
          </a:p>
          <a:p>
            <a:pPr eaLnBrk="1" hangingPunct="1"/>
            <a:r>
              <a:rPr lang="en-US" sz="2800" dirty="0" smtClean="0"/>
              <a:t>There may  be a quiz at the end – so pay attention!              </a:t>
            </a:r>
          </a:p>
        </p:txBody>
      </p:sp>
      <p:sp>
        <p:nvSpPr>
          <p:cNvPr id="4" name="Slide Number Placeholder 3"/>
          <p:cNvSpPr>
            <a:spLocks noGrp="1"/>
          </p:cNvSpPr>
          <p:nvPr>
            <p:ph type="sldNum" sz="quarter" idx="12"/>
          </p:nvPr>
        </p:nvSpPr>
        <p:spPr/>
        <p:txBody>
          <a:bodyPr/>
          <a:lstStyle/>
          <a:p>
            <a:pPr>
              <a:defRPr/>
            </a:pPr>
            <a:fld id="{14052D1E-A799-4558-9D63-368DF3AAC257}" type="slidenum">
              <a:rPr lang="en-US">
                <a:solidFill>
                  <a:schemeClr val="tx1">
                    <a:tint val="75000"/>
                  </a:schemeClr>
                </a:solidFill>
              </a:rPr>
              <a:pPr>
                <a:defRPr/>
              </a:pPr>
              <a:t>5</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title"/>
          </p:nvPr>
        </p:nvSpPr>
        <p:spPr/>
        <p:txBody>
          <a:bodyPr/>
          <a:lstStyle/>
          <a:p>
            <a:pPr eaLnBrk="1" hangingPunct="1"/>
            <a:r>
              <a:rPr lang="en-US" smtClean="0"/>
              <a:t>Overview</a:t>
            </a:r>
          </a:p>
        </p:txBody>
      </p:sp>
      <p:sp>
        <p:nvSpPr>
          <p:cNvPr id="50179" name="Rectangle 7"/>
          <p:cNvSpPr>
            <a:spLocks noGrp="1" noChangeArrowheads="1"/>
          </p:cNvSpPr>
          <p:nvPr>
            <p:ph idx="1"/>
          </p:nvPr>
        </p:nvSpPr>
        <p:spPr/>
        <p:txBody>
          <a:bodyPr/>
          <a:lstStyle/>
          <a:p>
            <a:pPr eaLnBrk="1" hangingPunct="1"/>
            <a:r>
              <a:rPr lang="en-US" smtClean="0"/>
              <a:t>UW Profit Basics  </a:t>
            </a:r>
          </a:p>
          <a:p>
            <a:pPr eaLnBrk="1" hangingPunct="1"/>
            <a:r>
              <a:rPr lang="en-US" smtClean="0"/>
              <a:t>Overview of Different Methods</a:t>
            </a:r>
          </a:p>
          <a:p>
            <a:pPr eaLnBrk="1" hangingPunct="1"/>
            <a:r>
              <a:rPr lang="en-US" smtClean="0"/>
              <a:t>Corporate and Regulatory Contexts </a:t>
            </a:r>
          </a:p>
          <a:p>
            <a:pPr eaLnBrk="1" hangingPunct="1"/>
            <a:r>
              <a:rPr lang="en-US" smtClean="0"/>
              <a:t>Offset Formulas </a:t>
            </a:r>
          </a:p>
          <a:p>
            <a:pPr eaLnBrk="1" hangingPunct="1"/>
            <a:r>
              <a:rPr lang="en-US" smtClean="0"/>
              <a:t>ROE Models </a:t>
            </a:r>
          </a:p>
          <a:p>
            <a:pPr eaLnBrk="1" hangingPunct="1"/>
            <a:r>
              <a:rPr lang="en-US" smtClean="0"/>
              <a:t>DCF and Risk-Adjusted DCF</a:t>
            </a:r>
          </a:p>
          <a:p>
            <a:pPr eaLnBrk="1" hangingPunct="1"/>
            <a:r>
              <a:rPr lang="en-US" smtClean="0"/>
              <a:t>Conclusion</a:t>
            </a:r>
          </a:p>
        </p:txBody>
      </p:sp>
      <p:sp>
        <p:nvSpPr>
          <p:cNvPr id="4" name="Slide Number Placeholder 3"/>
          <p:cNvSpPr>
            <a:spLocks noGrp="1"/>
          </p:cNvSpPr>
          <p:nvPr>
            <p:ph type="sldNum" sz="quarter" idx="12"/>
          </p:nvPr>
        </p:nvSpPr>
        <p:spPr/>
        <p:txBody>
          <a:bodyPr/>
          <a:lstStyle/>
          <a:p>
            <a:pPr>
              <a:defRPr/>
            </a:pPr>
            <a:fld id="{C8046ECB-96CF-43B6-89ED-FEDBE5A3C6E1}" type="slidenum">
              <a:rPr lang="en-US">
                <a:solidFill>
                  <a:schemeClr val="tx1">
                    <a:tint val="75000"/>
                  </a:schemeClr>
                </a:solidFill>
              </a:rPr>
              <a:pPr>
                <a:defRPr/>
              </a:pPr>
              <a:t>6</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15"/>
          <p:cNvSpPr>
            <a:spLocks noGrp="1" noChangeArrowheads="1"/>
          </p:cNvSpPr>
          <p:nvPr>
            <p:ph type="title"/>
          </p:nvPr>
        </p:nvSpPr>
        <p:spPr/>
        <p:txBody>
          <a:bodyPr>
            <a:normAutofit/>
          </a:bodyPr>
          <a:lstStyle/>
          <a:p>
            <a:pPr eaLnBrk="1" hangingPunct="1"/>
            <a:r>
              <a:rPr lang="en-US" smtClean="0"/>
              <a:t>Different Types of UW Profit</a:t>
            </a:r>
          </a:p>
        </p:txBody>
      </p:sp>
      <p:sp>
        <p:nvSpPr>
          <p:cNvPr id="46083" name="Rectangle 16"/>
          <p:cNvSpPr>
            <a:spLocks noGrp="1" noChangeArrowheads="1"/>
          </p:cNvSpPr>
          <p:nvPr>
            <p:ph idx="1"/>
          </p:nvPr>
        </p:nvSpPr>
        <p:spPr/>
        <p:txBody>
          <a:bodyPr>
            <a:normAutofit/>
          </a:bodyPr>
          <a:lstStyle/>
          <a:p>
            <a:pPr eaLnBrk="1" hangingPunct="1">
              <a:lnSpc>
                <a:spcPct val="90000"/>
              </a:lnSpc>
              <a:defRPr/>
            </a:pPr>
            <a:r>
              <a:rPr lang="en-US" dirty="0" smtClean="0"/>
              <a:t>Actual Achieved</a:t>
            </a:r>
          </a:p>
          <a:p>
            <a:pPr lvl="1" eaLnBrk="1" hangingPunct="1">
              <a:lnSpc>
                <a:spcPct val="90000"/>
              </a:lnSpc>
              <a:defRPr/>
            </a:pPr>
            <a:r>
              <a:rPr lang="en-US" dirty="0" smtClean="0"/>
              <a:t>Booked to Date vs Ultimate </a:t>
            </a:r>
          </a:p>
          <a:p>
            <a:pPr lvl="1" eaLnBrk="1" hangingPunct="1">
              <a:lnSpc>
                <a:spcPct val="90000"/>
              </a:lnSpc>
              <a:defRPr/>
            </a:pPr>
            <a:r>
              <a:rPr lang="en-US" dirty="0" smtClean="0"/>
              <a:t>PY, AY, CY</a:t>
            </a:r>
          </a:p>
          <a:p>
            <a:pPr lvl="1" eaLnBrk="1" hangingPunct="1">
              <a:lnSpc>
                <a:spcPct val="90000"/>
              </a:lnSpc>
              <a:defRPr/>
            </a:pPr>
            <a:r>
              <a:rPr lang="en-US" dirty="0" smtClean="0"/>
              <a:t>Direct, Gross, Ceded, Net </a:t>
            </a:r>
          </a:p>
          <a:p>
            <a:pPr lvl="1" eaLnBrk="1" hangingPunct="1">
              <a:lnSpc>
                <a:spcPct val="90000"/>
              </a:lnSpc>
              <a:defRPr/>
            </a:pPr>
            <a:r>
              <a:rPr lang="en-US" dirty="0" smtClean="0"/>
              <a:t>Stat vs GAAP </a:t>
            </a:r>
          </a:p>
          <a:p>
            <a:pPr eaLnBrk="1" hangingPunct="1">
              <a:lnSpc>
                <a:spcPct val="90000"/>
              </a:lnSpc>
              <a:defRPr/>
            </a:pPr>
            <a:r>
              <a:rPr lang="en-US" dirty="0" smtClean="0"/>
              <a:t>Provision in Manual Rate</a:t>
            </a:r>
          </a:p>
          <a:p>
            <a:pPr lvl="1" eaLnBrk="1" hangingPunct="1">
              <a:lnSpc>
                <a:spcPct val="90000"/>
              </a:lnSpc>
              <a:defRPr/>
            </a:pPr>
            <a:r>
              <a:rPr lang="en-US" dirty="0" smtClean="0"/>
              <a:t>Indicated, Filed, Approved </a:t>
            </a:r>
          </a:p>
          <a:p>
            <a:pPr eaLnBrk="1" hangingPunct="1">
              <a:lnSpc>
                <a:spcPct val="90000"/>
              </a:lnSpc>
              <a:defRPr/>
            </a:pPr>
            <a:r>
              <a:rPr lang="en-US" dirty="0" smtClean="0"/>
              <a:t>Per Risk vs Book of  Business </a:t>
            </a:r>
          </a:p>
          <a:p>
            <a:pPr eaLnBrk="1" hangingPunct="1">
              <a:lnSpc>
                <a:spcPct val="90000"/>
              </a:lnSpc>
              <a:defRPr/>
            </a:pPr>
            <a:r>
              <a:rPr lang="en-US" dirty="0" smtClean="0"/>
              <a:t>Provision in Charged Premium</a:t>
            </a:r>
          </a:p>
          <a:p>
            <a:pPr lvl="1" eaLnBrk="1" hangingPunct="1">
              <a:lnSpc>
                <a:spcPct val="90000"/>
              </a:lnSpc>
              <a:defRPr/>
            </a:pPr>
            <a:r>
              <a:rPr lang="en-US" dirty="0" smtClean="0"/>
              <a:t>Competition and Market cycles</a:t>
            </a:r>
          </a:p>
        </p:txBody>
      </p:sp>
      <p:sp>
        <p:nvSpPr>
          <p:cNvPr id="5" name="Slide Number Placeholder 4"/>
          <p:cNvSpPr>
            <a:spLocks noGrp="1"/>
          </p:cNvSpPr>
          <p:nvPr>
            <p:ph type="sldNum" sz="quarter" idx="12"/>
          </p:nvPr>
        </p:nvSpPr>
        <p:spPr/>
        <p:txBody>
          <a:bodyPr/>
          <a:lstStyle/>
          <a:p>
            <a:pPr>
              <a:defRPr/>
            </a:pPr>
            <a:fld id="{F68E25B6-A781-4DE9-8DF3-CFAC7F8AB74B}" type="slidenum">
              <a:rPr lang="en-US">
                <a:solidFill>
                  <a:schemeClr val="tx1">
                    <a:tint val="75000"/>
                  </a:schemeClr>
                </a:solidFill>
              </a:rPr>
              <a:pPr>
                <a:defRPr/>
              </a:pPr>
              <a:t>7</a:t>
            </a:fld>
            <a:endParaRPr lang="en-US">
              <a:solidFill>
                <a:schemeClr val="tx1">
                  <a:tint val="75000"/>
                </a:schemeClr>
              </a:solidFill>
            </a:endParaRPr>
          </a:p>
        </p:txBody>
      </p:sp>
      <p:sp>
        <p:nvSpPr>
          <p:cNvPr id="51205" name="Rectangle 13"/>
          <p:cNvSpPr>
            <a:spLocks noChangeArrowheads="1"/>
          </p:cNvSpPr>
          <p:nvPr/>
        </p:nvSpPr>
        <p:spPr bwMode="auto">
          <a:xfrm>
            <a:off x="685800" y="5638800"/>
            <a:ext cx="7772400" cy="914400"/>
          </a:xfrm>
          <a:prstGeom prst="rect">
            <a:avLst/>
          </a:prstGeom>
          <a:noFill/>
          <a:ln w="9525">
            <a:noFill/>
            <a:miter lim="800000"/>
            <a:headEnd/>
            <a:tailEnd/>
          </a:ln>
        </p:spPr>
        <p:txBody>
          <a:bodyPr lIns="92075" tIns="46038" rIns="92075" bIns="46038"/>
          <a:lstStyle/>
          <a:p>
            <a:endParaRPr kumimoji="1" lang="en-US" sz="2000">
              <a:solidFill>
                <a:schemeClr val="tx1"/>
              </a:solidFill>
              <a:latin typeface="Times New Roman" pitchFamily="18" charset="0"/>
            </a:endParaRPr>
          </a:p>
        </p:txBody>
      </p:sp>
      <p:pic>
        <p:nvPicPr>
          <p:cNvPr id="51201" name="Picture 1" descr="C:\Documents and Settings\irobbin\My Documents\My Pictures\Microsoft Clip Organizer\j0404293.wmf"/>
          <p:cNvPicPr>
            <a:picLocks noChangeAspect="1" noChangeArrowheads="1"/>
          </p:cNvPicPr>
          <p:nvPr/>
        </p:nvPicPr>
        <p:blipFill>
          <a:blip r:embed="rId2" cstate="print"/>
          <a:srcRect/>
          <a:stretch>
            <a:fillRect/>
          </a:stretch>
        </p:blipFill>
        <p:spPr bwMode="auto">
          <a:xfrm>
            <a:off x="7029920" y="4197100"/>
            <a:ext cx="1492250" cy="1841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15"/>
          <p:cNvSpPr>
            <a:spLocks noGrp="1" noChangeArrowheads="1"/>
          </p:cNvSpPr>
          <p:nvPr>
            <p:ph type="title"/>
          </p:nvPr>
        </p:nvSpPr>
        <p:spPr/>
        <p:txBody>
          <a:bodyPr/>
          <a:lstStyle/>
          <a:p>
            <a:pPr eaLnBrk="1" hangingPunct="1"/>
            <a:r>
              <a:rPr lang="en-US" smtClean="0"/>
              <a:t>UW Profit: Basic Equations</a:t>
            </a:r>
          </a:p>
        </p:txBody>
      </p:sp>
      <p:sp>
        <p:nvSpPr>
          <p:cNvPr id="52227" name="Rectangle 16"/>
          <p:cNvSpPr>
            <a:spLocks noGrp="1" noChangeArrowheads="1"/>
          </p:cNvSpPr>
          <p:nvPr>
            <p:ph idx="1"/>
          </p:nvPr>
        </p:nvSpPr>
        <p:spPr/>
        <p:txBody>
          <a:bodyPr/>
          <a:lstStyle/>
          <a:p>
            <a:pPr eaLnBrk="1" hangingPunct="1"/>
            <a:r>
              <a:rPr lang="en-US" smtClean="0"/>
              <a:t>U = P-L-X = UPM*P</a:t>
            </a:r>
          </a:p>
          <a:p>
            <a:pPr lvl="2" eaLnBrk="1" hangingPunct="1">
              <a:buFontTx/>
              <a:buNone/>
            </a:pPr>
            <a:r>
              <a:rPr lang="en-US" smtClean="0"/>
              <a:t>L = Loss + LAE</a:t>
            </a:r>
          </a:p>
          <a:p>
            <a:pPr lvl="2" eaLnBrk="1" hangingPunct="1">
              <a:buFontTx/>
              <a:buNone/>
            </a:pPr>
            <a:r>
              <a:rPr lang="en-US" smtClean="0"/>
              <a:t>X = Expense including premium tax</a:t>
            </a:r>
          </a:p>
          <a:p>
            <a:pPr eaLnBrk="1" hangingPunct="1"/>
            <a:r>
              <a:rPr lang="en-US" smtClean="0"/>
              <a:t>CR = (L+X)/P= 1- UPM</a:t>
            </a:r>
          </a:p>
          <a:p>
            <a:pPr lvl="2" eaLnBrk="1" hangingPunct="1">
              <a:buFontTx/>
              <a:buNone/>
            </a:pPr>
            <a:r>
              <a:rPr lang="en-US" smtClean="0"/>
              <a:t>UPM of –100% yields CR =200%</a:t>
            </a:r>
          </a:p>
          <a:p>
            <a:pPr eaLnBrk="1" hangingPunct="1"/>
            <a:r>
              <a:rPr lang="en-US" smtClean="0"/>
              <a:t>X = FX +VXR*P</a:t>
            </a:r>
          </a:p>
          <a:p>
            <a:pPr lvl="2" eaLnBrk="1" hangingPunct="1">
              <a:buFontTx/>
              <a:buNone/>
            </a:pPr>
            <a:r>
              <a:rPr lang="en-US" smtClean="0"/>
              <a:t>FX = Fixed expense</a:t>
            </a:r>
          </a:p>
          <a:p>
            <a:pPr lvl="2" eaLnBrk="1" hangingPunct="1">
              <a:buFontTx/>
              <a:buNone/>
            </a:pPr>
            <a:r>
              <a:rPr lang="en-US" smtClean="0"/>
              <a:t>VXR = Variable expense ratio</a:t>
            </a:r>
          </a:p>
          <a:p>
            <a:pPr eaLnBrk="1" hangingPunct="1"/>
            <a:r>
              <a:rPr lang="en-US" smtClean="0"/>
              <a:t>P= (L+FX)/(1-VXR-UPM)</a:t>
            </a:r>
          </a:p>
        </p:txBody>
      </p:sp>
      <p:sp>
        <p:nvSpPr>
          <p:cNvPr id="5" name="Slide Number Placeholder 4"/>
          <p:cNvSpPr>
            <a:spLocks noGrp="1"/>
          </p:cNvSpPr>
          <p:nvPr>
            <p:ph type="sldNum" sz="quarter" idx="12"/>
          </p:nvPr>
        </p:nvSpPr>
        <p:spPr/>
        <p:txBody>
          <a:bodyPr/>
          <a:lstStyle/>
          <a:p>
            <a:pPr>
              <a:defRPr/>
            </a:pPr>
            <a:fld id="{E01C28A3-9D93-4F16-8E32-B7F423D5162D}" type="slidenum">
              <a:rPr lang="en-US">
                <a:solidFill>
                  <a:schemeClr val="tx1">
                    <a:tint val="75000"/>
                  </a:schemeClr>
                </a:solidFill>
              </a:rPr>
              <a:pPr>
                <a:defRPr/>
              </a:pPr>
              <a:t>8</a:t>
            </a:fld>
            <a:endParaRPr lang="en-US">
              <a:solidFill>
                <a:schemeClr val="tx1">
                  <a:tint val="75000"/>
                </a:schemeClr>
              </a:solidFill>
            </a:endParaRPr>
          </a:p>
        </p:txBody>
      </p:sp>
      <p:sp>
        <p:nvSpPr>
          <p:cNvPr id="52229" name="Rectangle 13"/>
          <p:cNvSpPr>
            <a:spLocks noChangeArrowheads="1"/>
          </p:cNvSpPr>
          <p:nvPr/>
        </p:nvSpPr>
        <p:spPr bwMode="auto">
          <a:xfrm>
            <a:off x="685800" y="5638800"/>
            <a:ext cx="7772400" cy="914400"/>
          </a:xfrm>
          <a:prstGeom prst="rect">
            <a:avLst/>
          </a:prstGeom>
          <a:noFill/>
          <a:ln w="9525">
            <a:noFill/>
            <a:miter lim="800000"/>
            <a:headEnd/>
            <a:tailEnd/>
          </a:ln>
        </p:spPr>
        <p:txBody>
          <a:bodyPr lIns="92075" tIns="46038" rIns="92075" bIns="46038"/>
          <a:lstStyle/>
          <a:p>
            <a:endParaRPr kumimoji="1" lang="en-US" sz="2000">
              <a:solidFill>
                <a:schemeClr val="tx1"/>
              </a:solidFill>
              <a:latin typeface="Times New Roman" pitchFamily="18" charset="0"/>
            </a:endParaRPr>
          </a:p>
        </p:txBody>
      </p:sp>
      <p:pic>
        <p:nvPicPr>
          <p:cNvPr id="6" name="Picture 1" descr="C:\Program Files\Microsoft Office\MEDIA\CAGCAT10\j0299125.wmf"/>
          <p:cNvPicPr>
            <a:picLocks noChangeAspect="1" noChangeArrowheads="1"/>
          </p:cNvPicPr>
          <p:nvPr/>
        </p:nvPicPr>
        <p:blipFill>
          <a:blip r:embed="rId2" cstate="print"/>
          <a:srcRect/>
          <a:stretch>
            <a:fillRect/>
          </a:stretch>
        </p:blipFill>
        <p:spPr bwMode="auto">
          <a:xfrm>
            <a:off x="6953110" y="3390595"/>
            <a:ext cx="1498099" cy="24579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533400" y="533400"/>
            <a:ext cx="8162925" cy="762000"/>
          </a:xfrm>
        </p:spPr>
        <p:txBody>
          <a:bodyPr>
            <a:normAutofit/>
          </a:bodyPr>
          <a:lstStyle/>
          <a:p>
            <a:pPr eaLnBrk="1" hangingPunct="1"/>
            <a:r>
              <a:rPr lang="en-US" smtClean="0"/>
              <a:t>UW Profit Provision Chart</a:t>
            </a:r>
          </a:p>
        </p:txBody>
      </p:sp>
      <p:sp>
        <p:nvSpPr>
          <p:cNvPr id="4" name="Slide Number Placeholder 3"/>
          <p:cNvSpPr>
            <a:spLocks noGrp="1"/>
          </p:cNvSpPr>
          <p:nvPr>
            <p:ph type="sldNum" sz="quarter" idx="12"/>
          </p:nvPr>
        </p:nvSpPr>
        <p:spPr/>
        <p:txBody>
          <a:bodyPr/>
          <a:lstStyle/>
          <a:p>
            <a:pPr>
              <a:defRPr/>
            </a:pPr>
            <a:fld id="{4A539A5E-7FD6-4482-99EE-925CE4920DEA}" type="slidenum">
              <a:rPr lang="en-US"/>
              <a:pPr>
                <a:defRPr/>
              </a:pPr>
              <a:t>9</a:t>
            </a:fld>
            <a:endParaRPr lang="en-US"/>
          </a:p>
        </p:txBody>
      </p:sp>
      <p:graphicFrame>
        <p:nvGraphicFramePr>
          <p:cNvPr id="1026" name="Object 3"/>
          <p:cNvGraphicFramePr>
            <a:graphicFrameLocks noChangeAspect="1"/>
          </p:cNvGraphicFramePr>
          <p:nvPr/>
        </p:nvGraphicFramePr>
        <p:xfrm>
          <a:off x="1219200" y="1981200"/>
          <a:ext cx="6477000" cy="3835400"/>
        </p:xfrm>
        <a:graphic>
          <a:graphicData uri="http://schemas.openxmlformats.org/presentationml/2006/ole">
            <p:oleObj spid="_x0000_s1026" name="Worksheet" r:id="rId3" imgW="4876800" imgH="2886005" progId="Excel.Sheet.8">
              <p:embed/>
            </p:oleObj>
          </a:graphicData>
        </a:graphic>
      </p:graphicFrame>
    </p:spTree>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6292</TotalTime>
  <Words>1610</Words>
  <Application>Microsoft Office PowerPoint</Application>
  <PresentationFormat>On-screen Show (4:3)</PresentationFormat>
  <Paragraphs>323</Paragraphs>
  <Slides>46</Slides>
  <Notes>3</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46</vt:i4>
      </vt:variant>
    </vt:vector>
  </HeadingPairs>
  <TitlesOfParts>
    <vt:vector size="52" baseType="lpstr">
      <vt:lpstr>1_Blank Presentation</vt:lpstr>
      <vt:lpstr>2_Blank Presentation</vt:lpstr>
      <vt:lpstr>3_Blank Presentation</vt:lpstr>
      <vt:lpstr>Metro</vt:lpstr>
      <vt:lpstr>Worksheet</vt:lpstr>
      <vt:lpstr>Equation</vt:lpstr>
      <vt:lpstr>CAS Ratemaking and Product Management Seminar- March 2012  RR-1: Risk and Return Considerations in Ratemaking- Calculating the Profit Provision</vt:lpstr>
      <vt:lpstr>Ground Rules</vt:lpstr>
      <vt:lpstr>CAS Antitrust Notice</vt:lpstr>
      <vt:lpstr>Disclaimers</vt:lpstr>
      <vt:lpstr>Cautions</vt:lpstr>
      <vt:lpstr>Overview</vt:lpstr>
      <vt:lpstr>Different Types of UW Profit</vt:lpstr>
      <vt:lpstr>UW Profit: Basic Equations</vt:lpstr>
      <vt:lpstr>UW Profit Provision Chart</vt:lpstr>
      <vt:lpstr>UPM Formula Examples </vt:lpstr>
      <vt:lpstr>UPM Calculation Approaches </vt:lpstr>
      <vt:lpstr>UW Profit Provision Methods</vt:lpstr>
      <vt:lpstr>Slide 13</vt:lpstr>
      <vt:lpstr>Right Method Depends on Context </vt:lpstr>
      <vt:lpstr>Recap of UW Profit Regulation</vt:lpstr>
      <vt:lpstr>CY Investment Income Offset  (State X)</vt:lpstr>
      <vt:lpstr>Policyholder Supplier Funds Two Components</vt:lpstr>
      <vt:lpstr>CY II Offset- Example </vt:lpstr>
      <vt:lpstr>Offset for PV Loss Differential</vt:lpstr>
      <vt:lpstr>PV Differential Offset- Example </vt:lpstr>
      <vt:lpstr>CY ROS Equation</vt:lpstr>
      <vt:lpstr>ROS Decomposition</vt:lpstr>
      <vt:lpstr>CY ROS  </vt:lpstr>
      <vt:lpstr>Surplus in ROS Equation </vt:lpstr>
      <vt:lpstr>Solve for UPM </vt:lpstr>
      <vt:lpstr>UPM to Hit CY ROS- Example </vt:lpstr>
      <vt:lpstr>IRR on Equity Flows</vt:lpstr>
      <vt:lpstr>Equity Flow Diagram</vt:lpstr>
      <vt:lpstr>Capital</vt:lpstr>
      <vt:lpstr>Income and Cash Flow</vt:lpstr>
      <vt:lpstr>Single Policy Company:  UW Income and Cash Flow</vt:lpstr>
      <vt:lpstr>Single Policy Company:  Assets and Investment Income</vt:lpstr>
      <vt:lpstr>Single Policy Company:  Equity Flow and IRR</vt:lpstr>
      <vt:lpstr>IRR</vt:lpstr>
      <vt:lpstr>IRR on Equity Flows </vt:lpstr>
      <vt:lpstr>PVI/PVE </vt:lpstr>
      <vt:lpstr>Single Policy Company:  PVI/PVE </vt:lpstr>
      <vt:lpstr>PVI/PVE Approximation</vt:lpstr>
      <vt:lpstr>Discounted Cash Flow</vt:lpstr>
      <vt:lpstr>Applying CAPM to Insurance</vt:lpstr>
      <vt:lpstr>DCF - Example </vt:lpstr>
      <vt:lpstr>Risk-Adjusted DCF </vt:lpstr>
      <vt:lpstr>Risk-Adjusted Rate </vt:lpstr>
      <vt:lpstr>Risk-Adjusted DCF Example</vt:lpstr>
      <vt:lpstr>Interest Rate and Surplus Comparison</vt:lpstr>
      <vt:lpstr>Conclusion</vt:lpstr>
    </vt:vector>
  </TitlesOfParts>
  <Company>PartnerRe 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Underwriting Profit Provisions</dc:title>
  <dc:creator>Ira Robbin</dc:creator>
  <cp:lastModifiedBy>irobbin</cp:lastModifiedBy>
  <cp:revision>297</cp:revision>
  <cp:lastPrinted>1601-01-01T00:00:00Z</cp:lastPrinted>
  <dcterms:created xsi:type="dcterms:W3CDTF">2003-10-30T13:03:33Z</dcterms:created>
  <dcterms:modified xsi:type="dcterms:W3CDTF">2012-03-01T21:47:13Z</dcterms:modified>
</cp:coreProperties>
</file>